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9" r:id="rId1"/>
  </p:sldMasterIdLst>
  <p:notesMasterIdLst>
    <p:notesMasterId r:id="rId19"/>
  </p:notesMasterIdLst>
  <p:sldIdLst>
    <p:sldId id="256" r:id="rId2"/>
    <p:sldId id="265" r:id="rId3"/>
    <p:sldId id="266" r:id="rId4"/>
    <p:sldId id="258" r:id="rId5"/>
    <p:sldId id="267" r:id="rId6"/>
    <p:sldId id="259" r:id="rId7"/>
    <p:sldId id="260" r:id="rId8"/>
    <p:sldId id="261" r:id="rId9"/>
    <p:sldId id="262" r:id="rId10"/>
    <p:sldId id="272" r:id="rId11"/>
    <p:sldId id="263" r:id="rId12"/>
    <p:sldId id="273" r:id="rId13"/>
    <p:sldId id="264" r:id="rId14"/>
    <p:sldId id="270" r:id="rId15"/>
    <p:sldId id="271"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83906"/>
  </p:normalViewPr>
  <p:slideViewPr>
    <p:cSldViewPr snapToGrid="0">
      <p:cViewPr varScale="1">
        <p:scale>
          <a:sx n="92" d="100"/>
          <a:sy n="92" d="100"/>
        </p:scale>
        <p:origin x="12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Papers by System</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1B1D-EE4B-8352-0FA9338EB9C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1B1D-EE4B-8352-0FA9338EB9CF}"/>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1B1D-EE4B-8352-0FA9338EB9CF}"/>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1B1D-EE4B-8352-0FA9338EB9CF}"/>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1B1D-EE4B-8352-0FA9338EB9CF}"/>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1B1D-EE4B-8352-0FA9338EB9C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Sheet1!$A$2:$A$7</c:f>
              <c:strCache>
                <c:ptCount val="6"/>
                <c:pt idx="0">
                  <c:v>Treeline</c:v>
                </c:pt>
                <c:pt idx="1">
                  <c:v>Vegetation</c:v>
                </c:pt>
                <c:pt idx="2">
                  <c:v>Hydrology/Limnology</c:v>
                </c:pt>
                <c:pt idx="3">
                  <c:v>Wildlife</c:v>
                </c:pt>
                <c:pt idx="4">
                  <c:v>Climate</c:v>
                </c:pt>
                <c:pt idx="5">
                  <c:v>Biogeochemistry</c:v>
                </c:pt>
              </c:strCache>
            </c:strRef>
          </c:cat>
          <c:val>
            <c:numRef>
              <c:f>Sheet1!$B$2:$B$7</c:f>
              <c:numCache>
                <c:formatCode>General</c:formatCode>
                <c:ptCount val="6"/>
                <c:pt idx="0">
                  <c:v>28</c:v>
                </c:pt>
                <c:pt idx="1">
                  <c:v>28</c:v>
                </c:pt>
                <c:pt idx="2">
                  <c:v>16</c:v>
                </c:pt>
                <c:pt idx="3">
                  <c:v>23</c:v>
                </c:pt>
                <c:pt idx="4">
                  <c:v>6</c:v>
                </c:pt>
                <c:pt idx="5">
                  <c:v>6</c:v>
                </c:pt>
              </c:numCache>
            </c:numRef>
          </c:val>
          <c:extLst>
            <c:ext xmlns:c16="http://schemas.microsoft.com/office/drawing/2014/chart" uri="{C3380CC4-5D6E-409C-BE32-E72D297353CC}">
              <c16:uniqueId val="{0000000C-1B1D-EE4B-8352-0FA9338EB9C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40F2B-71C4-0048-A7AF-D6673CA4E155}" type="datetimeFigureOut">
              <a:rPr lang="en-US" smtClean="0"/>
              <a:t>8/3/23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C2632-1DC0-C049-8B30-B8D8F6D76BD2}" type="slidenum">
              <a:rPr lang="en-US" smtClean="0"/>
              <a:t>‹#›</a:t>
            </a:fld>
            <a:endParaRPr lang="en-US"/>
          </a:p>
        </p:txBody>
      </p:sp>
    </p:spTree>
    <p:extLst>
      <p:ext uri="{BB962C8B-B14F-4D97-AF65-F5344CB8AC3E}">
        <p14:creationId xmlns:p14="http://schemas.microsoft.com/office/powerpoint/2010/main" val="205573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 everyone! I'll be reporting back about progress on the Rapid Climate Assessment for alpine systems that I’ve been working on with Meagan </a:t>
            </a:r>
            <a:r>
              <a:rPr lang="en-US" dirty="0" err="1"/>
              <a:t>Oldfather</a:t>
            </a:r>
            <a:r>
              <a:rPr lang="en-US" dirty="0"/>
              <a:t>, Imtiaz </a:t>
            </a:r>
            <a:r>
              <a:rPr lang="en-US" dirty="0" err="1"/>
              <a:t>Rangwala</a:t>
            </a:r>
            <a:r>
              <a:rPr lang="en-US" dirty="0"/>
              <a:t>, Kyra Clark-Wolf, and Caitlin Littlefield</a:t>
            </a:r>
          </a:p>
        </p:txBody>
      </p:sp>
      <p:sp>
        <p:nvSpPr>
          <p:cNvPr id="4" name="Slide Number Placeholder 3"/>
          <p:cNvSpPr>
            <a:spLocks noGrp="1"/>
          </p:cNvSpPr>
          <p:nvPr>
            <p:ph type="sldNum" sz="quarter" idx="5"/>
          </p:nvPr>
        </p:nvSpPr>
        <p:spPr/>
        <p:txBody>
          <a:bodyPr/>
          <a:lstStyle/>
          <a:p>
            <a:fld id="{6A7C2632-1DC0-C049-8B30-B8D8F6D76BD2}" type="slidenum">
              <a:rPr lang="en-US" smtClean="0"/>
              <a:t>1</a:t>
            </a:fld>
            <a:endParaRPr lang="en-US"/>
          </a:p>
        </p:txBody>
      </p:sp>
    </p:spTree>
    <p:extLst>
      <p:ext uri="{BB962C8B-B14F-4D97-AF65-F5344CB8AC3E}">
        <p14:creationId xmlns:p14="http://schemas.microsoft.com/office/powerpoint/2010/main" val="458323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There’s not as much literature about wildlife response to climate change, but what I’ve read so far says:</a:t>
            </a:r>
          </a:p>
          <a:p>
            <a:pPr marL="628650" lvl="1" indent="-171450">
              <a:buFont typeface="Arial" panose="020B0604020202020204" pitchFamily="34" charset="0"/>
              <a:buChar char="•"/>
            </a:pPr>
            <a:r>
              <a:rPr lang="en-US" dirty="0"/>
              <a:t>That the decline in winter snowpack is impacting wolverines by limiting denning locations at lower elevations and habitat connectivity in general (as shown with this figure illustrating a future prediction of habitat connectivity for wolverines for 2030-2059)</a:t>
            </a:r>
          </a:p>
        </p:txBody>
      </p:sp>
      <p:sp>
        <p:nvSpPr>
          <p:cNvPr id="4" name="Slide Number Placeholder 3"/>
          <p:cNvSpPr>
            <a:spLocks noGrp="1"/>
          </p:cNvSpPr>
          <p:nvPr>
            <p:ph type="sldNum" sz="quarter" idx="5"/>
          </p:nvPr>
        </p:nvSpPr>
        <p:spPr/>
        <p:txBody>
          <a:bodyPr/>
          <a:lstStyle/>
          <a:p>
            <a:fld id="{6A7C2632-1DC0-C049-8B30-B8D8F6D76BD2}" type="slidenum">
              <a:rPr lang="en-US" smtClean="0"/>
              <a:t>10</a:t>
            </a:fld>
            <a:endParaRPr lang="en-US"/>
          </a:p>
        </p:txBody>
      </p:sp>
    </p:spTree>
    <p:extLst>
      <p:ext uri="{BB962C8B-B14F-4D97-AF65-F5344CB8AC3E}">
        <p14:creationId xmlns:p14="http://schemas.microsoft.com/office/powerpoint/2010/main" val="327799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We’re seeing the clearest examples of wildlife response to climate change in pika, with a decline in available forage and local extirpation at lower elevations at lower latitudes (like the southernmost parts of their range)</a:t>
            </a:r>
          </a:p>
          <a:p>
            <a:pPr marL="628650" lvl="1" indent="-171450">
              <a:buFont typeface="Arial" panose="020B0604020202020204" pitchFamily="34" charset="0"/>
              <a:buChar char="•"/>
            </a:pPr>
            <a:r>
              <a:rPr lang="en-US" dirty="0"/>
              <a:t>This figure shows ecological niche models of suitable pika habitat during the last glacial maximum on the left, current conditions in the middle, and future conditions on the right, and you can clearly see a vast reduction in suitable habitat for pika under future climate conditions</a:t>
            </a:r>
          </a:p>
          <a:p>
            <a:pPr marL="171450" lvl="0" indent="-171450">
              <a:buFont typeface="Arial" panose="020B0604020202020204" pitchFamily="34" charset="0"/>
              <a:buChar char="•"/>
            </a:pPr>
            <a:r>
              <a:rPr lang="en-US" dirty="0"/>
              <a:t>For pollinators, there isn’t a lot of literature, but generally there are more individualistic responses by species, so there isn’t really a consensus on climate change impacts for this group</a:t>
            </a:r>
          </a:p>
          <a:p>
            <a:pPr marL="171450" lvl="0" indent="-171450">
              <a:buFont typeface="Arial" panose="020B0604020202020204" pitchFamily="34" charset="0"/>
              <a:buChar char="•"/>
            </a:pPr>
            <a:r>
              <a:rPr lang="en-US" dirty="0"/>
              <a:t>Finally, at RMBL they’re seeing earlier arrival and emergence of migrating and hibernating species </a:t>
            </a:r>
          </a:p>
          <a:p>
            <a:pPr marL="628650" lvl="1" indent="-171450">
              <a:buFont typeface="Arial" panose="020B0604020202020204" pitchFamily="34" charset="0"/>
              <a:buChar char="•"/>
            </a:pPr>
            <a:r>
              <a:rPr lang="en-US" dirty="0"/>
              <a:t>This is problematic because they’re coming out early due to warmer temperatures, but then there is still decent snowpack, which makes it harder for them to find food</a:t>
            </a:r>
          </a:p>
          <a:p>
            <a:pPr marL="171450" lvl="0" indent="-171450">
              <a:buFont typeface="Arial" panose="020B0604020202020204" pitchFamily="34" charset="0"/>
              <a:buChar char="•"/>
            </a:pPr>
            <a:r>
              <a:rPr lang="en-US" dirty="0"/>
              <a:t>I also added this picture of a pika and it’s </a:t>
            </a:r>
            <a:r>
              <a:rPr lang="en-US" dirty="0" err="1"/>
              <a:t>haypile</a:t>
            </a:r>
            <a:r>
              <a:rPr lang="en-US" dirty="0"/>
              <a:t> because wow they are great foragers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Figure caption: </a:t>
            </a:r>
            <a:r>
              <a:rPr lang="en-US" b="0" i="0" dirty="0">
                <a:solidFill>
                  <a:srgbClr val="2A2A2A"/>
                </a:solidFill>
                <a:effectLst/>
                <a:latin typeface="Source Sans Pro" panose="020B0503030403020204" pitchFamily="34" charset="0"/>
              </a:rPr>
              <a:t>Ecological niche models (ENM) showing the predicted distribution of </a:t>
            </a:r>
            <a:r>
              <a:rPr lang="en-US" b="0" i="1" dirty="0">
                <a:solidFill>
                  <a:srgbClr val="2A2A2A"/>
                </a:solidFill>
                <a:effectLst/>
                <a:latin typeface="Source Sans Pro" panose="020B0503030403020204" pitchFamily="34" charset="0"/>
              </a:rPr>
              <a:t>Ochotona princeps</a:t>
            </a:r>
            <a:r>
              <a:rPr lang="en-US" b="0" i="0" dirty="0">
                <a:solidFill>
                  <a:srgbClr val="2A2A2A"/>
                </a:solidFill>
                <a:effectLst/>
                <a:latin typeface="Source Sans Pro" panose="020B0503030403020204" pitchFamily="34" charset="0"/>
              </a:rPr>
              <a:t> under (A) last glacial maximum (LGM), (B) current, and (C) future climatic conditions. Distributions are shown at 0.1 (light gray) and 0.5 (dark gray) probability thresholds. The visible area in all maps is 103° to 130° W and 30° to 60° N. Note that the continental margin depicted on the LGM map differs from the others because sea levels were lower during glacial periods. On the LGM map, the approximate extent of the continental ice sheet and montane glaciers (</a:t>
            </a:r>
            <a:r>
              <a:rPr lang="en-US" b="0" i="0" dirty="0" err="1">
                <a:solidFill>
                  <a:srgbClr val="2A2A2A"/>
                </a:solidFill>
                <a:effectLst/>
                <a:latin typeface="Source Sans Pro" panose="020B0503030403020204" pitchFamily="34" charset="0"/>
              </a:rPr>
              <a:t>Péwé</a:t>
            </a:r>
            <a:r>
              <a:rPr lang="en-US" b="0" i="0" dirty="0">
                <a:solidFill>
                  <a:srgbClr val="2A2A2A"/>
                </a:solidFill>
                <a:effectLst/>
                <a:latin typeface="Source Sans Pro" panose="020B0503030403020204" pitchFamily="34" charset="0"/>
              </a:rPr>
              <a:t> 1983; Porter et al. 1983) and full-pluvial lakes (Baker 1983; Smith and Street-Perrott 1983) are masked in white. Open triangles indicate fossil pika localities that date to the Late Pleistocene and Holocene (Mead 1987; Hafner 1993; Grayson 2005). On the current conditions map, open circles indicate localities used to train and test the ENM.</a:t>
            </a:r>
            <a:endParaRPr lang="en-US" dirty="0"/>
          </a:p>
        </p:txBody>
      </p:sp>
      <p:sp>
        <p:nvSpPr>
          <p:cNvPr id="4" name="Slide Number Placeholder 3"/>
          <p:cNvSpPr>
            <a:spLocks noGrp="1"/>
          </p:cNvSpPr>
          <p:nvPr>
            <p:ph type="sldNum" sz="quarter" idx="5"/>
          </p:nvPr>
        </p:nvSpPr>
        <p:spPr/>
        <p:txBody>
          <a:bodyPr/>
          <a:lstStyle/>
          <a:p>
            <a:fld id="{6A7C2632-1DC0-C049-8B30-B8D8F6D76BD2}" type="slidenum">
              <a:rPr lang="en-US" smtClean="0"/>
              <a:t>11</a:t>
            </a:fld>
            <a:endParaRPr lang="en-US"/>
          </a:p>
        </p:txBody>
      </p:sp>
    </p:spTree>
    <p:extLst>
      <p:ext uri="{BB962C8B-B14F-4D97-AF65-F5344CB8AC3E}">
        <p14:creationId xmlns:p14="http://schemas.microsoft.com/office/powerpoint/2010/main" val="3590367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900" dirty="0"/>
              <a:t>Finally we have trends in alpine lakes, and these are only from a few papers, but we’re seeing:</a:t>
            </a:r>
          </a:p>
          <a:p>
            <a:pPr marL="800100" lvl="1" indent="-342900">
              <a:buFont typeface="Arial" panose="020B0604020202020204" pitchFamily="34" charset="0"/>
              <a:buChar char="•"/>
            </a:pPr>
            <a:r>
              <a:rPr lang="en-US" sz="1900" dirty="0"/>
              <a:t>A decline in ice thickness on alpine lakes at Niwot due to increased snow cover creating insulation</a:t>
            </a:r>
          </a:p>
          <a:p>
            <a:pPr marL="800100" lvl="1" indent="-342900">
              <a:buFont typeface="Arial" panose="020B0604020202020204" pitchFamily="34" charset="0"/>
              <a:buChar char="•"/>
            </a:pPr>
            <a:r>
              <a:rPr lang="en-US" sz="1900" dirty="0"/>
              <a:t>There are also warmer surface water temperatures in lakes at Niwot due to warmer air temperatures</a:t>
            </a:r>
          </a:p>
          <a:p>
            <a:pPr marL="800100" lvl="1" indent="-342900">
              <a:buFont typeface="Arial" panose="020B0604020202020204" pitchFamily="34" charset="0"/>
              <a:buChar char="•"/>
            </a:pPr>
            <a:r>
              <a:rPr lang="en-US" sz="1900" dirty="0"/>
              <a:t>Rock glaciers are melting from higher temperatures, which leads to high concentrations of major ions from weathering in lake water</a:t>
            </a:r>
          </a:p>
          <a:p>
            <a:pPr marL="800100" lvl="1" indent="-342900">
              <a:buFont typeface="Arial" panose="020B0604020202020204" pitchFamily="34" charset="0"/>
              <a:buChar char="•"/>
            </a:pPr>
            <a:r>
              <a:rPr lang="en-US" sz="1900" dirty="0"/>
              <a:t>There has also been a change in phytoplankton community species composition due to those higher surface water temperatures</a:t>
            </a:r>
          </a:p>
          <a:p>
            <a:pPr marL="800100" lvl="1" indent="-342900">
              <a:buFont typeface="Arial" panose="020B0604020202020204" pitchFamily="34" charset="0"/>
              <a:buChar char="•"/>
            </a:pPr>
            <a:r>
              <a:rPr lang="en-US" sz="1900" dirty="0"/>
              <a:t>However, there seem to be a lot of folks with N-Z last names that study lakes, so there are several papers about climate change and alpine lakes that I haven’t gotten to yet </a:t>
            </a:r>
          </a:p>
          <a:p>
            <a:pPr marL="342900" indent="-342900">
              <a:buFont typeface="Arial" panose="020B0604020202020204" pitchFamily="34" charset="0"/>
              <a:buChar char="•"/>
            </a:pPr>
            <a:endParaRPr lang="en-US" sz="1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Figure caption: </a:t>
            </a:r>
            <a:r>
              <a:rPr lang="en-US" b="0" i="0" dirty="0">
                <a:solidFill>
                  <a:srgbClr val="111111"/>
                </a:solidFill>
                <a:effectLst/>
                <a:latin typeface="Roboto" panose="020F0502020204030204" pitchFamily="34" charset="0"/>
              </a:rPr>
              <a:t>Ice thickness (in centimeters) for an alpine lake, Green Lake Four, located in the Colorado Front Range. Although ambient temperatures have not significantly changed, ice depth and duration are on the decline. Updated from Caine (2002).</a:t>
            </a:r>
          </a:p>
          <a:p>
            <a:endParaRPr lang="en-US" dirty="0"/>
          </a:p>
        </p:txBody>
      </p:sp>
      <p:sp>
        <p:nvSpPr>
          <p:cNvPr id="4" name="Slide Number Placeholder 3"/>
          <p:cNvSpPr>
            <a:spLocks noGrp="1"/>
          </p:cNvSpPr>
          <p:nvPr>
            <p:ph type="sldNum" sz="quarter" idx="5"/>
          </p:nvPr>
        </p:nvSpPr>
        <p:spPr/>
        <p:txBody>
          <a:bodyPr/>
          <a:lstStyle/>
          <a:p>
            <a:fld id="{6A7C2632-1DC0-C049-8B30-B8D8F6D76BD2}" type="slidenum">
              <a:rPr lang="en-US" smtClean="0"/>
              <a:t>12</a:t>
            </a:fld>
            <a:endParaRPr lang="en-US"/>
          </a:p>
        </p:txBody>
      </p:sp>
    </p:spTree>
    <p:extLst>
      <p:ext uri="{BB962C8B-B14F-4D97-AF65-F5344CB8AC3E}">
        <p14:creationId xmlns:p14="http://schemas.microsoft.com/office/powerpoint/2010/main" val="43337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for general trends, there are a lot of site-specific and individualistic responses, which adds to speculation about if it is appropriate to extrapolate trends across alpine systems generally</a:t>
            </a:r>
          </a:p>
          <a:p>
            <a:pPr marL="171450" indent="-171450">
              <a:buFont typeface="Arial" panose="020B0604020202020204" pitchFamily="34" charset="0"/>
              <a:buChar char="•"/>
            </a:pPr>
            <a:r>
              <a:rPr lang="en-US" dirty="0"/>
              <a:t>There have been observational empirical examples of climate change impacts on </a:t>
            </a:r>
            <a:r>
              <a:rPr lang="en-US" dirty="0" err="1"/>
              <a:t>treeline</a:t>
            </a:r>
            <a:r>
              <a:rPr lang="en-US" dirty="0"/>
              <a:t>, pika, and snowpack/</a:t>
            </a:r>
            <a:r>
              <a:rPr lang="en-US" dirty="0" err="1"/>
              <a:t>streamflows</a:t>
            </a:r>
            <a:r>
              <a:rPr lang="en-US" dirty="0"/>
              <a:t>, but less so on vegetation and wildlife</a:t>
            </a:r>
          </a:p>
          <a:p>
            <a:pPr marL="628650" lvl="1" indent="-171450">
              <a:buFont typeface="Arial" panose="020B0604020202020204" pitchFamily="34" charset="0"/>
              <a:buChar char="•"/>
            </a:pPr>
            <a:r>
              <a:rPr lang="en-US" dirty="0"/>
              <a:t>This is due to those lags that I talked about, and also high variability in mountain systems, which creates stability --&gt; both of these cause the creation of a tipping point where we could see vegetation and wildlife communities collapse kind of all at once when our extinction debt is owed all at the same time</a:t>
            </a:r>
          </a:p>
        </p:txBody>
      </p:sp>
      <p:sp>
        <p:nvSpPr>
          <p:cNvPr id="4" name="Slide Number Placeholder 3"/>
          <p:cNvSpPr>
            <a:spLocks noGrp="1"/>
          </p:cNvSpPr>
          <p:nvPr>
            <p:ph type="sldNum" sz="quarter" idx="5"/>
          </p:nvPr>
        </p:nvSpPr>
        <p:spPr/>
        <p:txBody>
          <a:bodyPr/>
          <a:lstStyle/>
          <a:p>
            <a:fld id="{6A7C2632-1DC0-C049-8B30-B8D8F6D76BD2}" type="slidenum">
              <a:rPr lang="en-US" smtClean="0"/>
              <a:t>13</a:t>
            </a:fld>
            <a:endParaRPr lang="en-US"/>
          </a:p>
        </p:txBody>
      </p:sp>
    </p:spTree>
    <p:extLst>
      <p:ext uri="{BB962C8B-B14F-4D97-AF65-F5344CB8AC3E}">
        <p14:creationId xmlns:p14="http://schemas.microsoft.com/office/powerpoint/2010/main" val="296245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next steps</a:t>
            </a:r>
          </a:p>
        </p:txBody>
      </p:sp>
      <p:sp>
        <p:nvSpPr>
          <p:cNvPr id="4" name="Slide Number Placeholder 3"/>
          <p:cNvSpPr>
            <a:spLocks noGrp="1"/>
          </p:cNvSpPr>
          <p:nvPr>
            <p:ph type="sldNum" sz="quarter" idx="5"/>
          </p:nvPr>
        </p:nvSpPr>
        <p:spPr/>
        <p:txBody>
          <a:bodyPr/>
          <a:lstStyle/>
          <a:p>
            <a:fld id="{6A7C2632-1DC0-C049-8B30-B8D8F6D76BD2}" type="slidenum">
              <a:rPr lang="en-US" smtClean="0"/>
              <a:t>14</a:t>
            </a:fld>
            <a:endParaRPr lang="en-US"/>
          </a:p>
        </p:txBody>
      </p:sp>
    </p:spTree>
    <p:extLst>
      <p:ext uri="{BB962C8B-B14F-4D97-AF65-F5344CB8AC3E}">
        <p14:creationId xmlns:p14="http://schemas.microsoft.com/office/powerpoint/2010/main" val="1650009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first some background</a:t>
            </a:r>
          </a:p>
          <a:p>
            <a:pPr marL="628650" lvl="1" indent="-171450">
              <a:buFont typeface="Arial" panose="020B0604020202020204" pitchFamily="34" charset="0"/>
              <a:buChar char="•"/>
            </a:pPr>
            <a:r>
              <a:rPr lang="en-US" dirty="0"/>
              <a:t>Alpine and </a:t>
            </a:r>
            <a:r>
              <a:rPr lang="en-US" dirty="0" err="1"/>
              <a:t>treeline</a:t>
            </a:r>
            <a:r>
              <a:rPr lang="en-US" dirty="0"/>
              <a:t> systems are very heterogeneous, characterized by complex topography, high spatial and temporal climate variability, and extreme climate events even in “normal” times</a:t>
            </a:r>
          </a:p>
          <a:p>
            <a:pPr marL="628650" lvl="1" indent="-171450">
              <a:buFont typeface="Arial" panose="020B0604020202020204" pitchFamily="34" charset="0"/>
              <a:buChar char="•"/>
            </a:pPr>
            <a:r>
              <a:rPr lang="en-US" dirty="0"/>
              <a:t>Some characteristics of alpine systems that make them particularly vulnerable to climate change are a reduction of physical area at higher elevations (so less area at the tope of a mountain), a general sensitivity of alpine species to climate, and low connectivity between alpine areas</a:t>
            </a:r>
          </a:p>
          <a:p>
            <a:pPr marL="171450" lvl="0" indent="-171450">
              <a:buFont typeface="Arial" panose="020B0604020202020204" pitchFamily="34" charset="0"/>
              <a:buChar char="•"/>
            </a:pPr>
            <a:r>
              <a:rPr lang="en-US" dirty="0"/>
              <a:t>With climate change in the alpine, we’re generally seeing elevation-dependent warming, a loss of snowpack, and increased glacial and permafrost melt. </a:t>
            </a:r>
          </a:p>
        </p:txBody>
      </p:sp>
      <p:sp>
        <p:nvSpPr>
          <p:cNvPr id="4" name="Slide Number Placeholder 3"/>
          <p:cNvSpPr>
            <a:spLocks noGrp="1"/>
          </p:cNvSpPr>
          <p:nvPr>
            <p:ph type="sldNum" sz="quarter" idx="5"/>
          </p:nvPr>
        </p:nvSpPr>
        <p:spPr/>
        <p:txBody>
          <a:bodyPr/>
          <a:lstStyle/>
          <a:p>
            <a:fld id="{6A7C2632-1DC0-C049-8B30-B8D8F6D76BD2}" type="slidenum">
              <a:rPr lang="en-US" smtClean="0"/>
              <a:t>2</a:t>
            </a:fld>
            <a:endParaRPr lang="en-US"/>
          </a:p>
        </p:txBody>
      </p:sp>
    </p:spTree>
    <p:extLst>
      <p:ext uri="{BB962C8B-B14F-4D97-AF65-F5344CB8AC3E}">
        <p14:creationId xmlns:p14="http://schemas.microsoft.com/office/powerpoint/2010/main" val="291873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This is a map of the global distribution of alpine systems, with the inset showing the heterogeneity within a 10 kilometer region of an alpine environment in the Andes. </a:t>
            </a:r>
          </a:p>
          <a:p>
            <a:pPr marL="171450" indent="-171450">
              <a:buFont typeface="Arial" panose="020B0604020202020204" pitchFamily="34" charset="0"/>
              <a:buChar char="•"/>
            </a:pPr>
            <a:r>
              <a:rPr lang="en-US" sz="1200" dirty="0"/>
              <a:t>What we know about how alpine areas may respond to climate change is:</a:t>
            </a:r>
          </a:p>
          <a:p>
            <a:pPr marL="628650" lvl="1" indent="-171450">
              <a:buFont typeface="Arial" panose="020B0604020202020204" pitchFamily="34" charset="0"/>
              <a:buChar char="•"/>
            </a:pPr>
            <a:r>
              <a:rPr lang="en-US" sz="1200" dirty="0"/>
              <a:t>Initial responses of species to climate change may be very localized</a:t>
            </a:r>
          </a:p>
          <a:p>
            <a:pPr marL="628650" lvl="1" indent="-171450">
              <a:buFont typeface="Arial" panose="020B0604020202020204" pitchFamily="34" charset="0"/>
              <a:buChar char="•"/>
            </a:pPr>
            <a:r>
              <a:rPr lang="en-US" sz="1200" dirty="0"/>
              <a:t>The life history strategies of alpine species will likely lead to slow rates of change in the short-term, which creates extinction debt, or the future extinction of species due to past events</a:t>
            </a:r>
          </a:p>
          <a:p>
            <a:pPr marL="628650" lvl="1" indent="-171450">
              <a:buFont typeface="Arial" panose="020B0604020202020204" pitchFamily="34" charset="0"/>
              <a:buChar char="•"/>
            </a:pPr>
            <a:r>
              <a:rPr lang="en-US" sz="1200" dirty="0"/>
              <a:t>Alpine systems are also not all created equal and the alpine systems in the Southern Rockies especially are quite xeric, making them more likely to be impacted by warming AND drying, making the drivers of the responses we’re seeing even more complicated to parse out</a:t>
            </a:r>
          </a:p>
        </p:txBody>
      </p:sp>
      <p:sp>
        <p:nvSpPr>
          <p:cNvPr id="4" name="Slide Number Placeholder 3"/>
          <p:cNvSpPr>
            <a:spLocks noGrp="1"/>
          </p:cNvSpPr>
          <p:nvPr>
            <p:ph type="sldNum" sz="quarter" idx="5"/>
          </p:nvPr>
        </p:nvSpPr>
        <p:spPr/>
        <p:txBody>
          <a:bodyPr/>
          <a:lstStyle/>
          <a:p>
            <a:fld id="{6A7C2632-1DC0-C049-8B30-B8D8F6D76BD2}" type="slidenum">
              <a:rPr lang="en-US" smtClean="0"/>
              <a:t>3</a:t>
            </a:fld>
            <a:endParaRPr lang="en-US"/>
          </a:p>
        </p:txBody>
      </p:sp>
    </p:spTree>
    <p:extLst>
      <p:ext uri="{BB962C8B-B14F-4D97-AF65-F5344CB8AC3E}">
        <p14:creationId xmlns:p14="http://schemas.microsoft.com/office/powerpoint/2010/main" val="349244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for this rapid climate assessment, there are 3 goals</a:t>
            </a:r>
          </a:p>
          <a:p>
            <a:pPr marL="628650" lvl="1" indent="-171450">
              <a:buFont typeface="Arial" panose="020B0604020202020204" pitchFamily="34" charset="0"/>
              <a:buChar char="•"/>
            </a:pPr>
            <a:r>
              <a:rPr lang="en-US" dirty="0"/>
              <a:t>The first is to summarize current literature and knowledge on regional physical and biological impacts of climate change – this is what I’ve been working on this summer and what I’ll talk about in the rest of the presentation</a:t>
            </a:r>
          </a:p>
          <a:p>
            <a:pPr marL="628650" lvl="1" indent="-171450">
              <a:buFont typeface="Arial" panose="020B0604020202020204" pitchFamily="34" charset="0"/>
              <a:buChar char="•"/>
            </a:pPr>
            <a:r>
              <a:rPr lang="en-US" dirty="0"/>
              <a:t>Next is to summarize potential climate adaptation strategies and anticipated partner needs and challenges</a:t>
            </a:r>
          </a:p>
          <a:p>
            <a:pPr marL="628650" lvl="1" indent="-171450">
              <a:buFont typeface="Arial" panose="020B0604020202020204" pitchFamily="34" charset="0"/>
              <a:buChar char="•"/>
            </a:pPr>
            <a:r>
              <a:rPr lang="en-US" dirty="0"/>
              <a:t>Finally to produce a manuscript outlining a robust initiative for climate adaptation research in mountain ecosystems</a:t>
            </a:r>
          </a:p>
        </p:txBody>
      </p:sp>
      <p:sp>
        <p:nvSpPr>
          <p:cNvPr id="4" name="Slide Number Placeholder 3"/>
          <p:cNvSpPr>
            <a:spLocks noGrp="1"/>
          </p:cNvSpPr>
          <p:nvPr>
            <p:ph type="sldNum" sz="quarter" idx="5"/>
          </p:nvPr>
        </p:nvSpPr>
        <p:spPr/>
        <p:txBody>
          <a:bodyPr/>
          <a:lstStyle/>
          <a:p>
            <a:fld id="{6A7C2632-1DC0-C049-8B30-B8D8F6D76BD2}" type="slidenum">
              <a:rPr lang="en-US" smtClean="0"/>
              <a:t>4</a:t>
            </a:fld>
            <a:endParaRPr lang="en-US"/>
          </a:p>
        </p:txBody>
      </p:sp>
    </p:spTree>
    <p:extLst>
      <p:ext uri="{BB962C8B-B14F-4D97-AF65-F5344CB8AC3E}">
        <p14:creationId xmlns:p14="http://schemas.microsoft.com/office/powerpoint/2010/main" val="151407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map of the alpine areas in our region specifically, encompassing the Northern and Southern Rocky Mountains</a:t>
            </a:r>
          </a:p>
          <a:p>
            <a:pPr marL="171450" indent="-171450">
              <a:buFont typeface="Arial" panose="020B0604020202020204" pitchFamily="34" charset="0"/>
              <a:buChar char="•"/>
            </a:pPr>
            <a:r>
              <a:rPr lang="en-US" dirty="0"/>
              <a:t>For our region, we aim to answer these questions:</a:t>
            </a:r>
          </a:p>
          <a:p>
            <a:pPr marL="628650" lvl="1" indent="-171450">
              <a:buFont typeface="Arial" panose="020B0604020202020204" pitchFamily="34" charset="0"/>
              <a:buChar char="•"/>
            </a:pPr>
            <a:r>
              <a:rPr lang="en-US" dirty="0"/>
              <a:t>How will alpine and </a:t>
            </a:r>
            <a:r>
              <a:rPr lang="en-US" dirty="0" err="1"/>
              <a:t>treeline</a:t>
            </a:r>
            <a:r>
              <a:rPr lang="en-US" dirty="0"/>
              <a:t> systems respond to both warming and drying, and how will these trends interact?</a:t>
            </a:r>
          </a:p>
          <a:p>
            <a:pPr marL="628650" lvl="1" indent="-171450">
              <a:buFont typeface="Arial" panose="020B0604020202020204" pitchFamily="34" charset="0"/>
              <a:buChar char="•"/>
            </a:pPr>
            <a:r>
              <a:rPr lang="en-US" dirty="0"/>
              <a:t>Is it possible (or wise) to generalize findings from one study location to the alpine in general?</a:t>
            </a:r>
          </a:p>
          <a:p>
            <a:pPr marL="628650" lvl="1" indent="-171450">
              <a:buFont typeface="Arial" panose="020B0604020202020204" pitchFamily="34" charset="0"/>
              <a:buChar char="•"/>
            </a:pPr>
            <a:r>
              <a:rPr lang="en-US" dirty="0"/>
              <a:t>Will there be a tipping point in species’ response to climate change? And what will that look like and when might we reach it?</a:t>
            </a:r>
          </a:p>
        </p:txBody>
      </p:sp>
      <p:sp>
        <p:nvSpPr>
          <p:cNvPr id="4" name="Slide Number Placeholder 3"/>
          <p:cNvSpPr>
            <a:spLocks noGrp="1"/>
          </p:cNvSpPr>
          <p:nvPr>
            <p:ph type="sldNum" sz="quarter" idx="5"/>
          </p:nvPr>
        </p:nvSpPr>
        <p:spPr/>
        <p:txBody>
          <a:bodyPr/>
          <a:lstStyle/>
          <a:p>
            <a:fld id="{6A7C2632-1DC0-C049-8B30-B8D8F6D76BD2}" type="slidenum">
              <a:rPr lang="en-US" smtClean="0"/>
              <a:t>5</a:t>
            </a:fld>
            <a:endParaRPr lang="en-US"/>
          </a:p>
        </p:txBody>
      </p:sp>
    </p:spTree>
    <p:extLst>
      <p:ext uri="{BB962C8B-B14F-4D97-AF65-F5344CB8AC3E}">
        <p14:creationId xmlns:p14="http://schemas.microsoft.com/office/powerpoint/2010/main" val="2260744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my progress so far is that I’ve compiled 96 papers containing empirical examples of climate change impacts within our region</a:t>
            </a:r>
          </a:p>
          <a:p>
            <a:pPr marL="628650" lvl="1" indent="-171450">
              <a:buFont typeface="Arial" panose="020B0604020202020204" pitchFamily="34" charset="0"/>
              <a:buChar char="•"/>
            </a:pPr>
            <a:r>
              <a:rPr lang="en-US" dirty="0"/>
              <a:t>They are mostly vegetation, wildlife, and </a:t>
            </a:r>
            <a:r>
              <a:rPr lang="en-US" dirty="0" err="1"/>
              <a:t>treeline</a:t>
            </a:r>
            <a:r>
              <a:rPr lang="en-US" dirty="0"/>
              <a:t> examples as seen in this pie chart</a:t>
            </a:r>
          </a:p>
          <a:p>
            <a:pPr marL="171450" lvl="0" indent="-171450">
              <a:buFont typeface="Arial" panose="020B0604020202020204" pitchFamily="34" charset="0"/>
              <a:buChar char="•"/>
            </a:pPr>
            <a:r>
              <a:rPr lang="en-US" dirty="0"/>
              <a:t>I’m currently working my way through adding more in-depth findings from each paper into a spreadsheet to create a synthesis database</a:t>
            </a:r>
          </a:p>
        </p:txBody>
      </p:sp>
      <p:sp>
        <p:nvSpPr>
          <p:cNvPr id="4" name="Slide Number Placeholder 3"/>
          <p:cNvSpPr>
            <a:spLocks noGrp="1"/>
          </p:cNvSpPr>
          <p:nvPr>
            <p:ph type="sldNum" sz="quarter" idx="5"/>
          </p:nvPr>
        </p:nvSpPr>
        <p:spPr/>
        <p:txBody>
          <a:bodyPr/>
          <a:lstStyle/>
          <a:p>
            <a:fld id="{6A7C2632-1DC0-C049-8B30-B8D8F6D76BD2}" type="slidenum">
              <a:rPr lang="en-US" smtClean="0"/>
              <a:t>6</a:t>
            </a:fld>
            <a:endParaRPr lang="en-US"/>
          </a:p>
        </p:txBody>
      </p:sp>
    </p:spTree>
    <p:extLst>
      <p:ext uri="{BB962C8B-B14F-4D97-AF65-F5344CB8AC3E}">
        <p14:creationId xmlns:p14="http://schemas.microsoft.com/office/powerpoint/2010/main" val="111330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I’m going to jump into some preliminary trends I’m finding (at least in the first half of the alphabet, because I’m going through our Zotero database alphabetically)</a:t>
            </a:r>
          </a:p>
          <a:p>
            <a:pPr marL="171450" indent="-171450">
              <a:buFont typeface="Arial" panose="020B0604020202020204" pitchFamily="34" charset="0"/>
              <a:buChar char="•"/>
            </a:pPr>
            <a:r>
              <a:rPr lang="en-US" dirty="0"/>
              <a:t>We’ll start with climate and hydrology:</a:t>
            </a:r>
          </a:p>
          <a:p>
            <a:pPr marL="628650" lvl="1" indent="-171450">
              <a:buFont typeface="Arial" panose="020B0604020202020204" pitchFamily="34" charset="0"/>
              <a:buChar char="•"/>
            </a:pPr>
            <a:r>
              <a:rPr lang="en-US" dirty="0"/>
              <a:t>Scientists are recording warmer spring and winter temperatures causing earlier snowmelt, with melt even beginning before maximum snow levels are reached in the winter</a:t>
            </a:r>
          </a:p>
          <a:p>
            <a:pPr marL="628650" lvl="1" indent="-171450">
              <a:buFont typeface="Arial" panose="020B0604020202020204" pitchFamily="34" charset="0"/>
              <a:buChar char="•"/>
            </a:pPr>
            <a:r>
              <a:rPr lang="en-US" dirty="0"/>
              <a:t>Higher </a:t>
            </a:r>
            <a:r>
              <a:rPr lang="en-US" dirty="0" err="1"/>
              <a:t>streamflows</a:t>
            </a:r>
            <a:r>
              <a:rPr lang="en-US" dirty="0"/>
              <a:t> in the fall are being recorded and are indicative of glacial melt in the Northern Rockies and permafrost and rock glacier melt in the Southern Rockies</a:t>
            </a:r>
          </a:p>
          <a:p>
            <a:pPr marL="628650" lvl="1" indent="-171450">
              <a:buFont typeface="Arial" panose="020B0604020202020204" pitchFamily="34" charset="0"/>
              <a:buChar char="•"/>
            </a:pPr>
            <a:r>
              <a:rPr lang="en-US" dirty="0"/>
              <a:t>Finally, we’ve seen a decline in the area considered to be in the "alpine tundra" climate classification due to warmer mean temperatures during the warmest month of the year</a:t>
            </a:r>
          </a:p>
          <a:p>
            <a:pPr marL="171450" lvl="0" indent="-171450">
              <a:buFont typeface="Arial" panose="020B0604020202020204" pitchFamily="34" charset="0"/>
              <a:buChar char="•"/>
            </a:pPr>
            <a:r>
              <a:rPr lang="en-US" dirty="0"/>
              <a:t>These photos are from Glacier National Park, showing the same location in 1913 and then again in 2005, exhibit some of the glacial melt we’re seeing</a:t>
            </a:r>
          </a:p>
        </p:txBody>
      </p:sp>
      <p:sp>
        <p:nvSpPr>
          <p:cNvPr id="4" name="Slide Number Placeholder 3"/>
          <p:cNvSpPr>
            <a:spLocks noGrp="1"/>
          </p:cNvSpPr>
          <p:nvPr>
            <p:ph type="sldNum" sz="quarter" idx="5"/>
          </p:nvPr>
        </p:nvSpPr>
        <p:spPr/>
        <p:txBody>
          <a:bodyPr/>
          <a:lstStyle/>
          <a:p>
            <a:fld id="{6A7C2632-1DC0-C049-8B30-B8D8F6D76BD2}" type="slidenum">
              <a:rPr lang="en-US" smtClean="0"/>
              <a:t>7</a:t>
            </a:fld>
            <a:endParaRPr lang="en-US"/>
          </a:p>
        </p:txBody>
      </p:sp>
    </p:spTree>
    <p:extLst>
      <p:ext uri="{BB962C8B-B14F-4D97-AF65-F5344CB8AC3E}">
        <p14:creationId xmlns:p14="http://schemas.microsoft.com/office/powerpoint/2010/main" val="213009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Treeline</a:t>
            </a:r>
            <a:r>
              <a:rPr lang="en-US" dirty="0"/>
              <a:t> trends we’ve seen are a lot of establishment and densification/infill in the past 100 years</a:t>
            </a:r>
          </a:p>
          <a:p>
            <a:pPr marL="171450" indent="-171450">
              <a:buFont typeface="Arial" panose="020B0604020202020204" pitchFamily="34" charset="0"/>
              <a:buChar char="•"/>
            </a:pPr>
            <a:r>
              <a:rPr lang="en-US" dirty="0"/>
              <a:t>There are a couple drivers of this establishment:</a:t>
            </a:r>
          </a:p>
          <a:p>
            <a:pPr marL="628650" lvl="1" indent="-171450">
              <a:buFont typeface="Arial" panose="020B0604020202020204" pitchFamily="34" charset="0"/>
              <a:buChar char="•"/>
            </a:pPr>
            <a:r>
              <a:rPr lang="en-US" dirty="0"/>
              <a:t>In areas with more severe conditions (such as more northern latitudes and more northern aspects), positive feedbacks are the main driver</a:t>
            </a:r>
          </a:p>
          <a:p>
            <a:pPr marL="1085850" lvl="2" indent="-171450">
              <a:buFont typeface="Arial" panose="020B0604020202020204" pitchFamily="34" charset="0"/>
              <a:buChar char="•"/>
            </a:pPr>
            <a:r>
              <a:rPr lang="en-US" dirty="0"/>
              <a:t>This figure from </a:t>
            </a:r>
            <a:r>
              <a:rPr lang="en-US" dirty="0" err="1"/>
              <a:t>Bourgeron</a:t>
            </a:r>
            <a:r>
              <a:rPr lang="en-US" dirty="0"/>
              <a:t> et al shows how complicated this feedback can get, but the key components are that trees that establish just above </a:t>
            </a:r>
            <a:r>
              <a:rPr lang="en-US" dirty="0" err="1"/>
              <a:t>treeline</a:t>
            </a:r>
            <a:r>
              <a:rPr lang="en-US" dirty="0"/>
              <a:t> create conditions for more trees to establish nearby by increasing snow accumulation which increases soil moisture and protecting seedlings from wind</a:t>
            </a:r>
          </a:p>
          <a:p>
            <a:pPr marL="628650" lvl="1" indent="-171450">
              <a:buFont typeface="Arial" panose="020B0604020202020204" pitchFamily="34" charset="0"/>
              <a:buChar char="•"/>
            </a:pPr>
            <a:r>
              <a:rPr lang="en-US" dirty="0"/>
              <a:t>In areas with less severe conditions (like more southern latitudes and southern aspects), climate is the main driver of establishment, with warmer temperatures in the spring and fall, and higher summer precipitation promoting establishment</a:t>
            </a:r>
          </a:p>
        </p:txBody>
      </p:sp>
      <p:sp>
        <p:nvSpPr>
          <p:cNvPr id="4" name="Slide Number Placeholder 3"/>
          <p:cNvSpPr>
            <a:spLocks noGrp="1"/>
          </p:cNvSpPr>
          <p:nvPr>
            <p:ph type="sldNum" sz="quarter" idx="5"/>
          </p:nvPr>
        </p:nvSpPr>
        <p:spPr/>
        <p:txBody>
          <a:bodyPr/>
          <a:lstStyle/>
          <a:p>
            <a:fld id="{6A7C2632-1DC0-C049-8B30-B8D8F6D76BD2}" type="slidenum">
              <a:rPr lang="en-US" smtClean="0"/>
              <a:t>8</a:t>
            </a:fld>
            <a:endParaRPr lang="en-US"/>
          </a:p>
        </p:txBody>
      </p:sp>
    </p:spTree>
    <p:extLst>
      <p:ext uri="{BB962C8B-B14F-4D97-AF65-F5344CB8AC3E}">
        <p14:creationId xmlns:p14="http://schemas.microsoft.com/office/powerpoint/2010/main" val="209680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Across all the literature I’ve read so far, the general consensus is that we’re seeing lags in vegetation response to climate change</a:t>
            </a:r>
          </a:p>
          <a:p>
            <a:pPr marL="628650" lvl="1" indent="-171450">
              <a:buFont typeface="Arial" panose="020B0604020202020204" pitchFamily="34" charset="0"/>
              <a:buChar char="•"/>
            </a:pPr>
            <a:r>
              <a:rPr lang="en-US" dirty="0"/>
              <a:t>Except for shrub expansion at Niwot Ridge, which most people attribute to a release from grazing, not just warming</a:t>
            </a:r>
          </a:p>
          <a:p>
            <a:pPr marL="628650" lvl="1" indent="-171450">
              <a:buFont typeface="Arial" panose="020B0604020202020204" pitchFamily="34" charset="0"/>
              <a:buChar char="•"/>
            </a:pPr>
            <a:r>
              <a:rPr lang="en-US" dirty="0"/>
              <a:t>This figure from Alexander et al highlights some of the mechanisms through which lags operate:</a:t>
            </a:r>
          </a:p>
          <a:p>
            <a:pPr marL="1085850" lvl="2" indent="-171450">
              <a:buFont typeface="Arial" panose="020B0604020202020204" pitchFamily="34" charset="0"/>
              <a:buChar char="•"/>
            </a:pPr>
            <a:r>
              <a:rPr lang="en-US" dirty="0"/>
              <a:t>The three key types of lags are dispersal lags, where alpine vegetation hasn’t been able to disperse into newly suitable habitat due to dispersal limits such as rugged topography</a:t>
            </a:r>
          </a:p>
          <a:p>
            <a:pPr marL="1085850" lvl="2" indent="-171450">
              <a:buFont typeface="Arial" panose="020B0604020202020204" pitchFamily="34" charset="0"/>
              <a:buChar char="•"/>
            </a:pPr>
            <a:r>
              <a:rPr lang="en-US" dirty="0"/>
              <a:t>There are also establishment lags, in which plants are unable to establish in newly suitable habitat due to things like the absence of necessary mutualists or biotic limitations like competition</a:t>
            </a:r>
          </a:p>
          <a:p>
            <a:pPr marL="1085850" lvl="2" indent="-171450">
              <a:buFont typeface="Arial" panose="020B0604020202020204" pitchFamily="34" charset="0"/>
              <a:buChar char="•"/>
            </a:pPr>
            <a:r>
              <a:rPr lang="en-US" dirty="0"/>
              <a:t>Finally, there are extinction lags, which create extinction debt, and these lags can be caused by demographic inertia (like long-living perennial species), and microrefugia in the rugged mountain topography where conditions remain stable for individuals or populations </a:t>
            </a:r>
          </a:p>
          <a:p>
            <a:pPr marL="628650" lvl="1" indent="-171450">
              <a:buFont typeface="Arial" panose="020B0604020202020204" pitchFamily="34" charset="0"/>
              <a:buChar char="•"/>
            </a:pPr>
            <a:r>
              <a:rPr lang="en-US" dirty="0"/>
              <a:t>These lags all operate at the community level, not just the individual or species level, which is creating a guise of stability that is probably just extinction debt creating a tipping point waiting to happen</a:t>
            </a:r>
          </a:p>
          <a:p>
            <a:pPr marL="171450" lvl="0" indent="-171450">
              <a:buFont typeface="Arial" panose="020B0604020202020204" pitchFamily="34" charset="0"/>
              <a:buChar char="•"/>
            </a:pPr>
            <a:r>
              <a:rPr lang="en-US" dirty="0"/>
              <a:t>However, there are some predictions about alpine vegetation response to climate change from models and experiments:</a:t>
            </a:r>
          </a:p>
          <a:p>
            <a:pPr marL="628650" lvl="1" indent="-171450">
              <a:buFont typeface="Arial" panose="020B0604020202020204" pitchFamily="34" charset="0"/>
              <a:buChar char="•"/>
            </a:pPr>
            <a:r>
              <a:rPr lang="en-US" dirty="0"/>
              <a:t>Warming will not cause an increase in productivity unless there is also a precipitation increase</a:t>
            </a:r>
          </a:p>
          <a:p>
            <a:pPr marL="628650" lvl="1" indent="-171450">
              <a:buFont typeface="Arial" panose="020B0604020202020204" pitchFamily="34" charset="0"/>
              <a:buChar char="•"/>
            </a:pPr>
            <a:r>
              <a:rPr lang="en-US" dirty="0"/>
              <a:t>A longer snow-free season doesn’t actually lengthen the growing season, it just shifts phenology earlier</a:t>
            </a:r>
          </a:p>
          <a:p>
            <a:pPr marL="628650" lvl="1" indent="-171450">
              <a:buFont typeface="Arial" panose="020B0604020202020204" pitchFamily="34" charset="0"/>
              <a:buChar char="•"/>
            </a:pPr>
            <a:r>
              <a:rPr lang="en-US" dirty="0"/>
              <a:t>There will be a decoupling of wet and dry communities, meaning wet and dry alpine communities will respond differently to change</a:t>
            </a:r>
          </a:p>
          <a:p>
            <a:pPr marL="628650" lvl="1" indent="-171450">
              <a:buFont typeface="Arial" panose="020B0604020202020204" pitchFamily="34" charset="0"/>
              <a:buChar char="•"/>
            </a:pPr>
            <a:r>
              <a:rPr lang="en-US" dirty="0"/>
              <a:t>And there will be general declines in marginal populations and species, but overall species and populations may have very individualistic responses</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b="1" i="0" dirty="0">
                <a:solidFill>
                  <a:srgbClr val="1C1D1E"/>
                </a:solidFill>
                <a:effectLst/>
                <a:latin typeface="Open Sans" panose="020B0606030504020204" pitchFamily="34" charset="0"/>
              </a:rPr>
              <a:t>Figure caption: </a:t>
            </a:r>
            <a:r>
              <a:rPr lang="en-US" b="0" i="0" dirty="0">
                <a:solidFill>
                  <a:srgbClr val="1C1D1E"/>
                </a:solidFill>
                <a:effectLst/>
                <a:latin typeface="Open Sans" panose="020B0606030504020204" pitchFamily="34" charset="0"/>
              </a:rPr>
              <a:t>The magnitude and pace of alpine plant community turnover with climate change will be influenced by rates of species dispersal from lower elevations (“dispersal lags”), their rates of establishment and population growth in alpine communities (“establishment lags”) and extinction rates of resident alpine species (“extinction lags”). We include factors highlighted by our review that will increase (pointed arrows) or decrease (flat arrows) the magnitude of lags (factors related to focal species physiology and demography, biotic interactions, and the physical environment </a:t>
            </a:r>
            <a:r>
              <a:rPr lang="en-US" b="0" i="0" dirty="0" err="1">
                <a:solidFill>
                  <a:srgbClr val="1C1D1E"/>
                </a:solidFill>
                <a:effectLst/>
                <a:latin typeface="Open Sans" panose="020B0606030504020204" pitchFamily="34" charset="0"/>
              </a:rPr>
              <a:t>coloured</a:t>
            </a:r>
            <a:r>
              <a:rPr lang="en-US" b="0" i="0" dirty="0">
                <a:solidFill>
                  <a:srgbClr val="1C1D1E"/>
                </a:solidFill>
                <a:effectLst/>
                <a:latin typeface="Open Sans" panose="020B0606030504020204" pitchFamily="34" charset="0"/>
              </a:rPr>
              <a:t> orange, green and blue, respectively, in the online version)</a:t>
            </a:r>
            <a:endParaRPr lang="en-US" dirty="0"/>
          </a:p>
          <a:p>
            <a:endParaRPr lang="en-US" dirty="0"/>
          </a:p>
        </p:txBody>
      </p:sp>
      <p:sp>
        <p:nvSpPr>
          <p:cNvPr id="4" name="Slide Number Placeholder 3"/>
          <p:cNvSpPr>
            <a:spLocks noGrp="1"/>
          </p:cNvSpPr>
          <p:nvPr>
            <p:ph type="sldNum" sz="quarter" idx="5"/>
          </p:nvPr>
        </p:nvSpPr>
        <p:spPr/>
        <p:txBody>
          <a:bodyPr/>
          <a:lstStyle/>
          <a:p>
            <a:fld id="{6A7C2632-1DC0-C049-8B30-B8D8F6D76BD2}" type="slidenum">
              <a:rPr lang="en-US" smtClean="0"/>
              <a:t>9</a:t>
            </a:fld>
            <a:endParaRPr lang="en-US"/>
          </a:p>
        </p:txBody>
      </p:sp>
    </p:spTree>
    <p:extLst>
      <p:ext uri="{BB962C8B-B14F-4D97-AF65-F5344CB8AC3E}">
        <p14:creationId xmlns:p14="http://schemas.microsoft.com/office/powerpoint/2010/main" val="40107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2BED07-6713-92AA-40AF-AE58F4F83C7A}"/>
              </a:ext>
            </a:extLst>
          </p:cNvPr>
          <p:cNvSpPr>
            <a:spLocks noGrp="1"/>
          </p:cNvSpPr>
          <p:nvPr>
            <p:ph type="subTitle" idx="1"/>
          </p:nvPr>
        </p:nvSpPr>
        <p:spPr>
          <a:xfrm>
            <a:off x="1608406" y="4512376"/>
            <a:ext cx="8639776" cy="900190"/>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FC9EF77-BF49-E4C1-0FC7-563354777900}"/>
              </a:ext>
            </a:extLst>
          </p:cNvPr>
          <p:cNvSpPr>
            <a:spLocks noGrp="1"/>
          </p:cNvSpPr>
          <p:nvPr>
            <p:ph type="dt" sz="half" idx="10"/>
          </p:nvPr>
        </p:nvSpPr>
        <p:spPr/>
        <p:txBody>
          <a:bodyPr/>
          <a:lstStyle/>
          <a:p>
            <a:fld id="{ADF8D361-0E21-B144-B37F-AA7D2DF431D0}" type="datetime1">
              <a:rPr lang="en-US" smtClean="0"/>
              <a:t>8/3/23</a:t>
            </a:fld>
            <a:endParaRPr lang="en-US"/>
          </a:p>
        </p:txBody>
      </p:sp>
      <p:sp>
        <p:nvSpPr>
          <p:cNvPr id="5" name="Footer Placeholder 4">
            <a:extLst>
              <a:ext uri="{FF2B5EF4-FFF2-40B4-BE49-F238E27FC236}">
                <a16:creationId xmlns:a16="http://schemas.microsoft.com/office/drawing/2014/main" id="{72BD5853-25AA-1C3D-EAD2-49667479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F0DAD-5850-CAAE-CD25-4D6DDDFF3A18}"/>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2" name="Title 1">
            <a:extLst>
              <a:ext uri="{FF2B5EF4-FFF2-40B4-BE49-F238E27FC236}">
                <a16:creationId xmlns:a16="http://schemas.microsoft.com/office/drawing/2014/main" id="{534851B1-0B20-9549-0D70-886AA9D04532}"/>
              </a:ext>
            </a:extLst>
          </p:cNvPr>
          <p:cNvSpPr>
            <a:spLocks noGrp="1"/>
          </p:cNvSpPr>
          <p:nvPr>
            <p:ph type="ctrTitle"/>
          </p:nvPr>
        </p:nvSpPr>
        <p:spPr>
          <a:xfrm>
            <a:off x="1608406" y="1720884"/>
            <a:ext cx="8639775" cy="2734693"/>
          </a:xfrm>
          <a:noFill/>
        </p:spPr>
        <p:txBody>
          <a:bodyPr anchor="b">
            <a:normAutofit/>
          </a:bodyPr>
          <a:lstStyle>
            <a:lvl1pPr algn="l">
              <a:defRPr sz="3200" spc="530" baseline="0"/>
            </a:lvl1pPr>
          </a:lstStyle>
          <a:p>
            <a:r>
              <a:rPr lang="en-US" dirty="0"/>
              <a:t>Click to edit Master title style</a:t>
            </a:r>
          </a:p>
        </p:txBody>
      </p:sp>
    </p:spTree>
    <p:extLst>
      <p:ext uri="{BB962C8B-B14F-4D97-AF65-F5344CB8AC3E}">
        <p14:creationId xmlns:p14="http://schemas.microsoft.com/office/powerpoint/2010/main" val="3352993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C3AB-851A-0D2F-B3AE-5B161CFFC00A}"/>
              </a:ext>
            </a:extLst>
          </p:cNvPr>
          <p:cNvSpPr>
            <a:spLocks noGrp="1"/>
          </p:cNvSpPr>
          <p:nvPr>
            <p:ph type="title"/>
          </p:nvPr>
        </p:nvSpPr>
        <p:spPr>
          <a:xfrm>
            <a:off x="1624338" y="1255172"/>
            <a:ext cx="9297346" cy="1050707"/>
          </a:xfrm>
        </p:spPr>
        <p:txBody>
          <a:bodyPr anchor="b"/>
          <a:lstStyle/>
          <a:p>
            <a:r>
              <a:rPr lang="en-US" dirty="0"/>
              <a:t>Click to edit Master title style</a:t>
            </a:r>
          </a:p>
        </p:txBody>
      </p:sp>
      <p:sp>
        <p:nvSpPr>
          <p:cNvPr id="3" name="Vertical Text Placeholder 2">
            <a:extLst>
              <a:ext uri="{FF2B5EF4-FFF2-40B4-BE49-F238E27FC236}">
                <a16:creationId xmlns:a16="http://schemas.microsoft.com/office/drawing/2014/main" id="{0E89FD6B-3621-3904-7878-A2825C692509}"/>
              </a:ext>
            </a:extLst>
          </p:cNvPr>
          <p:cNvSpPr>
            <a:spLocks noGrp="1"/>
          </p:cNvSpPr>
          <p:nvPr>
            <p:ph type="body" orient="vert" idx="1"/>
          </p:nvPr>
        </p:nvSpPr>
        <p:spPr>
          <a:xfrm>
            <a:off x="1624338" y="2419468"/>
            <a:ext cx="9297346" cy="32543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808AE9-D8ED-ED5D-D7B0-A43811777E81}"/>
              </a:ext>
            </a:extLst>
          </p:cNvPr>
          <p:cNvSpPr>
            <a:spLocks noGrp="1"/>
          </p:cNvSpPr>
          <p:nvPr>
            <p:ph type="dt" sz="half" idx="10"/>
          </p:nvPr>
        </p:nvSpPr>
        <p:spPr/>
        <p:txBody>
          <a:bodyPr/>
          <a:lstStyle/>
          <a:p>
            <a:fld id="{B318CF58-BC08-5341-B9D2-5C6C4CDC6B76}" type="datetime1">
              <a:rPr lang="en-US" smtClean="0"/>
              <a:t>8/3/23</a:t>
            </a:fld>
            <a:endParaRPr lang="en-US"/>
          </a:p>
        </p:txBody>
      </p:sp>
      <p:sp>
        <p:nvSpPr>
          <p:cNvPr id="5" name="Footer Placeholder 4">
            <a:extLst>
              <a:ext uri="{FF2B5EF4-FFF2-40B4-BE49-F238E27FC236}">
                <a16:creationId xmlns:a16="http://schemas.microsoft.com/office/drawing/2014/main" id="{9A9EF98B-AC81-D122-3D05-9C4E2FE4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FB543-B138-6627-3714-12105D172AD5}"/>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350705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DE16D-F1A0-DDB5-A98C-A9055C93D914}"/>
              </a:ext>
            </a:extLst>
          </p:cNvPr>
          <p:cNvSpPr>
            <a:spLocks noGrp="1"/>
          </p:cNvSpPr>
          <p:nvPr>
            <p:ph type="title" orient="vert"/>
          </p:nvPr>
        </p:nvSpPr>
        <p:spPr>
          <a:xfrm>
            <a:off x="9126961" y="1414196"/>
            <a:ext cx="1817441" cy="4100602"/>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D8A548F-8DA7-C53C-1BFE-7C720CB20FA1}"/>
              </a:ext>
            </a:extLst>
          </p:cNvPr>
          <p:cNvSpPr>
            <a:spLocks noGrp="1"/>
          </p:cNvSpPr>
          <p:nvPr>
            <p:ph type="body" orient="vert" idx="1"/>
          </p:nvPr>
        </p:nvSpPr>
        <p:spPr>
          <a:xfrm>
            <a:off x="1346042" y="1414196"/>
            <a:ext cx="7780919" cy="410060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2EA2C8-1C90-25D0-8B0A-30B73CFD3EDE}"/>
              </a:ext>
            </a:extLst>
          </p:cNvPr>
          <p:cNvSpPr>
            <a:spLocks noGrp="1"/>
          </p:cNvSpPr>
          <p:nvPr>
            <p:ph type="dt" sz="half" idx="10"/>
          </p:nvPr>
        </p:nvSpPr>
        <p:spPr/>
        <p:txBody>
          <a:bodyPr/>
          <a:lstStyle/>
          <a:p>
            <a:fld id="{0CD8967A-62BB-104B-8E86-1F0BC7383229}" type="datetime1">
              <a:rPr lang="en-US" smtClean="0"/>
              <a:t>8/3/23</a:t>
            </a:fld>
            <a:endParaRPr lang="en-US"/>
          </a:p>
        </p:txBody>
      </p:sp>
      <p:sp>
        <p:nvSpPr>
          <p:cNvPr id="5" name="Footer Placeholder 4">
            <a:extLst>
              <a:ext uri="{FF2B5EF4-FFF2-40B4-BE49-F238E27FC236}">
                <a16:creationId xmlns:a16="http://schemas.microsoft.com/office/drawing/2014/main" id="{EA6FF1A4-0404-DA2D-1EA4-828091C0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57155-0F4A-F7B7-C4A8-755572E98C2E}"/>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45500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1BE7-A53D-441E-0393-0E59412C9117}"/>
              </a:ext>
            </a:extLst>
          </p:cNvPr>
          <p:cNvSpPr>
            <a:spLocks noGrp="1"/>
          </p:cNvSpPr>
          <p:nvPr>
            <p:ph type="dt" sz="half" idx="10"/>
          </p:nvPr>
        </p:nvSpPr>
        <p:spPr/>
        <p:txBody>
          <a:bodyPr/>
          <a:lstStyle/>
          <a:p>
            <a:fld id="{FD210CEA-6C46-4745-B0D9-88F79552ECA8}" type="datetime1">
              <a:rPr lang="en-US" smtClean="0"/>
              <a:t>8/3/23</a:t>
            </a:fld>
            <a:endParaRPr lang="en-US"/>
          </a:p>
        </p:txBody>
      </p:sp>
      <p:sp>
        <p:nvSpPr>
          <p:cNvPr id="5" name="Footer Placeholder 4">
            <a:extLst>
              <a:ext uri="{FF2B5EF4-FFF2-40B4-BE49-F238E27FC236}">
                <a16:creationId xmlns:a16="http://schemas.microsoft.com/office/drawing/2014/main" id="{0DEF10F0-B23F-BF4B-DB66-9BCF734D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5DDEC-13A7-D988-D082-03076F80F1F0}"/>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84855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0CFA-45ED-71B0-EE3E-CCE6D5C19377}"/>
              </a:ext>
            </a:extLst>
          </p:cNvPr>
          <p:cNvSpPr>
            <a:spLocks noGrp="1"/>
          </p:cNvSpPr>
          <p:nvPr>
            <p:ph type="title"/>
          </p:nvPr>
        </p:nvSpPr>
        <p:spPr>
          <a:xfrm>
            <a:off x="1622474" y="2413788"/>
            <a:ext cx="8085116" cy="2737521"/>
          </a:xfrm>
        </p:spPr>
        <p:txBody>
          <a:bodyPr anchor="t">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id="{8F37BECA-A01D-7D7A-F2A6-891EC9D22945}"/>
              </a:ext>
            </a:extLst>
          </p:cNvPr>
          <p:cNvSpPr>
            <a:spLocks noGrp="1"/>
          </p:cNvSpPr>
          <p:nvPr>
            <p:ph type="body" idx="1"/>
          </p:nvPr>
        </p:nvSpPr>
        <p:spPr>
          <a:xfrm>
            <a:off x="1622474" y="1351721"/>
            <a:ext cx="8085118" cy="993913"/>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6716478-6FAF-D420-0B87-6EABB81E887C}"/>
              </a:ext>
            </a:extLst>
          </p:cNvPr>
          <p:cNvSpPr>
            <a:spLocks noGrp="1"/>
          </p:cNvSpPr>
          <p:nvPr>
            <p:ph type="dt" sz="half" idx="10"/>
          </p:nvPr>
        </p:nvSpPr>
        <p:spPr/>
        <p:txBody>
          <a:bodyPr/>
          <a:lstStyle/>
          <a:p>
            <a:fld id="{09A319F1-C7C0-2E4C-B2F6-6AA1B374888D}" type="datetime1">
              <a:rPr lang="en-US" smtClean="0"/>
              <a:t>8/3/23</a:t>
            </a:fld>
            <a:endParaRPr lang="en-US"/>
          </a:p>
        </p:txBody>
      </p:sp>
      <p:sp>
        <p:nvSpPr>
          <p:cNvPr id="5" name="Footer Placeholder 4">
            <a:extLst>
              <a:ext uri="{FF2B5EF4-FFF2-40B4-BE49-F238E27FC236}">
                <a16:creationId xmlns:a16="http://schemas.microsoft.com/office/drawing/2014/main" id="{87C4289B-CB0D-8AFC-7C02-F755C0DCC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971E4-8A9E-2A30-D7FE-B3505124BB9D}"/>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43046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F941-C3A7-545F-8046-C7A9AC80300E}"/>
              </a:ext>
            </a:extLst>
          </p:cNvPr>
          <p:cNvSpPr>
            <a:spLocks noGrp="1"/>
          </p:cNvSpPr>
          <p:nvPr>
            <p:ph type="title"/>
          </p:nvPr>
        </p:nvSpPr>
        <p:spPr>
          <a:xfrm>
            <a:off x="1615817" y="1272209"/>
            <a:ext cx="9164725" cy="1033670"/>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41BD4277-CFAE-EEF6-3346-61F06D5A3945}"/>
              </a:ext>
            </a:extLst>
          </p:cNvPr>
          <p:cNvSpPr>
            <a:spLocks noGrp="1"/>
          </p:cNvSpPr>
          <p:nvPr>
            <p:ph sz="half" idx="1"/>
          </p:nvPr>
        </p:nvSpPr>
        <p:spPr>
          <a:xfrm>
            <a:off x="1615817" y="2425148"/>
            <a:ext cx="4188635" cy="31606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543384-699D-84FC-C8B5-7BDE49BB4478}"/>
              </a:ext>
            </a:extLst>
          </p:cNvPr>
          <p:cNvSpPr>
            <a:spLocks noGrp="1"/>
          </p:cNvSpPr>
          <p:nvPr>
            <p:ph sz="half" idx="2"/>
          </p:nvPr>
        </p:nvSpPr>
        <p:spPr>
          <a:xfrm>
            <a:off x="6371355" y="2425148"/>
            <a:ext cx="4188635" cy="3160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A49386-AFC8-03DA-4563-07B0A0119B1C}"/>
              </a:ext>
            </a:extLst>
          </p:cNvPr>
          <p:cNvSpPr>
            <a:spLocks noGrp="1"/>
          </p:cNvSpPr>
          <p:nvPr>
            <p:ph type="dt" sz="half" idx="10"/>
          </p:nvPr>
        </p:nvSpPr>
        <p:spPr/>
        <p:txBody>
          <a:bodyPr/>
          <a:lstStyle/>
          <a:p>
            <a:fld id="{F2DCA565-CC19-F348-92B6-7807D94D534D}" type="datetime1">
              <a:rPr lang="en-US" smtClean="0"/>
              <a:t>8/3/23</a:t>
            </a:fld>
            <a:endParaRPr lang="en-US"/>
          </a:p>
        </p:txBody>
      </p:sp>
      <p:sp>
        <p:nvSpPr>
          <p:cNvPr id="6" name="Footer Placeholder 5">
            <a:extLst>
              <a:ext uri="{FF2B5EF4-FFF2-40B4-BE49-F238E27FC236}">
                <a16:creationId xmlns:a16="http://schemas.microsoft.com/office/drawing/2014/main" id="{23AED60A-7704-31D9-7D4D-65C635ED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927DA-3B5E-13B8-0BA8-5DCFF001E05E}"/>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62703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B55A-280B-BDCB-F966-8578DDE741DC}"/>
              </a:ext>
            </a:extLst>
          </p:cNvPr>
          <p:cNvSpPr>
            <a:spLocks noGrp="1"/>
          </p:cNvSpPr>
          <p:nvPr>
            <p:ph type="title"/>
          </p:nvPr>
        </p:nvSpPr>
        <p:spPr>
          <a:xfrm>
            <a:off x="1017442" y="600817"/>
            <a:ext cx="10079497" cy="1168706"/>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0C76EA03-7008-14AB-547B-E66EA4EC968F}"/>
              </a:ext>
            </a:extLst>
          </p:cNvPr>
          <p:cNvSpPr>
            <a:spLocks noGrp="1"/>
          </p:cNvSpPr>
          <p:nvPr>
            <p:ph type="body" idx="1"/>
          </p:nvPr>
        </p:nvSpPr>
        <p:spPr>
          <a:xfrm>
            <a:off x="1017442" y="1798488"/>
            <a:ext cx="4599587" cy="66849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D629F56-D2C8-71FE-FA59-002819D51856}"/>
              </a:ext>
            </a:extLst>
          </p:cNvPr>
          <p:cNvSpPr>
            <a:spLocks noGrp="1"/>
          </p:cNvSpPr>
          <p:nvPr>
            <p:ph sz="half" idx="2"/>
          </p:nvPr>
        </p:nvSpPr>
        <p:spPr>
          <a:xfrm>
            <a:off x="1017442" y="2777279"/>
            <a:ext cx="4599587" cy="3276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2524D2-CA8D-75F3-D089-C2F0E20D4759}"/>
              </a:ext>
            </a:extLst>
          </p:cNvPr>
          <p:cNvSpPr>
            <a:spLocks noGrp="1"/>
          </p:cNvSpPr>
          <p:nvPr>
            <p:ph type="body" sz="quarter" idx="3"/>
          </p:nvPr>
        </p:nvSpPr>
        <p:spPr>
          <a:xfrm>
            <a:off x="6497352" y="1798488"/>
            <a:ext cx="4599588" cy="66849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E99B0E3-5AE5-0516-27BF-9F246137FE03}"/>
              </a:ext>
            </a:extLst>
          </p:cNvPr>
          <p:cNvSpPr>
            <a:spLocks noGrp="1"/>
          </p:cNvSpPr>
          <p:nvPr>
            <p:ph sz="quarter" idx="4"/>
          </p:nvPr>
        </p:nvSpPr>
        <p:spPr>
          <a:xfrm>
            <a:off x="6497352" y="2777279"/>
            <a:ext cx="4599588" cy="3276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7B319A7-6048-4735-B2AC-6D6043F1461A}"/>
              </a:ext>
            </a:extLst>
          </p:cNvPr>
          <p:cNvSpPr>
            <a:spLocks noGrp="1"/>
          </p:cNvSpPr>
          <p:nvPr>
            <p:ph type="dt" sz="half" idx="10"/>
          </p:nvPr>
        </p:nvSpPr>
        <p:spPr/>
        <p:txBody>
          <a:bodyPr/>
          <a:lstStyle/>
          <a:p>
            <a:fld id="{5E28ACF8-2C6E-FE4B-B8F6-1133DC256C0B}" type="datetime1">
              <a:rPr lang="en-US" smtClean="0"/>
              <a:t>8/3/23</a:t>
            </a:fld>
            <a:endParaRPr lang="en-US"/>
          </a:p>
        </p:txBody>
      </p:sp>
      <p:sp>
        <p:nvSpPr>
          <p:cNvPr id="8" name="Footer Placeholder 7">
            <a:extLst>
              <a:ext uri="{FF2B5EF4-FFF2-40B4-BE49-F238E27FC236}">
                <a16:creationId xmlns:a16="http://schemas.microsoft.com/office/drawing/2014/main" id="{6515F875-F23E-D0D2-9115-CD494FDA00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B4F88F-F488-D9D5-CF99-AA1750AAFC39}"/>
              </a:ext>
            </a:extLst>
          </p:cNvPr>
          <p:cNvSpPr>
            <a:spLocks noGrp="1"/>
          </p:cNvSpPr>
          <p:nvPr>
            <p:ph type="sldNum" sz="quarter" idx="12"/>
          </p:nvPr>
        </p:nvSpPr>
        <p:spPr/>
        <p:txBody>
          <a:bodyPr/>
          <a:lstStyle/>
          <a:p>
            <a:fld id="{1CC2C9B9-B4B7-45CC-A7EB-16F8BADE9045}" type="slidenum">
              <a:rPr lang="en-US" smtClean="0"/>
              <a:t>‹#›</a:t>
            </a:fld>
            <a:endParaRPr lang="en-US"/>
          </a:p>
        </p:txBody>
      </p:sp>
      <p:cxnSp>
        <p:nvCxnSpPr>
          <p:cNvPr id="13" name="Straight Connector 12">
            <a:extLst>
              <a:ext uri="{FF2B5EF4-FFF2-40B4-BE49-F238E27FC236}">
                <a16:creationId xmlns:a16="http://schemas.microsoft.com/office/drawing/2014/main" id="{B5094593-EFC2-EEEF-74CD-BD00F4132A94}"/>
              </a:ext>
            </a:extLst>
          </p:cNvPr>
          <p:cNvCxnSpPr>
            <a:cxnSpLocks/>
          </p:cNvCxnSpPr>
          <p:nvPr/>
        </p:nvCxnSpPr>
        <p:spPr>
          <a:xfrm>
            <a:off x="6571185" y="2593591"/>
            <a:ext cx="4525755"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51F6D-436C-FA47-8CD1-2C10E735764A}"/>
              </a:ext>
            </a:extLst>
          </p:cNvPr>
          <p:cNvCxnSpPr>
            <a:cxnSpLocks/>
          </p:cNvCxnSpPr>
          <p:nvPr/>
        </p:nvCxnSpPr>
        <p:spPr>
          <a:xfrm>
            <a:off x="1107503" y="2593591"/>
            <a:ext cx="4509526"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206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1B86-9261-4E82-EF65-30F78154E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3A5E84-E43B-20AE-E80D-47CB0B07BD7B}"/>
              </a:ext>
            </a:extLst>
          </p:cNvPr>
          <p:cNvSpPr>
            <a:spLocks noGrp="1"/>
          </p:cNvSpPr>
          <p:nvPr>
            <p:ph type="dt" sz="half" idx="10"/>
          </p:nvPr>
        </p:nvSpPr>
        <p:spPr/>
        <p:txBody>
          <a:bodyPr/>
          <a:lstStyle/>
          <a:p>
            <a:fld id="{BFC1B48D-5A3F-C041-877D-5CD1B0C7D6ED}" type="datetime1">
              <a:rPr lang="en-US" smtClean="0"/>
              <a:t>8/3/23</a:t>
            </a:fld>
            <a:endParaRPr lang="en-US"/>
          </a:p>
        </p:txBody>
      </p:sp>
      <p:sp>
        <p:nvSpPr>
          <p:cNvPr id="4" name="Footer Placeholder 3">
            <a:extLst>
              <a:ext uri="{FF2B5EF4-FFF2-40B4-BE49-F238E27FC236}">
                <a16:creationId xmlns:a16="http://schemas.microsoft.com/office/drawing/2014/main" id="{2AFF5797-14F1-9FEB-247C-0E325AF74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5D7AF-1489-8F93-4828-0AE784B8BA8F}"/>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56609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CAF1C-8901-AE05-E52C-D5B95941055B}"/>
              </a:ext>
            </a:extLst>
          </p:cNvPr>
          <p:cNvSpPr>
            <a:spLocks noGrp="1"/>
          </p:cNvSpPr>
          <p:nvPr>
            <p:ph type="dt" sz="half" idx="10"/>
          </p:nvPr>
        </p:nvSpPr>
        <p:spPr/>
        <p:txBody>
          <a:bodyPr/>
          <a:lstStyle/>
          <a:p>
            <a:fld id="{4DE4F31D-9882-3847-ADA7-7655D8D1020C}" type="datetime1">
              <a:rPr lang="en-US" smtClean="0"/>
              <a:t>8/3/23</a:t>
            </a:fld>
            <a:endParaRPr lang="en-US"/>
          </a:p>
        </p:txBody>
      </p:sp>
      <p:sp>
        <p:nvSpPr>
          <p:cNvPr id="3" name="Footer Placeholder 2">
            <a:extLst>
              <a:ext uri="{FF2B5EF4-FFF2-40B4-BE49-F238E27FC236}">
                <a16:creationId xmlns:a16="http://schemas.microsoft.com/office/drawing/2014/main" id="{E1CD4F90-2973-4FE2-6C2C-5C2AC5C5A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50414B-A7EC-0C14-EFD2-29C5582CC184}"/>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192331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78C7-A764-C5E4-A6A4-DC5B1B3537FB}"/>
              </a:ext>
            </a:extLst>
          </p:cNvPr>
          <p:cNvSpPr>
            <a:spLocks noGrp="1"/>
          </p:cNvSpPr>
          <p:nvPr>
            <p:ph type="title"/>
          </p:nvPr>
        </p:nvSpPr>
        <p:spPr>
          <a:xfrm>
            <a:off x="1380121" y="1391478"/>
            <a:ext cx="3288432" cy="1951414"/>
          </a:xfrm>
        </p:spPr>
        <p:txBody>
          <a:bodyPr anchor="t">
            <a:normAutofit/>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27DFE178-4B5D-413B-6583-AB81E8D04180}"/>
              </a:ext>
            </a:extLst>
          </p:cNvPr>
          <p:cNvSpPr>
            <a:spLocks noGrp="1"/>
          </p:cNvSpPr>
          <p:nvPr>
            <p:ph idx="1"/>
          </p:nvPr>
        </p:nvSpPr>
        <p:spPr>
          <a:xfrm>
            <a:off x="6003235" y="920080"/>
            <a:ext cx="5312467" cy="502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DB92F6D-71AB-9630-9DBE-46041C50C79A}"/>
              </a:ext>
            </a:extLst>
          </p:cNvPr>
          <p:cNvSpPr>
            <a:spLocks noGrp="1"/>
          </p:cNvSpPr>
          <p:nvPr>
            <p:ph type="body" sz="half" idx="2"/>
          </p:nvPr>
        </p:nvSpPr>
        <p:spPr>
          <a:xfrm>
            <a:off x="1380121" y="3566727"/>
            <a:ext cx="3288432" cy="1766325"/>
          </a:xfrm>
        </p:spPr>
        <p:txBody>
          <a:bodyPr anchor="b">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0FEAAD1-C919-6E2E-32D2-E199025FB8F9}"/>
              </a:ext>
            </a:extLst>
          </p:cNvPr>
          <p:cNvSpPr>
            <a:spLocks noGrp="1"/>
          </p:cNvSpPr>
          <p:nvPr>
            <p:ph type="dt" sz="half" idx="10"/>
          </p:nvPr>
        </p:nvSpPr>
        <p:spPr/>
        <p:txBody>
          <a:bodyPr/>
          <a:lstStyle/>
          <a:p>
            <a:fld id="{CFF8D6EF-986C-1749-B614-9A4944103E15}" type="datetime1">
              <a:rPr lang="en-US" smtClean="0"/>
              <a:t>8/3/23</a:t>
            </a:fld>
            <a:endParaRPr lang="en-US"/>
          </a:p>
        </p:txBody>
      </p:sp>
      <p:sp>
        <p:nvSpPr>
          <p:cNvPr id="6" name="Footer Placeholder 5">
            <a:extLst>
              <a:ext uri="{FF2B5EF4-FFF2-40B4-BE49-F238E27FC236}">
                <a16:creationId xmlns:a16="http://schemas.microsoft.com/office/drawing/2014/main" id="{5288B5D8-E15B-BE38-2A89-BD0F02E1A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ECC26-B78C-4CBD-6883-97E80D3E5165}"/>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11" name="Rectangle 10">
            <a:extLst>
              <a:ext uri="{FF2B5EF4-FFF2-40B4-BE49-F238E27FC236}">
                <a16:creationId xmlns:a16="http://schemas.microsoft.com/office/drawing/2014/main" id="{96AAC029-BE5C-900C-E7D2-DE6E31789D1E}"/>
              </a:ext>
              <a:ext uri="{C183D7F6-B498-43B3-948B-1728B52AA6E4}">
                <adec:decorative xmlns:adec="http://schemas.microsoft.com/office/drawing/2017/decorative" val="1"/>
              </a:ext>
            </a:extLst>
          </p:cNvPr>
          <p:cNvSpPr/>
          <p:nvPr/>
        </p:nvSpPr>
        <p:spPr>
          <a:xfrm>
            <a:off x="933198" y="931857"/>
            <a:ext cx="4305523"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80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4EAA-30F7-390A-C77C-2E5BD8218BC0}"/>
              </a:ext>
            </a:extLst>
          </p:cNvPr>
          <p:cNvSpPr>
            <a:spLocks noGrp="1"/>
          </p:cNvSpPr>
          <p:nvPr>
            <p:ph type="title"/>
          </p:nvPr>
        </p:nvSpPr>
        <p:spPr>
          <a:xfrm>
            <a:off x="1380120" y="1391478"/>
            <a:ext cx="3322510" cy="2037522"/>
          </a:xfrm>
        </p:spPr>
        <p:txBody>
          <a:bodyPr anchor="t">
            <a:normAutofit/>
          </a:bodyPr>
          <a:lstStyle>
            <a:lvl1pPr>
              <a:defRPr sz="2400"/>
            </a:lvl1pPr>
          </a:lstStyle>
          <a:p>
            <a:r>
              <a:rPr lang="en-US" dirty="0"/>
              <a:t>Click to edit Master title style</a:t>
            </a:r>
          </a:p>
        </p:txBody>
      </p:sp>
      <p:sp useBgFill="1">
        <p:nvSpPr>
          <p:cNvPr id="3" name="Picture Placeholder 2">
            <a:extLst>
              <a:ext uri="{FF2B5EF4-FFF2-40B4-BE49-F238E27FC236}">
                <a16:creationId xmlns:a16="http://schemas.microsoft.com/office/drawing/2014/main" id="{513A1C34-81AC-D534-67B1-42721228935F}"/>
              </a:ext>
            </a:extLst>
          </p:cNvPr>
          <p:cNvSpPr>
            <a:spLocks noGrp="1"/>
          </p:cNvSpPr>
          <p:nvPr>
            <p:ph type="pic" idx="1"/>
          </p:nvPr>
        </p:nvSpPr>
        <p:spPr>
          <a:xfrm>
            <a:off x="5907143" y="931857"/>
            <a:ext cx="5351659" cy="49963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E1012D-3524-26C6-64C1-8CE6E7A9A29B}"/>
              </a:ext>
            </a:extLst>
          </p:cNvPr>
          <p:cNvSpPr>
            <a:spLocks noGrp="1"/>
          </p:cNvSpPr>
          <p:nvPr>
            <p:ph type="body" sz="half" idx="2"/>
          </p:nvPr>
        </p:nvSpPr>
        <p:spPr>
          <a:xfrm>
            <a:off x="1380120" y="3742792"/>
            <a:ext cx="3322510" cy="1590261"/>
          </a:xfrm>
        </p:spPr>
        <p:txBody>
          <a:bodyPr anchor="b">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8FA6D7-1BE0-F14D-A2F7-4836180BC3B9}"/>
              </a:ext>
            </a:extLst>
          </p:cNvPr>
          <p:cNvSpPr>
            <a:spLocks noGrp="1"/>
          </p:cNvSpPr>
          <p:nvPr>
            <p:ph type="dt" sz="half" idx="10"/>
          </p:nvPr>
        </p:nvSpPr>
        <p:spPr/>
        <p:txBody>
          <a:bodyPr/>
          <a:lstStyle/>
          <a:p>
            <a:fld id="{F47B51AA-7D7A-4A41-8895-3A567D39B9B2}" type="datetime1">
              <a:rPr lang="en-US" smtClean="0"/>
              <a:t>8/3/23</a:t>
            </a:fld>
            <a:endParaRPr lang="en-US"/>
          </a:p>
        </p:txBody>
      </p:sp>
      <p:sp>
        <p:nvSpPr>
          <p:cNvPr id="6" name="Footer Placeholder 5">
            <a:extLst>
              <a:ext uri="{FF2B5EF4-FFF2-40B4-BE49-F238E27FC236}">
                <a16:creationId xmlns:a16="http://schemas.microsoft.com/office/drawing/2014/main" id="{0556B5AC-3F20-FDC1-D579-7C4C6B4ED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74ACA-1D54-81FA-70B1-31AB3011B3C6}"/>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9" name="Rectangle 8">
            <a:extLst>
              <a:ext uri="{FF2B5EF4-FFF2-40B4-BE49-F238E27FC236}">
                <a16:creationId xmlns:a16="http://schemas.microsoft.com/office/drawing/2014/main" id="{4DD8EE65-D4F9-418A-1628-F5DFD3DBA24E}"/>
              </a:ext>
              <a:ext uri="{C183D7F6-B498-43B3-948B-1728B52AA6E4}">
                <adec:decorative xmlns:adec="http://schemas.microsoft.com/office/drawing/2017/decorative" val="1"/>
              </a:ext>
            </a:extLst>
          </p:cNvPr>
          <p:cNvSpPr/>
          <p:nvPr/>
        </p:nvSpPr>
        <p:spPr>
          <a:xfrm>
            <a:off x="933198" y="931857"/>
            <a:ext cx="4305523"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022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92104-6F24-CD50-F55E-22A55084DDC9}"/>
              </a:ext>
            </a:extLst>
          </p:cNvPr>
          <p:cNvSpPr>
            <a:spLocks noGrp="1"/>
          </p:cNvSpPr>
          <p:nvPr>
            <p:ph type="title"/>
          </p:nvPr>
        </p:nvSpPr>
        <p:spPr>
          <a:xfrm>
            <a:off x="1620442" y="1233199"/>
            <a:ext cx="8977511" cy="10738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D1059CB-D00E-398D-E4D9-59792FC40A4C}"/>
              </a:ext>
            </a:extLst>
          </p:cNvPr>
          <p:cNvSpPr>
            <a:spLocks noGrp="1"/>
          </p:cNvSpPr>
          <p:nvPr>
            <p:ph type="body" idx="1"/>
          </p:nvPr>
        </p:nvSpPr>
        <p:spPr>
          <a:xfrm>
            <a:off x="1620444" y="2419639"/>
            <a:ext cx="8977509" cy="3141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8DFBC38-D897-7CBE-AC89-A95A2222D7C8}"/>
              </a:ext>
            </a:extLst>
          </p:cNvPr>
          <p:cNvSpPr>
            <a:spLocks noGrp="1"/>
          </p:cNvSpPr>
          <p:nvPr>
            <p:ph type="dt" sz="half" idx="2"/>
          </p:nvPr>
        </p:nvSpPr>
        <p:spPr>
          <a:xfrm>
            <a:off x="847726" y="6199188"/>
            <a:ext cx="2743200" cy="365125"/>
          </a:xfrm>
          <a:prstGeom prst="rect">
            <a:avLst/>
          </a:prstGeom>
        </p:spPr>
        <p:txBody>
          <a:bodyPr vert="horz" lIns="91440" tIns="45720" rIns="91440" bIns="45720" rtlCol="0" anchor="ctr"/>
          <a:lstStyle>
            <a:lvl1pPr algn="l">
              <a:defRPr sz="1050">
                <a:solidFill>
                  <a:schemeClr val="tx1"/>
                </a:solidFill>
                <a:latin typeface="+mn-lt"/>
              </a:defRPr>
            </a:lvl1pPr>
          </a:lstStyle>
          <a:p>
            <a:fld id="{716EF062-1984-5844-B790-4823C3463D45}" type="datetime1">
              <a:rPr lang="en-US" smtClean="0"/>
              <a:t>8/3/23</a:t>
            </a:fld>
            <a:endParaRPr lang="en-US"/>
          </a:p>
        </p:txBody>
      </p:sp>
      <p:sp>
        <p:nvSpPr>
          <p:cNvPr id="5" name="Footer Placeholder 4">
            <a:extLst>
              <a:ext uri="{FF2B5EF4-FFF2-40B4-BE49-F238E27FC236}">
                <a16:creationId xmlns:a16="http://schemas.microsoft.com/office/drawing/2014/main" id="{E6728008-2A03-D518-4A75-30816EB0D198}"/>
              </a:ext>
            </a:extLst>
          </p:cNvPr>
          <p:cNvSpPr>
            <a:spLocks noGrp="1"/>
          </p:cNvSpPr>
          <p:nvPr>
            <p:ph type="ftr" sz="quarter" idx="3"/>
          </p:nvPr>
        </p:nvSpPr>
        <p:spPr>
          <a:xfrm>
            <a:off x="7286625" y="6199188"/>
            <a:ext cx="3409951" cy="365125"/>
          </a:xfrm>
          <a:prstGeom prst="rect">
            <a:avLst/>
          </a:prstGeom>
        </p:spPr>
        <p:txBody>
          <a:bodyPr vert="horz" lIns="91440" tIns="45720" rIns="91440" bIns="45720" rtlCol="0" anchor="ctr"/>
          <a:lstStyle>
            <a:lvl1pPr algn="r">
              <a:defRPr sz="1050">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F3691D49-2BD8-1C36-B43A-CF2F9177769B}"/>
              </a:ext>
            </a:extLst>
          </p:cNvPr>
          <p:cNvSpPr>
            <a:spLocks noGrp="1"/>
          </p:cNvSpPr>
          <p:nvPr>
            <p:ph type="sldNum" sz="quarter" idx="4"/>
          </p:nvPr>
        </p:nvSpPr>
        <p:spPr>
          <a:xfrm>
            <a:off x="10696577" y="6199188"/>
            <a:ext cx="619125" cy="365125"/>
          </a:xfrm>
          <a:prstGeom prst="rect">
            <a:avLst/>
          </a:prstGeom>
        </p:spPr>
        <p:txBody>
          <a:bodyPr vert="horz" lIns="91440" tIns="45720" rIns="91440" bIns="45720" rtlCol="0" anchor="ctr"/>
          <a:lstStyle>
            <a:lvl1pPr algn="r">
              <a:defRPr sz="1050">
                <a:solidFill>
                  <a:schemeClr val="tx1"/>
                </a:solidFill>
                <a:latin typeface="+mn-lt"/>
              </a:defRPr>
            </a:lvl1pPr>
          </a:lstStyle>
          <a:p>
            <a:fld id="{1CC2C9B9-B4B7-45CC-A7EB-16F8BADE9045}" type="slidenum">
              <a:rPr lang="en-US" smtClean="0"/>
              <a:t>‹#›</a:t>
            </a:fld>
            <a:endParaRPr lang="en-US"/>
          </a:p>
        </p:txBody>
      </p:sp>
      <p:sp>
        <p:nvSpPr>
          <p:cNvPr id="8" name="Rectangle 7">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60906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8" r:id="rId6"/>
    <p:sldLayoutId id="2147483743" r:id="rId7"/>
    <p:sldLayoutId id="2147483744" r:id="rId8"/>
    <p:sldLayoutId id="2147483745" r:id="rId9"/>
    <p:sldLayoutId id="2147483747" r:id="rId10"/>
    <p:sldLayoutId id="2147483746" r:id="rId11"/>
  </p:sldLayoutIdLst>
  <p:hf hdr="0" ftr="0" dt="0"/>
  <p:txStyles>
    <p:titleStyle>
      <a:lvl1pPr algn="l" defTabSz="914400" rtl="0" eaLnBrk="1" latinLnBrk="0" hangingPunct="1">
        <a:lnSpc>
          <a:spcPct val="120000"/>
        </a:lnSpc>
        <a:spcBef>
          <a:spcPct val="0"/>
        </a:spcBef>
        <a:buNone/>
        <a:defRPr sz="2800" b="1" kern="1200" cap="all" spc="5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080/17550874.2015.1121520" TargetMode="External"/><Relationship Id="rId13" Type="http://schemas.openxmlformats.org/officeDocument/2006/relationships/hyperlink" Target="https://doi.org/10.3189/172756411795932074" TargetMode="External"/><Relationship Id="rId3" Type="http://schemas.openxmlformats.org/officeDocument/2006/relationships/hyperlink" Target="https://doi.org/10.1111/j.1365-2699.1997.00130.x" TargetMode="External"/><Relationship Id="rId7" Type="http://schemas.openxmlformats.org/officeDocument/2006/relationships/hyperlink" Target="https://doi.org/10.1657/1523-0430(2005)037%5b0097:PFBTEA%5d2.0.CO;2" TargetMode="External"/><Relationship Id="rId12" Type="http://schemas.openxmlformats.org/officeDocument/2006/relationships/hyperlink" Target="https://doi.org/10.1023/A:1016111810814" TargetMode="External"/><Relationship Id="rId2" Type="http://schemas.openxmlformats.org/officeDocument/2006/relationships/hyperlink" Target="https://doi.org/10.2747/0272-3646.24.6.520" TargetMode="External"/><Relationship Id="rId16" Type="http://schemas.openxmlformats.org/officeDocument/2006/relationships/hyperlink" Target="https://doi.org/10.1111/j.1466-8238.2010.00588.x" TargetMode="External"/><Relationship Id="rId1" Type="http://schemas.openxmlformats.org/officeDocument/2006/relationships/slideLayout" Target="../slideLayouts/slideLayout2.xml"/><Relationship Id="rId6" Type="http://schemas.openxmlformats.org/officeDocument/2006/relationships/hyperlink" Target="https://doi.org/10.1029/2020EF001537" TargetMode="External"/><Relationship Id="rId11" Type="http://schemas.openxmlformats.org/officeDocument/2006/relationships/hyperlink" Target="https://doi.org/10.1080/15230430.2018.1504492" TargetMode="External"/><Relationship Id="rId5" Type="http://schemas.openxmlformats.org/officeDocument/2006/relationships/hyperlink" Target="https://doi.org/10.1111/j.1365-2486.2009.01847.x" TargetMode="External"/><Relationship Id="rId15" Type="http://schemas.openxmlformats.org/officeDocument/2006/relationships/hyperlink" Target="https://doi.org/10.1029/2007GL031253" TargetMode="External"/><Relationship Id="rId10" Type="http://schemas.openxmlformats.org/officeDocument/2006/relationships/hyperlink" Target="https://doi.org/10.1111/j.1365-2435.2012.01969.x" TargetMode="External"/><Relationship Id="rId4" Type="http://schemas.openxmlformats.org/officeDocument/2006/relationships/hyperlink" Target="https://doi.org/10.1029/1999WR900263" TargetMode="External"/><Relationship Id="rId9" Type="http://schemas.openxmlformats.org/officeDocument/2006/relationships/hyperlink" Target="https://doi.org/10.1111/gcb.15793" TargetMode="External"/><Relationship Id="rId14" Type="http://schemas.openxmlformats.org/officeDocument/2006/relationships/hyperlink" Target="https://doi.org/10.1111/j.1745-6584.2003.tb02436.x"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2307/2996796" TargetMode="External"/><Relationship Id="rId13" Type="http://schemas.openxmlformats.org/officeDocument/2006/relationships/hyperlink" Target="https://doi.org/10.1111/gcb.13561" TargetMode="External"/><Relationship Id="rId3" Type="http://schemas.openxmlformats.org/officeDocument/2006/relationships/hyperlink" Target="https://doi.org/10.2747/0272-3646.33.2.129" TargetMode="External"/><Relationship Id="rId7" Type="http://schemas.openxmlformats.org/officeDocument/2006/relationships/hyperlink" Target="https://doi.org/10.1111/gcb.13565" TargetMode="External"/><Relationship Id="rId12" Type="http://schemas.openxmlformats.org/officeDocument/2006/relationships/hyperlink" Target="https://doi.org/10.1080/15230430.2002.12003468" TargetMode="External"/><Relationship Id="rId2" Type="http://schemas.openxmlformats.org/officeDocument/2006/relationships/hyperlink" Target="https://doi.org/10.1890/11-1220.1" TargetMode="External"/><Relationship Id="rId1" Type="http://schemas.openxmlformats.org/officeDocument/2006/relationships/slideLayout" Target="../slideLayouts/slideLayout2.xml"/><Relationship Id="rId6" Type="http://schemas.openxmlformats.org/officeDocument/2006/relationships/hyperlink" Target="https://doi.org/10.1111/j.1558-5646.2009.00803.x" TargetMode="External"/><Relationship Id="rId11" Type="http://schemas.openxmlformats.org/officeDocument/2006/relationships/hyperlink" Target="https://doi.org/10.1007/s13280-011-0175-z" TargetMode="External"/><Relationship Id="rId5" Type="http://schemas.openxmlformats.org/officeDocument/2006/relationships/hyperlink" Target="https://doi.org/10.1657/1938.4246-41.2.191" TargetMode="External"/><Relationship Id="rId15" Type="http://schemas.openxmlformats.org/officeDocument/2006/relationships/hyperlink" Target="https://doi.org/10.1111/j.1654-1103.2004.tb02310.x" TargetMode="External"/><Relationship Id="rId10" Type="http://schemas.openxmlformats.org/officeDocument/2006/relationships/hyperlink" Target="https://doi.org/10.1002/ecy.3108" TargetMode="External"/><Relationship Id="rId4" Type="http://schemas.openxmlformats.org/officeDocument/2006/relationships/hyperlink" Target="https://doi.org/10.1111/1365-2745.12363" TargetMode="External"/><Relationship Id="rId9" Type="http://schemas.openxmlformats.org/officeDocument/2006/relationships/hyperlink" Target="https://doi.org/10.1073/pnas.97.4.1630" TargetMode="External"/><Relationship Id="rId14" Type="http://schemas.openxmlformats.org/officeDocument/2006/relationships/hyperlink" Target="https://doi.org/10.1111/ele.1271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54" name="Rectangle 1053">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198" y="931857"/>
            <a:ext cx="10326946"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6" name="Rectangle 1055">
            <a:extLst>
              <a:ext uri="{FF2B5EF4-FFF2-40B4-BE49-F238E27FC236}">
                <a16:creationId xmlns:a16="http://schemas.microsoft.com/office/drawing/2014/main" id="{EA7E8276-E7F8-D393-6F54-0BF8862C3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57">
            <a:extLst>
              <a:ext uri="{FF2B5EF4-FFF2-40B4-BE49-F238E27FC236}">
                <a16:creationId xmlns:a16="http://schemas.microsoft.com/office/drawing/2014/main" id="{667DFE30-E9B4-B520-D9CF-5181D140E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34648"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Niwot Ridge LTER - LTER">
            <a:extLst>
              <a:ext uri="{FF2B5EF4-FFF2-40B4-BE49-F238E27FC236}">
                <a16:creationId xmlns:a16="http://schemas.microsoft.com/office/drawing/2014/main" id="{E10B7826-C5BA-E3FD-810E-E3BD4FB52A9D}"/>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312" r="1" b="1"/>
          <a:stretch/>
        </p:blipFill>
        <p:spPr bwMode="auto">
          <a:xfrm>
            <a:off x="-1" y="10"/>
            <a:ext cx="7534649"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2A4452-103D-6B6E-895E-72AD98E9995A}"/>
              </a:ext>
            </a:extLst>
          </p:cNvPr>
          <p:cNvSpPr>
            <a:spLocks noGrp="1"/>
          </p:cNvSpPr>
          <p:nvPr>
            <p:ph type="ctrTitle"/>
          </p:nvPr>
        </p:nvSpPr>
        <p:spPr>
          <a:xfrm>
            <a:off x="738785" y="3994511"/>
            <a:ext cx="4054887" cy="1591492"/>
          </a:xfrm>
          <a:noFill/>
        </p:spPr>
        <p:txBody>
          <a:bodyPr vert="horz" lIns="91440" tIns="45720" rIns="91440" bIns="45720" rtlCol="0" anchor="b">
            <a:normAutofit fontScale="90000"/>
          </a:bodyPr>
          <a:lstStyle/>
          <a:p>
            <a:r>
              <a:rPr lang="en-US" sz="3600" b="1" kern="1200" cap="all" spc="500" baseline="0" dirty="0">
                <a:solidFill>
                  <a:schemeClr val="accent1">
                    <a:lumMod val="60000"/>
                    <a:lumOff val="40000"/>
                  </a:schemeClr>
                </a:solidFill>
                <a:latin typeface="+mj-lt"/>
                <a:ea typeface="+mj-ea"/>
                <a:cs typeface="+mj-cs"/>
              </a:rPr>
              <a:t>Climate Change in the Alpine</a:t>
            </a:r>
          </a:p>
        </p:txBody>
      </p:sp>
      <p:sp>
        <p:nvSpPr>
          <p:cNvPr id="3" name="Subtitle 2">
            <a:extLst>
              <a:ext uri="{FF2B5EF4-FFF2-40B4-BE49-F238E27FC236}">
                <a16:creationId xmlns:a16="http://schemas.microsoft.com/office/drawing/2014/main" id="{F1E8FC53-9EDE-B66C-1048-8169A5FF9451}"/>
              </a:ext>
            </a:extLst>
          </p:cNvPr>
          <p:cNvSpPr>
            <a:spLocks noGrp="1"/>
          </p:cNvSpPr>
          <p:nvPr>
            <p:ph type="subTitle" idx="1"/>
          </p:nvPr>
        </p:nvSpPr>
        <p:spPr>
          <a:xfrm>
            <a:off x="8365490" y="1588599"/>
            <a:ext cx="2995665" cy="3678784"/>
          </a:xfrm>
        </p:spPr>
        <p:txBody>
          <a:bodyPr vert="horz" lIns="91440" tIns="45720" rIns="91440" bIns="45720" rtlCol="0">
            <a:normAutofit fontScale="70000" lnSpcReduction="20000"/>
          </a:bodyPr>
          <a:lstStyle/>
          <a:p>
            <a:pPr algn="ctr"/>
            <a:r>
              <a:rPr lang="en-US" sz="4000" b="1" dirty="0"/>
              <a:t>North Central Climate Adaptation Science Center</a:t>
            </a:r>
          </a:p>
          <a:p>
            <a:pPr algn="ctr"/>
            <a:r>
              <a:rPr lang="en-US" sz="3100" i="1" dirty="0"/>
              <a:t>Rapid Climate Assessment </a:t>
            </a:r>
          </a:p>
          <a:p>
            <a:pPr algn="ctr"/>
            <a:r>
              <a:rPr lang="en-US" sz="2600" dirty="0"/>
              <a:t>Aly Ennis, Meagan </a:t>
            </a:r>
            <a:r>
              <a:rPr lang="en-US" sz="2600" dirty="0" err="1"/>
              <a:t>Oldfather</a:t>
            </a:r>
            <a:r>
              <a:rPr lang="en-US" sz="2600" dirty="0"/>
              <a:t>, Imtiaz </a:t>
            </a:r>
            <a:r>
              <a:rPr lang="en-US" sz="2600" dirty="0" err="1"/>
              <a:t>Rangwala</a:t>
            </a:r>
            <a:r>
              <a:rPr lang="en-US" sz="2600" dirty="0"/>
              <a:t>, Kyra Clark-Wolf, and Caitlin Littlefield</a:t>
            </a:r>
          </a:p>
          <a:p>
            <a:pPr indent="-228600" algn="ctr">
              <a:buFont typeface="Arial" panose="020B0604020202020204" pitchFamily="34" charset="0"/>
              <a:buChar char="•"/>
            </a:pPr>
            <a:endParaRPr lang="en-US" dirty="0"/>
          </a:p>
        </p:txBody>
      </p:sp>
      <p:sp>
        <p:nvSpPr>
          <p:cNvPr id="1060" name="Freeform: Shape 1059">
            <a:extLst>
              <a:ext uri="{FF2B5EF4-FFF2-40B4-BE49-F238E27FC236}">
                <a16:creationId xmlns:a16="http://schemas.microsoft.com/office/drawing/2014/main" id="{F4A35A5E-99B4-DBDF-D46C-B415D1F42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35881" y="931855"/>
            <a:ext cx="5657097" cy="4992273"/>
          </a:xfrm>
          <a:custGeom>
            <a:avLst/>
            <a:gdLst>
              <a:gd name="connsiteX0" fmla="*/ 0 w 4172596"/>
              <a:gd name="connsiteY0" fmla="*/ 0 h 4952999"/>
              <a:gd name="connsiteX1" fmla="*/ 4172596 w 4172596"/>
              <a:gd name="connsiteY1" fmla="*/ 0 h 4952999"/>
              <a:gd name="connsiteX2" fmla="*/ 4172596 w 4172596"/>
              <a:gd name="connsiteY2" fmla="*/ 342900 h 4952999"/>
              <a:gd name="connsiteX3" fmla="*/ 3239761 w 4172596"/>
              <a:gd name="connsiteY3" fmla="*/ 342900 h 4952999"/>
              <a:gd name="connsiteX4" fmla="*/ 3239761 w 4172596"/>
              <a:gd name="connsiteY4" fmla="*/ 1934392 h 4952999"/>
              <a:gd name="connsiteX5" fmla="*/ 4172596 w 4172596"/>
              <a:gd name="connsiteY5" fmla="*/ 1934392 h 4952999"/>
              <a:gd name="connsiteX6" fmla="*/ 4172596 w 4172596"/>
              <a:gd name="connsiteY6" fmla="*/ 4952999 h 4952999"/>
              <a:gd name="connsiteX7" fmla="*/ 0 w 4172596"/>
              <a:gd name="connsiteY7" fmla="*/ 4952999 h 4952999"/>
              <a:gd name="connsiteX0" fmla="*/ 3239761 w 4172596"/>
              <a:gd name="connsiteY0" fmla="*/ 1934392 h 4952999"/>
              <a:gd name="connsiteX1" fmla="*/ 4172596 w 4172596"/>
              <a:gd name="connsiteY1" fmla="*/ 1934392 h 4952999"/>
              <a:gd name="connsiteX2" fmla="*/ 4172596 w 4172596"/>
              <a:gd name="connsiteY2" fmla="*/ 4952999 h 4952999"/>
              <a:gd name="connsiteX3" fmla="*/ 0 w 4172596"/>
              <a:gd name="connsiteY3" fmla="*/ 4952999 h 4952999"/>
              <a:gd name="connsiteX4" fmla="*/ 0 w 4172596"/>
              <a:gd name="connsiteY4" fmla="*/ 0 h 4952999"/>
              <a:gd name="connsiteX5" fmla="*/ 4172596 w 4172596"/>
              <a:gd name="connsiteY5" fmla="*/ 0 h 4952999"/>
              <a:gd name="connsiteX6" fmla="*/ 4172596 w 4172596"/>
              <a:gd name="connsiteY6" fmla="*/ 342900 h 4952999"/>
              <a:gd name="connsiteX7" fmla="*/ 3239761 w 4172596"/>
              <a:gd name="connsiteY7" fmla="*/ 342900 h 4952999"/>
              <a:gd name="connsiteX8" fmla="*/ 3331201 w 4172596"/>
              <a:gd name="connsiteY8" fmla="*/ 2025832 h 4952999"/>
              <a:gd name="connsiteX0" fmla="*/ 3239761 w 4172596"/>
              <a:gd name="connsiteY0" fmla="*/ 1934392 h 4952999"/>
              <a:gd name="connsiteX1" fmla="*/ 4172596 w 4172596"/>
              <a:gd name="connsiteY1" fmla="*/ 1934392 h 4952999"/>
              <a:gd name="connsiteX2" fmla="*/ 4172596 w 4172596"/>
              <a:gd name="connsiteY2" fmla="*/ 4952999 h 4952999"/>
              <a:gd name="connsiteX3" fmla="*/ 0 w 4172596"/>
              <a:gd name="connsiteY3" fmla="*/ 4952999 h 4952999"/>
              <a:gd name="connsiteX4" fmla="*/ 0 w 4172596"/>
              <a:gd name="connsiteY4" fmla="*/ 0 h 4952999"/>
              <a:gd name="connsiteX5" fmla="*/ 4172596 w 4172596"/>
              <a:gd name="connsiteY5" fmla="*/ 0 h 4952999"/>
              <a:gd name="connsiteX6" fmla="*/ 4172596 w 4172596"/>
              <a:gd name="connsiteY6" fmla="*/ 342900 h 4952999"/>
              <a:gd name="connsiteX7" fmla="*/ 3239761 w 4172596"/>
              <a:gd name="connsiteY7" fmla="*/ 342900 h 4952999"/>
              <a:gd name="connsiteX0" fmla="*/ 4172596 w 4172596"/>
              <a:gd name="connsiteY0" fmla="*/ 1934392 h 4952999"/>
              <a:gd name="connsiteX1" fmla="*/ 4172596 w 4172596"/>
              <a:gd name="connsiteY1" fmla="*/ 4952999 h 4952999"/>
              <a:gd name="connsiteX2" fmla="*/ 0 w 4172596"/>
              <a:gd name="connsiteY2" fmla="*/ 4952999 h 4952999"/>
              <a:gd name="connsiteX3" fmla="*/ 0 w 4172596"/>
              <a:gd name="connsiteY3" fmla="*/ 0 h 4952999"/>
              <a:gd name="connsiteX4" fmla="*/ 4172596 w 4172596"/>
              <a:gd name="connsiteY4" fmla="*/ 0 h 4952999"/>
              <a:gd name="connsiteX5" fmla="*/ 4172596 w 4172596"/>
              <a:gd name="connsiteY5" fmla="*/ 342900 h 4952999"/>
              <a:gd name="connsiteX6" fmla="*/ 3239761 w 4172596"/>
              <a:gd name="connsiteY6" fmla="*/ 342900 h 4952999"/>
              <a:gd name="connsiteX0" fmla="*/ 4172596 w 4172596"/>
              <a:gd name="connsiteY0" fmla="*/ 1934392 h 4952999"/>
              <a:gd name="connsiteX1" fmla="*/ 4172596 w 4172596"/>
              <a:gd name="connsiteY1" fmla="*/ 4952999 h 4952999"/>
              <a:gd name="connsiteX2" fmla="*/ 0 w 4172596"/>
              <a:gd name="connsiteY2" fmla="*/ 4952999 h 4952999"/>
              <a:gd name="connsiteX3" fmla="*/ 0 w 4172596"/>
              <a:gd name="connsiteY3" fmla="*/ 0 h 4952999"/>
              <a:gd name="connsiteX4" fmla="*/ 4172596 w 4172596"/>
              <a:gd name="connsiteY4" fmla="*/ 0 h 4952999"/>
              <a:gd name="connsiteX5" fmla="*/ 4172596 w 4172596"/>
              <a:gd name="connsiteY5" fmla="*/ 342900 h 495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2596" h="4952999">
                <a:moveTo>
                  <a:pt x="4172596" y="1934392"/>
                </a:moveTo>
                <a:lnTo>
                  <a:pt x="4172596" y="4952999"/>
                </a:lnTo>
                <a:lnTo>
                  <a:pt x="0" y="4952999"/>
                </a:lnTo>
                <a:lnTo>
                  <a:pt x="0" y="0"/>
                </a:lnTo>
                <a:lnTo>
                  <a:pt x="4172596" y="0"/>
                </a:lnTo>
                <a:lnTo>
                  <a:pt x="4172596" y="34290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25247D47-80BC-AEE0-2C68-0CC5A333E8D0}"/>
              </a:ext>
            </a:extLst>
          </p:cNvPr>
          <p:cNvSpPr txBox="1"/>
          <p:nvPr/>
        </p:nvSpPr>
        <p:spPr>
          <a:xfrm>
            <a:off x="7534647" y="6596390"/>
            <a:ext cx="1316386" cy="261610"/>
          </a:xfrm>
          <a:prstGeom prst="rect">
            <a:avLst/>
          </a:prstGeom>
          <a:noFill/>
        </p:spPr>
        <p:txBody>
          <a:bodyPr wrap="none" rtlCol="0">
            <a:spAutoFit/>
          </a:bodyPr>
          <a:lstStyle/>
          <a:p>
            <a:r>
              <a:rPr lang="en-US" sz="1050" dirty="0"/>
              <a:t>Image: B. Bowman</a:t>
            </a:r>
          </a:p>
        </p:txBody>
      </p:sp>
    </p:spTree>
    <p:extLst>
      <p:ext uri="{BB962C8B-B14F-4D97-AF65-F5344CB8AC3E}">
        <p14:creationId xmlns:p14="http://schemas.microsoft.com/office/powerpoint/2010/main" val="548052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D9EE-49B0-F50D-7AB9-91976E047BEC}"/>
              </a:ext>
            </a:extLst>
          </p:cNvPr>
          <p:cNvSpPr>
            <a:spLocks noGrp="1"/>
          </p:cNvSpPr>
          <p:nvPr>
            <p:ph type="title"/>
          </p:nvPr>
        </p:nvSpPr>
        <p:spPr>
          <a:xfrm>
            <a:off x="986458" y="972780"/>
            <a:ext cx="8977511" cy="674626"/>
          </a:xfrm>
        </p:spPr>
        <p:txBody>
          <a:bodyPr>
            <a:normAutofit/>
          </a:bodyPr>
          <a:lstStyle/>
          <a:p>
            <a:r>
              <a:rPr lang="en-US" dirty="0"/>
              <a:t>Trends - Wildlife</a:t>
            </a:r>
          </a:p>
        </p:txBody>
      </p:sp>
      <p:sp>
        <p:nvSpPr>
          <p:cNvPr id="3" name="Content Placeholder 2">
            <a:extLst>
              <a:ext uri="{FF2B5EF4-FFF2-40B4-BE49-F238E27FC236}">
                <a16:creationId xmlns:a16="http://schemas.microsoft.com/office/drawing/2014/main" id="{E1DACEE9-2770-E0DA-53D2-D44A02D098EB}"/>
              </a:ext>
            </a:extLst>
          </p:cNvPr>
          <p:cNvSpPr>
            <a:spLocks noGrp="1"/>
          </p:cNvSpPr>
          <p:nvPr>
            <p:ph idx="1"/>
          </p:nvPr>
        </p:nvSpPr>
        <p:spPr>
          <a:xfrm>
            <a:off x="986458" y="1647406"/>
            <a:ext cx="4499942" cy="4237814"/>
          </a:xfrm>
        </p:spPr>
        <p:txBody>
          <a:bodyPr>
            <a:noAutofit/>
          </a:bodyPr>
          <a:lstStyle/>
          <a:p>
            <a:r>
              <a:rPr lang="en-US" sz="1900" dirty="0"/>
              <a:t>Wolverine: declines in winter snowpack may limit denning locations and habitat connectivity</a:t>
            </a:r>
          </a:p>
          <a:p>
            <a:r>
              <a:rPr lang="en-US" sz="1900" dirty="0"/>
              <a:t>Pika: declines in available forage at lower elevations, more extirpation at lower elevations at lower latitudes</a:t>
            </a:r>
          </a:p>
          <a:p>
            <a:r>
              <a:rPr lang="en-US" sz="1900" dirty="0"/>
              <a:t>Pollinators: individualistic responses</a:t>
            </a:r>
          </a:p>
          <a:p>
            <a:r>
              <a:rPr lang="en-US" sz="1900" dirty="0"/>
              <a:t>Hibernating/migrating species: generally earlier arrival and emergence due to warmer temperatures</a:t>
            </a:r>
          </a:p>
        </p:txBody>
      </p:sp>
      <p:sp>
        <p:nvSpPr>
          <p:cNvPr id="4" name="TextBox 3">
            <a:extLst>
              <a:ext uri="{FF2B5EF4-FFF2-40B4-BE49-F238E27FC236}">
                <a16:creationId xmlns:a16="http://schemas.microsoft.com/office/drawing/2014/main" id="{A2B0EF7E-9B4E-41E4-4D26-D12356EE4FA5}"/>
              </a:ext>
            </a:extLst>
          </p:cNvPr>
          <p:cNvSpPr txBox="1"/>
          <p:nvPr/>
        </p:nvSpPr>
        <p:spPr>
          <a:xfrm>
            <a:off x="0" y="6556875"/>
            <a:ext cx="8911414" cy="261610"/>
          </a:xfrm>
          <a:prstGeom prst="rect">
            <a:avLst/>
          </a:prstGeom>
          <a:noFill/>
        </p:spPr>
        <p:txBody>
          <a:bodyPr wrap="none" rtlCol="0">
            <a:spAutoFit/>
          </a:bodyPr>
          <a:lstStyle/>
          <a:p>
            <a:r>
              <a:rPr lang="en-US" sz="1100" dirty="0" err="1"/>
              <a:t>Barsugli</a:t>
            </a:r>
            <a:r>
              <a:rPr lang="en-US" sz="1100" dirty="0"/>
              <a:t> et al 2020; Bhattacharyya and Ray 2015; Billman et al 2021; Buckley and Kingsolver 2012; Galbreath et al 2009; Inouye et al 2000</a:t>
            </a:r>
          </a:p>
        </p:txBody>
      </p:sp>
      <p:sp>
        <p:nvSpPr>
          <p:cNvPr id="5" name="Slide Number Placeholder 4">
            <a:extLst>
              <a:ext uri="{FF2B5EF4-FFF2-40B4-BE49-F238E27FC236}">
                <a16:creationId xmlns:a16="http://schemas.microsoft.com/office/drawing/2014/main" id="{31D9FA07-0669-0043-C741-F6CB0F05259E}"/>
              </a:ext>
            </a:extLst>
          </p:cNvPr>
          <p:cNvSpPr>
            <a:spLocks noGrp="1"/>
          </p:cNvSpPr>
          <p:nvPr>
            <p:ph type="sldNum" sz="quarter" idx="12"/>
          </p:nvPr>
        </p:nvSpPr>
        <p:spPr/>
        <p:txBody>
          <a:bodyPr/>
          <a:lstStyle/>
          <a:p>
            <a:fld id="{1CC2C9B9-B4B7-45CC-A7EB-16F8BADE9045}" type="slidenum">
              <a:rPr lang="en-US" smtClean="0"/>
              <a:t>10</a:t>
            </a:fld>
            <a:endParaRPr lang="en-US"/>
          </a:p>
        </p:txBody>
      </p:sp>
      <p:pic>
        <p:nvPicPr>
          <p:cNvPr id="9" name="Picture 2" descr="figure image">
            <a:extLst>
              <a:ext uri="{FF2B5EF4-FFF2-40B4-BE49-F238E27FC236}">
                <a16:creationId xmlns:a16="http://schemas.microsoft.com/office/drawing/2014/main" id="{E89A5FD4-5B68-CB25-3CFB-CA1FCB98F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581" y="1139620"/>
            <a:ext cx="6453793" cy="41944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1C097A-052F-56CD-A3F0-24B508679AA7}"/>
              </a:ext>
            </a:extLst>
          </p:cNvPr>
          <p:cNvSpPr txBox="1"/>
          <p:nvPr/>
        </p:nvSpPr>
        <p:spPr>
          <a:xfrm>
            <a:off x="5579581" y="5334052"/>
            <a:ext cx="5719142" cy="646331"/>
          </a:xfrm>
          <a:prstGeom prst="rect">
            <a:avLst/>
          </a:prstGeom>
          <a:noFill/>
        </p:spPr>
        <p:txBody>
          <a:bodyPr wrap="square" rtlCol="0">
            <a:spAutoFit/>
          </a:bodyPr>
          <a:lstStyle/>
          <a:p>
            <a:r>
              <a:rPr lang="en-US" sz="1200" dirty="0"/>
              <a:t>Figure: Least-cost paths for wolverine movement for (A) the historical reconstruction and (B) the periods 2030-2059. Declines in (B) due to decreased habitat (McKelvey et al 2011).</a:t>
            </a:r>
          </a:p>
        </p:txBody>
      </p:sp>
    </p:spTree>
    <p:extLst>
      <p:ext uri="{BB962C8B-B14F-4D97-AF65-F5344CB8AC3E}">
        <p14:creationId xmlns:p14="http://schemas.microsoft.com/office/powerpoint/2010/main" val="349518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D9EE-49B0-F50D-7AB9-91976E047BEC}"/>
              </a:ext>
            </a:extLst>
          </p:cNvPr>
          <p:cNvSpPr>
            <a:spLocks noGrp="1"/>
          </p:cNvSpPr>
          <p:nvPr>
            <p:ph type="title"/>
          </p:nvPr>
        </p:nvSpPr>
        <p:spPr>
          <a:xfrm>
            <a:off x="986458" y="972780"/>
            <a:ext cx="8977511" cy="674626"/>
          </a:xfrm>
        </p:spPr>
        <p:txBody>
          <a:bodyPr>
            <a:normAutofit/>
          </a:bodyPr>
          <a:lstStyle/>
          <a:p>
            <a:r>
              <a:rPr lang="en-US" dirty="0"/>
              <a:t>Trends - Wildlife</a:t>
            </a:r>
          </a:p>
        </p:txBody>
      </p:sp>
      <p:sp>
        <p:nvSpPr>
          <p:cNvPr id="4" name="TextBox 3">
            <a:extLst>
              <a:ext uri="{FF2B5EF4-FFF2-40B4-BE49-F238E27FC236}">
                <a16:creationId xmlns:a16="http://schemas.microsoft.com/office/drawing/2014/main" id="{A2B0EF7E-9B4E-41E4-4D26-D12356EE4FA5}"/>
              </a:ext>
            </a:extLst>
          </p:cNvPr>
          <p:cNvSpPr txBox="1"/>
          <p:nvPr/>
        </p:nvSpPr>
        <p:spPr>
          <a:xfrm>
            <a:off x="0" y="6427113"/>
            <a:ext cx="6095999" cy="430887"/>
          </a:xfrm>
          <a:prstGeom prst="rect">
            <a:avLst/>
          </a:prstGeom>
          <a:noFill/>
        </p:spPr>
        <p:txBody>
          <a:bodyPr wrap="square" rtlCol="0">
            <a:spAutoFit/>
          </a:bodyPr>
          <a:lstStyle/>
          <a:p>
            <a:r>
              <a:rPr lang="en-US" sz="1100" dirty="0" err="1"/>
              <a:t>Barsugli</a:t>
            </a:r>
            <a:r>
              <a:rPr lang="en-US" sz="1100" dirty="0"/>
              <a:t> et al 2020; Bhattacharyya and Ray 2015; Billman et al 2021; Buckley and Kingsolver 2012; Galbreath et al 2009; Inouye et al 2000</a:t>
            </a:r>
          </a:p>
        </p:txBody>
      </p:sp>
      <p:sp>
        <p:nvSpPr>
          <p:cNvPr id="5" name="Slide Number Placeholder 4">
            <a:extLst>
              <a:ext uri="{FF2B5EF4-FFF2-40B4-BE49-F238E27FC236}">
                <a16:creationId xmlns:a16="http://schemas.microsoft.com/office/drawing/2014/main" id="{31D9FA07-0669-0043-C741-F6CB0F05259E}"/>
              </a:ext>
            </a:extLst>
          </p:cNvPr>
          <p:cNvSpPr>
            <a:spLocks noGrp="1"/>
          </p:cNvSpPr>
          <p:nvPr>
            <p:ph type="sldNum" sz="quarter" idx="12"/>
          </p:nvPr>
        </p:nvSpPr>
        <p:spPr/>
        <p:txBody>
          <a:bodyPr/>
          <a:lstStyle/>
          <a:p>
            <a:fld id="{1CC2C9B9-B4B7-45CC-A7EB-16F8BADE9045}" type="slidenum">
              <a:rPr lang="en-US" smtClean="0"/>
              <a:t>11</a:t>
            </a:fld>
            <a:endParaRPr lang="en-US"/>
          </a:p>
        </p:txBody>
      </p:sp>
      <p:pic>
        <p:nvPicPr>
          <p:cNvPr id="5122" name="Picture 2">
            <a:extLst>
              <a:ext uri="{FF2B5EF4-FFF2-40B4-BE49-F238E27FC236}">
                <a16:creationId xmlns:a16="http://schemas.microsoft.com/office/drawing/2014/main" id="{55B0143B-682D-181E-59B2-9C15ACFE7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213" y="561626"/>
            <a:ext cx="6698115" cy="27908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C4D781-A613-6734-DDDE-39BD3C880B41}"/>
              </a:ext>
            </a:extLst>
          </p:cNvPr>
          <p:cNvSpPr txBox="1"/>
          <p:nvPr/>
        </p:nvSpPr>
        <p:spPr>
          <a:xfrm>
            <a:off x="5467558" y="110745"/>
            <a:ext cx="6698115" cy="461665"/>
          </a:xfrm>
          <a:prstGeom prst="rect">
            <a:avLst/>
          </a:prstGeom>
          <a:noFill/>
        </p:spPr>
        <p:txBody>
          <a:bodyPr wrap="square" rtlCol="0">
            <a:spAutoFit/>
          </a:bodyPr>
          <a:lstStyle/>
          <a:p>
            <a:r>
              <a:rPr lang="en-US" sz="1200" dirty="0"/>
              <a:t>Figure: Ecological niche models showing predicted distribution of pika under (A) last glacial maximum, (B) current, and (C) future climatic conditions (Galbreath et al 2009).</a:t>
            </a:r>
          </a:p>
        </p:txBody>
      </p:sp>
      <p:pic>
        <p:nvPicPr>
          <p:cNvPr id="7" name="Picture 2" descr="Figure">
            <a:extLst>
              <a:ext uri="{FF2B5EF4-FFF2-40B4-BE49-F238E27FC236}">
                <a16:creationId xmlns:a16="http://schemas.microsoft.com/office/drawing/2014/main" id="{F7F14133-5D3C-1E5B-8D99-EC388200D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763" y="3429000"/>
            <a:ext cx="4351302" cy="291526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C5681776-994D-8873-D313-A1AA45B8CDB2}"/>
              </a:ext>
            </a:extLst>
          </p:cNvPr>
          <p:cNvSpPr txBox="1">
            <a:spLocks/>
          </p:cNvSpPr>
          <p:nvPr/>
        </p:nvSpPr>
        <p:spPr>
          <a:xfrm>
            <a:off x="986458" y="1647406"/>
            <a:ext cx="4499942" cy="423781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a:t>Wolverine: declines in winter snowpack may limit denning locations and habitat connectivity</a:t>
            </a:r>
          </a:p>
          <a:p>
            <a:r>
              <a:rPr lang="en-US" sz="1900"/>
              <a:t>Pika: declines in available forage at lower elevations, more extirpation at lower elevations at lower latitudes</a:t>
            </a:r>
          </a:p>
          <a:p>
            <a:r>
              <a:rPr lang="en-US" sz="1900"/>
              <a:t>Pollinators: individualistic responses</a:t>
            </a:r>
          </a:p>
          <a:p>
            <a:r>
              <a:rPr lang="en-US" sz="1900"/>
              <a:t>Hibernating/migrating species: generally earlier arrival and emergence due to warmer temperatures</a:t>
            </a:r>
            <a:endParaRPr lang="en-US" sz="1900" dirty="0"/>
          </a:p>
        </p:txBody>
      </p:sp>
      <p:sp>
        <p:nvSpPr>
          <p:cNvPr id="11" name="TextBox 10">
            <a:extLst>
              <a:ext uri="{FF2B5EF4-FFF2-40B4-BE49-F238E27FC236}">
                <a16:creationId xmlns:a16="http://schemas.microsoft.com/office/drawing/2014/main" id="{27B992FA-6408-BC7F-8682-E0CAAD322686}"/>
              </a:ext>
            </a:extLst>
          </p:cNvPr>
          <p:cNvSpPr txBox="1"/>
          <p:nvPr/>
        </p:nvSpPr>
        <p:spPr>
          <a:xfrm>
            <a:off x="6646355" y="6365557"/>
            <a:ext cx="1759712" cy="276999"/>
          </a:xfrm>
          <a:prstGeom prst="rect">
            <a:avLst/>
          </a:prstGeom>
          <a:noFill/>
        </p:spPr>
        <p:txBody>
          <a:bodyPr wrap="none" rtlCol="0">
            <a:spAutoFit/>
          </a:bodyPr>
          <a:lstStyle/>
          <a:p>
            <a:r>
              <a:rPr lang="en-US" sz="1200" dirty="0"/>
              <a:t>Photo: Rebecca Barkley</a:t>
            </a:r>
          </a:p>
        </p:txBody>
      </p:sp>
    </p:spTree>
    <p:extLst>
      <p:ext uri="{BB962C8B-B14F-4D97-AF65-F5344CB8AC3E}">
        <p14:creationId xmlns:p14="http://schemas.microsoft.com/office/powerpoint/2010/main" val="404841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0046-030E-5F14-11FC-18298A3D8976}"/>
              </a:ext>
            </a:extLst>
          </p:cNvPr>
          <p:cNvSpPr>
            <a:spLocks noGrp="1"/>
          </p:cNvSpPr>
          <p:nvPr>
            <p:ph type="title"/>
          </p:nvPr>
        </p:nvSpPr>
        <p:spPr>
          <a:xfrm>
            <a:off x="986458" y="1014792"/>
            <a:ext cx="8977511" cy="563568"/>
          </a:xfrm>
        </p:spPr>
        <p:txBody>
          <a:bodyPr/>
          <a:lstStyle/>
          <a:p>
            <a:r>
              <a:rPr lang="en-US" dirty="0"/>
              <a:t>Trends – alpine lakes</a:t>
            </a:r>
          </a:p>
        </p:txBody>
      </p:sp>
      <p:sp>
        <p:nvSpPr>
          <p:cNvPr id="3" name="Content Placeholder 2">
            <a:extLst>
              <a:ext uri="{FF2B5EF4-FFF2-40B4-BE49-F238E27FC236}">
                <a16:creationId xmlns:a16="http://schemas.microsoft.com/office/drawing/2014/main" id="{7ADFBA5A-5CC8-EE2E-2F65-BB60BFACC60E}"/>
              </a:ext>
            </a:extLst>
          </p:cNvPr>
          <p:cNvSpPr>
            <a:spLocks noGrp="1"/>
          </p:cNvSpPr>
          <p:nvPr>
            <p:ph idx="1"/>
          </p:nvPr>
        </p:nvSpPr>
        <p:spPr>
          <a:xfrm>
            <a:off x="986458" y="1712472"/>
            <a:ext cx="4304869" cy="4264848"/>
          </a:xfrm>
        </p:spPr>
        <p:txBody>
          <a:bodyPr>
            <a:noAutofit/>
          </a:bodyPr>
          <a:lstStyle/>
          <a:p>
            <a:r>
              <a:rPr lang="en-US" sz="2000" dirty="0"/>
              <a:t>Ice thickness on alpine lakes is thinning</a:t>
            </a:r>
          </a:p>
          <a:p>
            <a:r>
              <a:rPr lang="en-US" sz="2000" dirty="0"/>
              <a:t>Warmer surface water temperatures</a:t>
            </a:r>
          </a:p>
          <a:p>
            <a:r>
              <a:rPr lang="en-US" sz="2000" dirty="0"/>
              <a:t>Higher concentrations of major ions from rock glacier melt </a:t>
            </a:r>
          </a:p>
          <a:p>
            <a:r>
              <a:rPr lang="en-US" sz="2000" dirty="0"/>
              <a:t>Changes in phytoplankton community  species composition</a:t>
            </a:r>
          </a:p>
          <a:p>
            <a:r>
              <a:rPr lang="en-US" sz="2000" dirty="0"/>
              <a:t>Lots of folks who study lakes have N-Z last names… </a:t>
            </a:r>
          </a:p>
        </p:txBody>
      </p:sp>
      <p:sp>
        <p:nvSpPr>
          <p:cNvPr id="4" name="Slide Number Placeholder 3">
            <a:extLst>
              <a:ext uri="{FF2B5EF4-FFF2-40B4-BE49-F238E27FC236}">
                <a16:creationId xmlns:a16="http://schemas.microsoft.com/office/drawing/2014/main" id="{D20B85AF-3AA1-1AF3-CE1D-D0A64D48A322}"/>
              </a:ext>
            </a:extLst>
          </p:cNvPr>
          <p:cNvSpPr>
            <a:spLocks noGrp="1"/>
          </p:cNvSpPr>
          <p:nvPr>
            <p:ph type="sldNum" sz="quarter" idx="12"/>
          </p:nvPr>
        </p:nvSpPr>
        <p:spPr/>
        <p:txBody>
          <a:bodyPr/>
          <a:lstStyle/>
          <a:p>
            <a:fld id="{1CC2C9B9-B4B7-45CC-A7EB-16F8BADE9045}" type="slidenum">
              <a:rPr lang="en-US" smtClean="0"/>
              <a:t>12</a:t>
            </a:fld>
            <a:endParaRPr lang="en-US"/>
          </a:p>
        </p:txBody>
      </p:sp>
      <p:pic>
        <p:nvPicPr>
          <p:cNvPr id="12290" name="Picture 2" descr="Ice thickness (in centimeters) for an alpine lake, Green Lake Four, located in the Colorado Front Range. Although ambient temperatures have not significantly changed, ice depth and duration are on the decline. Updated from Caine (2002).">
            <a:extLst>
              <a:ext uri="{FF2B5EF4-FFF2-40B4-BE49-F238E27FC236}">
                <a16:creationId xmlns:a16="http://schemas.microsoft.com/office/drawing/2014/main" id="{10B76679-CF5A-2B4E-0BEB-94F64700B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213" y="1571851"/>
            <a:ext cx="6573641" cy="3714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B47A19-AE5D-89E8-CC9F-D64C8DE34534}"/>
              </a:ext>
            </a:extLst>
          </p:cNvPr>
          <p:cNvSpPr txBox="1"/>
          <p:nvPr/>
        </p:nvSpPr>
        <p:spPr>
          <a:xfrm>
            <a:off x="5475213" y="5287678"/>
            <a:ext cx="4912627" cy="276999"/>
          </a:xfrm>
          <a:prstGeom prst="rect">
            <a:avLst/>
          </a:prstGeom>
          <a:noFill/>
        </p:spPr>
        <p:txBody>
          <a:bodyPr wrap="none" rtlCol="0">
            <a:spAutoFit/>
          </a:bodyPr>
          <a:lstStyle/>
          <a:p>
            <a:r>
              <a:rPr lang="en-US" sz="1200" dirty="0"/>
              <a:t>Figure: Ice thickness on Green Lake Four from 1982-2002 (Caine 2002).</a:t>
            </a:r>
          </a:p>
        </p:txBody>
      </p:sp>
      <p:sp>
        <p:nvSpPr>
          <p:cNvPr id="6" name="TextBox 5">
            <a:extLst>
              <a:ext uri="{FF2B5EF4-FFF2-40B4-BE49-F238E27FC236}">
                <a16:creationId xmlns:a16="http://schemas.microsoft.com/office/drawing/2014/main" id="{48C1F85A-5D8B-CC91-8959-ABB0AC929D82}"/>
              </a:ext>
            </a:extLst>
          </p:cNvPr>
          <p:cNvSpPr txBox="1"/>
          <p:nvPr/>
        </p:nvSpPr>
        <p:spPr>
          <a:xfrm>
            <a:off x="0" y="6596390"/>
            <a:ext cx="2132315" cy="261610"/>
          </a:xfrm>
          <a:prstGeom prst="rect">
            <a:avLst/>
          </a:prstGeom>
          <a:noFill/>
        </p:spPr>
        <p:txBody>
          <a:bodyPr wrap="none" rtlCol="0">
            <a:spAutoFit/>
          </a:bodyPr>
          <a:lstStyle/>
          <a:p>
            <a:r>
              <a:rPr lang="en-US" sz="1100" dirty="0"/>
              <a:t>Caine 2002; Flanagan et al 2008</a:t>
            </a:r>
          </a:p>
        </p:txBody>
      </p:sp>
    </p:spTree>
    <p:extLst>
      <p:ext uri="{BB962C8B-B14F-4D97-AF65-F5344CB8AC3E}">
        <p14:creationId xmlns:p14="http://schemas.microsoft.com/office/powerpoint/2010/main" val="4095032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8A7F-3293-2291-7423-1ED83CF1CCE7}"/>
              </a:ext>
            </a:extLst>
          </p:cNvPr>
          <p:cNvSpPr>
            <a:spLocks noGrp="1"/>
          </p:cNvSpPr>
          <p:nvPr>
            <p:ph type="title"/>
          </p:nvPr>
        </p:nvSpPr>
        <p:spPr>
          <a:xfrm>
            <a:off x="6205728" y="986115"/>
            <a:ext cx="3892353" cy="636720"/>
          </a:xfrm>
        </p:spPr>
        <p:txBody>
          <a:bodyPr>
            <a:normAutofit/>
          </a:bodyPr>
          <a:lstStyle/>
          <a:p>
            <a:r>
              <a:rPr lang="en-US" dirty="0"/>
              <a:t>General trends</a:t>
            </a:r>
          </a:p>
        </p:txBody>
      </p:sp>
      <p:sp>
        <p:nvSpPr>
          <p:cNvPr id="3" name="Content Placeholder 2">
            <a:extLst>
              <a:ext uri="{FF2B5EF4-FFF2-40B4-BE49-F238E27FC236}">
                <a16:creationId xmlns:a16="http://schemas.microsoft.com/office/drawing/2014/main" id="{9BF05ED0-34B0-D6DE-9206-F2140289E814}"/>
              </a:ext>
            </a:extLst>
          </p:cNvPr>
          <p:cNvSpPr>
            <a:spLocks noGrp="1"/>
          </p:cNvSpPr>
          <p:nvPr>
            <p:ph idx="1"/>
          </p:nvPr>
        </p:nvSpPr>
        <p:spPr>
          <a:xfrm>
            <a:off x="6240697" y="1622835"/>
            <a:ext cx="4890599" cy="4018686"/>
          </a:xfrm>
        </p:spPr>
        <p:txBody>
          <a:bodyPr>
            <a:normAutofit/>
          </a:bodyPr>
          <a:lstStyle/>
          <a:p>
            <a:r>
              <a:rPr lang="en-US" dirty="0"/>
              <a:t>Lots of site-specific and individualistic responses</a:t>
            </a:r>
          </a:p>
          <a:p>
            <a:r>
              <a:rPr lang="en-US" dirty="0"/>
              <a:t>Observational empirical examples of climate change impacts primarily in </a:t>
            </a:r>
            <a:r>
              <a:rPr lang="en-US" dirty="0" err="1"/>
              <a:t>treeline</a:t>
            </a:r>
            <a:r>
              <a:rPr lang="en-US" dirty="0"/>
              <a:t>, pika, and snowpack/</a:t>
            </a:r>
            <a:r>
              <a:rPr lang="en-US" dirty="0" err="1"/>
              <a:t>streamflows</a:t>
            </a:r>
            <a:r>
              <a:rPr lang="en-US" dirty="0"/>
              <a:t> </a:t>
            </a:r>
          </a:p>
          <a:p>
            <a:pPr lvl="1"/>
            <a:r>
              <a:rPr lang="en-US" dirty="0"/>
              <a:t>Thus far, few empirical examples of climate change impacts on vegetation and other wildlife due to lags</a:t>
            </a:r>
          </a:p>
          <a:p>
            <a:r>
              <a:rPr lang="en-US" dirty="0"/>
              <a:t>With vegetation and alpine lakes specifically, lots of hinting at a tipping point we haven’t reached yet </a:t>
            </a:r>
          </a:p>
          <a:p>
            <a:endParaRPr lang="en-US" dirty="0"/>
          </a:p>
        </p:txBody>
      </p:sp>
      <p:sp>
        <p:nvSpPr>
          <p:cNvPr id="4" name="Slide Number Placeholder 3">
            <a:extLst>
              <a:ext uri="{FF2B5EF4-FFF2-40B4-BE49-F238E27FC236}">
                <a16:creationId xmlns:a16="http://schemas.microsoft.com/office/drawing/2014/main" id="{6A4C7EBB-28F5-75DD-A40F-4343B36EB152}"/>
              </a:ext>
            </a:extLst>
          </p:cNvPr>
          <p:cNvSpPr>
            <a:spLocks noGrp="1"/>
          </p:cNvSpPr>
          <p:nvPr>
            <p:ph type="sldNum" sz="quarter" idx="12"/>
          </p:nvPr>
        </p:nvSpPr>
        <p:spPr/>
        <p:txBody>
          <a:bodyPr/>
          <a:lstStyle/>
          <a:p>
            <a:fld id="{1CC2C9B9-B4B7-45CC-A7EB-16F8BADE9045}" type="slidenum">
              <a:rPr lang="en-US" smtClean="0"/>
              <a:t>13</a:t>
            </a:fld>
            <a:endParaRPr lang="en-US"/>
          </a:p>
        </p:txBody>
      </p:sp>
      <p:sp>
        <p:nvSpPr>
          <p:cNvPr id="5" name="TextBox 4">
            <a:extLst>
              <a:ext uri="{FF2B5EF4-FFF2-40B4-BE49-F238E27FC236}">
                <a16:creationId xmlns:a16="http://schemas.microsoft.com/office/drawing/2014/main" id="{87C3E8F2-0F72-DBAE-845B-573944E2F362}"/>
              </a:ext>
            </a:extLst>
          </p:cNvPr>
          <p:cNvSpPr txBox="1"/>
          <p:nvPr/>
        </p:nvSpPr>
        <p:spPr>
          <a:xfrm>
            <a:off x="928450" y="5651061"/>
            <a:ext cx="1173976" cy="276999"/>
          </a:xfrm>
          <a:prstGeom prst="rect">
            <a:avLst/>
          </a:prstGeom>
          <a:noFill/>
        </p:spPr>
        <p:txBody>
          <a:bodyPr wrap="none" rtlCol="0">
            <a:spAutoFit/>
          </a:bodyPr>
          <a:lstStyle/>
          <a:p>
            <a:r>
              <a:rPr lang="en-US" sz="1200" dirty="0"/>
              <a:t>Photo: A. Ennis</a:t>
            </a:r>
          </a:p>
        </p:txBody>
      </p:sp>
      <p:pic>
        <p:nvPicPr>
          <p:cNvPr id="8" name="Picture 7" descr="A purple flowers on a rocky hillside&#10;&#10;Description automatically generated">
            <a:extLst>
              <a:ext uri="{FF2B5EF4-FFF2-40B4-BE49-F238E27FC236}">
                <a16:creationId xmlns:a16="http://schemas.microsoft.com/office/drawing/2014/main" id="{C61D7E0A-E595-8929-DD99-7D0BD2EF5038}"/>
              </a:ext>
            </a:extLst>
          </p:cNvPr>
          <p:cNvPicPr>
            <a:picLocks noChangeAspect="1"/>
          </p:cNvPicPr>
          <p:nvPr/>
        </p:nvPicPr>
        <p:blipFill>
          <a:blip r:embed="rId3"/>
          <a:stretch>
            <a:fillRect/>
          </a:stretch>
        </p:blipFill>
        <p:spPr>
          <a:xfrm>
            <a:off x="195943" y="1216478"/>
            <a:ext cx="5900057" cy="4425043"/>
          </a:xfrm>
          <a:prstGeom prst="rect">
            <a:avLst/>
          </a:prstGeom>
        </p:spPr>
      </p:pic>
    </p:spTree>
    <p:extLst>
      <p:ext uri="{BB962C8B-B14F-4D97-AF65-F5344CB8AC3E}">
        <p14:creationId xmlns:p14="http://schemas.microsoft.com/office/powerpoint/2010/main" val="2964921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1964-4A5F-D199-075C-C3745F448646}"/>
              </a:ext>
            </a:extLst>
          </p:cNvPr>
          <p:cNvSpPr>
            <a:spLocks noGrp="1"/>
          </p:cNvSpPr>
          <p:nvPr>
            <p:ph type="title"/>
          </p:nvPr>
        </p:nvSpPr>
        <p:spPr/>
        <p:txBody>
          <a:bodyPr/>
          <a:lstStyle/>
          <a:p>
            <a:r>
              <a:rPr lang="en-US" dirty="0"/>
              <a:t>Next steps &amp; products</a:t>
            </a:r>
          </a:p>
        </p:txBody>
      </p:sp>
      <p:sp>
        <p:nvSpPr>
          <p:cNvPr id="3" name="Content Placeholder 2">
            <a:extLst>
              <a:ext uri="{FF2B5EF4-FFF2-40B4-BE49-F238E27FC236}">
                <a16:creationId xmlns:a16="http://schemas.microsoft.com/office/drawing/2014/main" id="{B5D98D21-BF28-BD97-4588-4BCF78A8680B}"/>
              </a:ext>
            </a:extLst>
          </p:cNvPr>
          <p:cNvSpPr>
            <a:spLocks noGrp="1"/>
          </p:cNvSpPr>
          <p:nvPr>
            <p:ph idx="1"/>
          </p:nvPr>
        </p:nvSpPr>
        <p:spPr/>
        <p:txBody>
          <a:bodyPr/>
          <a:lstStyle/>
          <a:p>
            <a:r>
              <a:rPr lang="en-US" dirty="0"/>
              <a:t>Parts 2 &amp; 3 of the project</a:t>
            </a:r>
          </a:p>
          <a:p>
            <a:pPr lvl="1"/>
            <a:r>
              <a:rPr lang="en-US" sz="1800" dirty="0"/>
              <a:t>Synthesizing climate adaptation strategies and partner needs and challenges</a:t>
            </a:r>
          </a:p>
          <a:p>
            <a:pPr lvl="1"/>
            <a:r>
              <a:rPr lang="en-US" sz="1800" dirty="0"/>
              <a:t>Producing initiative for climate adaptation research in mountain systems</a:t>
            </a:r>
          </a:p>
          <a:p>
            <a:r>
              <a:rPr lang="en-US" dirty="0"/>
              <a:t>2-pager</a:t>
            </a:r>
          </a:p>
          <a:p>
            <a:r>
              <a:rPr lang="en-US" dirty="0"/>
              <a:t>Manuscript </a:t>
            </a:r>
          </a:p>
          <a:p>
            <a:r>
              <a:rPr lang="en-US" dirty="0"/>
              <a:t>AGU presentation </a:t>
            </a:r>
          </a:p>
        </p:txBody>
      </p:sp>
      <p:sp>
        <p:nvSpPr>
          <p:cNvPr id="4" name="Slide Number Placeholder 3">
            <a:extLst>
              <a:ext uri="{FF2B5EF4-FFF2-40B4-BE49-F238E27FC236}">
                <a16:creationId xmlns:a16="http://schemas.microsoft.com/office/drawing/2014/main" id="{C1033F40-C2CD-4BF5-F75F-252864D82A11}"/>
              </a:ext>
            </a:extLst>
          </p:cNvPr>
          <p:cNvSpPr>
            <a:spLocks noGrp="1"/>
          </p:cNvSpPr>
          <p:nvPr>
            <p:ph type="sldNum" sz="quarter" idx="12"/>
          </p:nvPr>
        </p:nvSpPr>
        <p:spPr/>
        <p:txBody>
          <a:bodyPr/>
          <a:lstStyle/>
          <a:p>
            <a:fld id="{1CC2C9B9-B4B7-45CC-A7EB-16F8BADE9045}" type="slidenum">
              <a:rPr lang="en-US" smtClean="0"/>
              <a:t>14</a:t>
            </a:fld>
            <a:endParaRPr lang="en-US"/>
          </a:p>
        </p:txBody>
      </p:sp>
    </p:spTree>
    <p:extLst>
      <p:ext uri="{BB962C8B-B14F-4D97-AF65-F5344CB8AC3E}">
        <p14:creationId xmlns:p14="http://schemas.microsoft.com/office/powerpoint/2010/main" val="4218937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CDB4-4426-B8D7-A1EF-9EE0E0A6B2F6}"/>
              </a:ext>
            </a:extLst>
          </p:cNvPr>
          <p:cNvSpPr>
            <a:spLocks noGrp="1"/>
          </p:cNvSpPr>
          <p:nvPr>
            <p:ph type="title"/>
          </p:nvPr>
        </p:nvSpPr>
        <p:spPr/>
        <p:txBody>
          <a:bodyPr/>
          <a:lstStyle/>
          <a:p>
            <a:r>
              <a:rPr lang="en-US" dirty="0"/>
              <a:t>Key stakeholders</a:t>
            </a:r>
          </a:p>
        </p:txBody>
      </p:sp>
      <p:sp>
        <p:nvSpPr>
          <p:cNvPr id="3" name="Content Placeholder 2">
            <a:extLst>
              <a:ext uri="{FF2B5EF4-FFF2-40B4-BE49-F238E27FC236}">
                <a16:creationId xmlns:a16="http://schemas.microsoft.com/office/drawing/2014/main" id="{670CA0B7-1884-2DBD-8443-3F44B3DCD7E7}"/>
              </a:ext>
            </a:extLst>
          </p:cNvPr>
          <p:cNvSpPr>
            <a:spLocks noGrp="1"/>
          </p:cNvSpPr>
          <p:nvPr>
            <p:ph idx="1"/>
          </p:nvPr>
        </p:nvSpPr>
        <p:spPr/>
        <p:txBody>
          <a:bodyPr/>
          <a:lstStyle/>
          <a:p>
            <a:r>
              <a:rPr lang="en-US" dirty="0"/>
              <a:t>Water managers</a:t>
            </a:r>
          </a:p>
          <a:p>
            <a:r>
              <a:rPr lang="en-US" dirty="0"/>
              <a:t>National Park Service</a:t>
            </a:r>
          </a:p>
          <a:p>
            <a:r>
              <a:rPr lang="en-US" dirty="0"/>
              <a:t>Conservation groups (i.e. Denver Botanic Garden)</a:t>
            </a:r>
          </a:p>
          <a:p>
            <a:r>
              <a:rPr lang="en-US" dirty="0"/>
              <a:t>Anyone interested in the water, biodiversity, and recreation opportunities provided by the alpine</a:t>
            </a:r>
          </a:p>
          <a:p>
            <a:pPr lvl="1"/>
            <a:endParaRPr lang="en-US" dirty="0"/>
          </a:p>
        </p:txBody>
      </p:sp>
      <p:sp>
        <p:nvSpPr>
          <p:cNvPr id="4" name="Slide Number Placeholder 3">
            <a:extLst>
              <a:ext uri="{FF2B5EF4-FFF2-40B4-BE49-F238E27FC236}">
                <a16:creationId xmlns:a16="http://schemas.microsoft.com/office/drawing/2014/main" id="{9E6F3300-2CDB-3021-1C66-87A6591EB974}"/>
              </a:ext>
            </a:extLst>
          </p:cNvPr>
          <p:cNvSpPr>
            <a:spLocks noGrp="1"/>
          </p:cNvSpPr>
          <p:nvPr>
            <p:ph type="sldNum" sz="quarter" idx="12"/>
          </p:nvPr>
        </p:nvSpPr>
        <p:spPr/>
        <p:txBody>
          <a:bodyPr/>
          <a:lstStyle/>
          <a:p>
            <a:fld id="{1CC2C9B9-B4B7-45CC-A7EB-16F8BADE9045}" type="slidenum">
              <a:rPr lang="en-US" smtClean="0"/>
              <a:t>15</a:t>
            </a:fld>
            <a:endParaRPr lang="en-US"/>
          </a:p>
        </p:txBody>
      </p:sp>
    </p:spTree>
    <p:extLst>
      <p:ext uri="{BB962C8B-B14F-4D97-AF65-F5344CB8AC3E}">
        <p14:creationId xmlns:p14="http://schemas.microsoft.com/office/powerpoint/2010/main" val="88922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892C-0B90-2537-5452-9F6EA71BD83D}"/>
              </a:ext>
            </a:extLst>
          </p:cNvPr>
          <p:cNvSpPr>
            <a:spLocks noGrp="1"/>
          </p:cNvSpPr>
          <p:nvPr>
            <p:ph type="title"/>
          </p:nvPr>
        </p:nvSpPr>
        <p:spPr>
          <a:xfrm>
            <a:off x="864538" y="353568"/>
            <a:ext cx="8977511" cy="565985"/>
          </a:xfrm>
        </p:spPr>
        <p:txBody>
          <a:bodyPr/>
          <a:lstStyle/>
          <a:p>
            <a:r>
              <a:rPr lang="en-US" dirty="0"/>
              <a:t>references</a:t>
            </a:r>
          </a:p>
        </p:txBody>
      </p:sp>
      <p:sp>
        <p:nvSpPr>
          <p:cNvPr id="3" name="Content Placeholder 2">
            <a:extLst>
              <a:ext uri="{FF2B5EF4-FFF2-40B4-BE49-F238E27FC236}">
                <a16:creationId xmlns:a16="http://schemas.microsoft.com/office/drawing/2014/main" id="{79F2D5C4-0461-463C-AA62-E281D08A0C61}"/>
              </a:ext>
            </a:extLst>
          </p:cNvPr>
          <p:cNvSpPr>
            <a:spLocks noGrp="1"/>
          </p:cNvSpPr>
          <p:nvPr>
            <p:ph idx="1"/>
          </p:nvPr>
        </p:nvSpPr>
        <p:spPr>
          <a:xfrm>
            <a:off x="998652" y="1005367"/>
            <a:ext cx="10317050" cy="4919945"/>
          </a:xfrm>
        </p:spPr>
        <p:txBody>
          <a:bodyPr>
            <a:normAutofit fontScale="92500"/>
          </a:bodyPr>
          <a:lstStyle/>
          <a:p>
            <a:pPr marL="0" indent="0">
              <a:lnSpc>
                <a:spcPct val="110000"/>
              </a:lnSpc>
              <a:buNone/>
            </a:pPr>
            <a:r>
              <a:rPr lang="en-US" sz="900" dirty="0" err="1">
                <a:effectLst/>
              </a:rPr>
              <a:t>Alftine</a:t>
            </a:r>
            <a:r>
              <a:rPr lang="en-US" sz="900" dirty="0">
                <a:effectLst/>
              </a:rPr>
              <a:t>, K. J., </a:t>
            </a:r>
            <a:r>
              <a:rPr lang="en-US" sz="900" dirty="0" err="1">
                <a:effectLst/>
              </a:rPr>
              <a:t>Malanson</a:t>
            </a:r>
            <a:r>
              <a:rPr lang="en-US" sz="900" dirty="0">
                <a:effectLst/>
              </a:rPr>
              <a:t>, G. P., &amp; </a:t>
            </a:r>
            <a:r>
              <a:rPr lang="en-US" sz="900" dirty="0" err="1">
                <a:effectLst/>
              </a:rPr>
              <a:t>Fagre</a:t>
            </a:r>
            <a:r>
              <a:rPr lang="en-US" sz="900" dirty="0">
                <a:effectLst/>
              </a:rPr>
              <a:t>, D. B. (2003). Feedback-Driven Response to Multidecadal Climatic Variability at an Alpine </a:t>
            </a:r>
            <a:r>
              <a:rPr lang="en-US" sz="900" dirty="0" err="1">
                <a:effectLst/>
              </a:rPr>
              <a:t>Treeline</a:t>
            </a:r>
            <a:r>
              <a:rPr lang="en-US" sz="900" dirty="0">
                <a:effectLst/>
              </a:rPr>
              <a:t>. </a:t>
            </a:r>
            <a:r>
              <a:rPr lang="en-US" sz="900" i="1" dirty="0">
                <a:effectLst/>
              </a:rPr>
              <a:t>Physical Geography</a:t>
            </a:r>
            <a:r>
              <a:rPr lang="en-US" sz="900" dirty="0">
                <a:effectLst/>
              </a:rPr>
              <a:t>, </a:t>
            </a:r>
            <a:r>
              <a:rPr lang="en-US" sz="900" i="1" dirty="0">
                <a:effectLst/>
              </a:rPr>
              <a:t>24</a:t>
            </a:r>
            <a:r>
              <a:rPr lang="en-US" sz="900" dirty="0">
                <a:effectLst/>
              </a:rPr>
              <a:t>(6), 520–535. </a:t>
            </a:r>
            <a:r>
              <a:rPr lang="en-US" sz="900" dirty="0">
                <a:effectLst/>
                <a:hlinkClick r:id="rId2"/>
              </a:rPr>
              <a:t>https://doi.org/10.2747/0272-3646.24.6.520</a:t>
            </a:r>
            <a:endParaRPr lang="en-US" sz="900" dirty="0">
              <a:effectLst/>
            </a:endParaRPr>
          </a:p>
          <a:p>
            <a:pPr marL="0" indent="0">
              <a:lnSpc>
                <a:spcPct val="110000"/>
              </a:lnSpc>
              <a:buNone/>
            </a:pPr>
            <a:r>
              <a:rPr lang="en-US" sz="900" dirty="0">
                <a:effectLst/>
              </a:rPr>
              <a:t>Baker, W., &amp; Weisberg, P. (1997). Using GIS to model tree population parameters in the Rocky Mountain National Park forest–tundra ecotone. </a:t>
            </a:r>
            <a:r>
              <a:rPr lang="en-US" sz="900" i="1" dirty="0">
                <a:effectLst/>
              </a:rPr>
              <a:t>Journal of Biogeography</a:t>
            </a:r>
            <a:r>
              <a:rPr lang="en-US" sz="900" dirty="0">
                <a:effectLst/>
              </a:rPr>
              <a:t>, </a:t>
            </a:r>
            <a:r>
              <a:rPr lang="en-US" sz="900" i="1" dirty="0">
                <a:effectLst/>
              </a:rPr>
              <a:t>24</a:t>
            </a:r>
            <a:r>
              <a:rPr lang="en-US" sz="900" dirty="0">
                <a:effectLst/>
              </a:rPr>
              <a:t>(4), 513–526. </a:t>
            </a:r>
            <a:r>
              <a:rPr lang="en-US" sz="900" dirty="0">
                <a:effectLst/>
                <a:hlinkClick r:id="rId3"/>
              </a:rPr>
              <a:t>https://doi.org/10.1111/j.1365-2699.1997.00130.x</a:t>
            </a:r>
            <a:endParaRPr lang="en-US" sz="900" dirty="0">
              <a:effectLst/>
            </a:endParaRPr>
          </a:p>
          <a:p>
            <a:pPr marL="0" indent="0">
              <a:lnSpc>
                <a:spcPct val="110000"/>
              </a:lnSpc>
              <a:buNone/>
            </a:pPr>
            <a:r>
              <a:rPr lang="en-US" sz="900" dirty="0">
                <a:effectLst/>
              </a:rPr>
              <a:t>Baron, J. S., Hartman, M. D., Band, L. E., &amp; Lammers, R. B. (2000). Sensitivity of a high-elevation rocky mountain watershed to altered climate and CO2. </a:t>
            </a:r>
            <a:r>
              <a:rPr lang="en-US" sz="900" i="1" dirty="0">
                <a:effectLst/>
              </a:rPr>
              <a:t>Water Resources Research</a:t>
            </a:r>
            <a:r>
              <a:rPr lang="en-US" sz="900" dirty="0">
                <a:effectLst/>
              </a:rPr>
              <a:t>, </a:t>
            </a:r>
            <a:r>
              <a:rPr lang="en-US" sz="900" i="1" dirty="0">
                <a:effectLst/>
              </a:rPr>
              <a:t>36</a:t>
            </a:r>
            <a:r>
              <a:rPr lang="en-US" sz="900" dirty="0">
                <a:effectLst/>
              </a:rPr>
              <a:t>(1), 89–99. </a:t>
            </a:r>
            <a:r>
              <a:rPr lang="en-US" sz="900" dirty="0">
                <a:effectLst/>
                <a:hlinkClick r:id="rId4"/>
              </a:rPr>
              <a:t>https://doi.org/10.1029/1999WR900263</a:t>
            </a:r>
            <a:endParaRPr lang="en-US" sz="900" dirty="0">
              <a:effectLst/>
            </a:endParaRPr>
          </a:p>
          <a:p>
            <a:pPr marL="0" indent="0">
              <a:lnSpc>
                <a:spcPct val="110000"/>
              </a:lnSpc>
              <a:buNone/>
            </a:pPr>
            <a:r>
              <a:rPr lang="en-US" sz="900" dirty="0">
                <a:effectLst/>
              </a:rPr>
              <a:t>Baron, J. S., Schmidt, T. M., &amp; Hartman, M. D. (2009). Climate-induced changes in high elevation stream nitrate dynamics. </a:t>
            </a:r>
            <a:r>
              <a:rPr lang="en-US" sz="900" i="1" dirty="0">
                <a:effectLst/>
              </a:rPr>
              <a:t>Global Change Biology</a:t>
            </a:r>
            <a:r>
              <a:rPr lang="en-US" sz="900" dirty="0">
                <a:effectLst/>
              </a:rPr>
              <a:t>, </a:t>
            </a:r>
            <a:r>
              <a:rPr lang="en-US" sz="900" i="1" dirty="0">
                <a:effectLst/>
              </a:rPr>
              <a:t>15</a:t>
            </a:r>
            <a:r>
              <a:rPr lang="en-US" sz="900" dirty="0">
                <a:effectLst/>
              </a:rPr>
              <a:t>(7), 1777–1789. </a:t>
            </a:r>
            <a:r>
              <a:rPr lang="en-US" sz="900" dirty="0">
                <a:effectLst/>
                <a:hlinkClick r:id="rId5"/>
              </a:rPr>
              <a:t>https://doi.org/10.1111/j.1365-2486.2009.01847.x</a:t>
            </a:r>
            <a:endParaRPr lang="en-US" sz="900" dirty="0">
              <a:effectLst/>
            </a:endParaRPr>
          </a:p>
          <a:p>
            <a:pPr marL="0" indent="0">
              <a:lnSpc>
                <a:spcPct val="110000"/>
              </a:lnSpc>
              <a:buNone/>
            </a:pPr>
            <a:r>
              <a:rPr lang="en-US" sz="900" dirty="0" err="1">
                <a:effectLst/>
              </a:rPr>
              <a:t>Barsugli</a:t>
            </a:r>
            <a:r>
              <a:rPr lang="en-US" sz="900" dirty="0">
                <a:effectLst/>
              </a:rPr>
              <a:t>, J. J., Ray, A. J., </a:t>
            </a:r>
            <a:r>
              <a:rPr lang="en-US" sz="900" dirty="0" err="1">
                <a:effectLst/>
              </a:rPr>
              <a:t>Livneh</a:t>
            </a:r>
            <a:r>
              <a:rPr lang="en-US" sz="900" dirty="0">
                <a:effectLst/>
              </a:rPr>
              <a:t>, B., </a:t>
            </a:r>
            <a:r>
              <a:rPr lang="en-US" sz="900" dirty="0" err="1">
                <a:effectLst/>
              </a:rPr>
              <a:t>Dewes</a:t>
            </a:r>
            <a:r>
              <a:rPr lang="en-US" sz="900" dirty="0">
                <a:effectLst/>
              </a:rPr>
              <a:t>, C. F., </a:t>
            </a:r>
            <a:r>
              <a:rPr lang="en-US" sz="900" dirty="0" err="1">
                <a:effectLst/>
              </a:rPr>
              <a:t>Heldmyer</a:t>
            </a:r>
            <a:r>
              <a:rPr lang="en-US" sz="900" dirty="0">
                <a:effectLst/>
              </a:rPr>
              <a:t>, A., </a:t>
            </a:r>
            <a:r>
              <a:rPr lang="en-US" sz="900" dirty="0" err="1">
                <a:effectLst/>
              </a:rPr>
              <a:t>Rangwala</a:t>
            </a:r>
            <a:r>
              <a:rPr lang="en-US" sz="900" dirty="0">
                <a:effectLst/>
              </a:rPr>
              <a:t>, I., </a:t>
            </a:r>
            <a:r>
              <a:rPr lang="en-US" sz="900" dirty="0" err="1">
                <a:effectLst/>
              </a:rPr>
              <a:t>Guinotte</a:t>
            </a:r>
            <a:r>
              <a:rPr lang="en-US" sz="900" dirty="0">
                <a:effectLst/>
              </a:rPr>
              <a:t>, J. M., &amp; </a:t>
            </a:r>
            <a:r>
              <a:rPr lang="en-US" sz="900" dirty="0" err="1">
                <a:effectLst/>
              </a:rPr>
              <a:t>Torbit</a:t>
            </a:r>
            <a:r>
              <a:rPr lang="en-US" sz="900" dirty="0">
                <a:effectLst/>
              </a:rPr>
              <a:t>, S. (2020). Projections of Mountain Snowpack Loss for Wolverine Denning Elevations in the Rocky Mountains. </a:t>
            </a:r>
            <a:r>
              <a:rPr lang="en-US" sz="900" i="1" dirty="0">
                <a:effectLst/>
              </a:rPr>
              <a:t>Earth’s Future</a:t>
            </a:r>
            <a:r>
              <a:rPr lang="en-US" sz="900" dirty="0">
                <a:effectLst/>
              </a:rPr>
              <a:t>, </a:t>
            </a:r>
            <a:r>
              <a:rPr lang="en-US" sz="900" i="1" dirty="0">
                <a:effectLst/>
              </a:rPr>
              <a:t>8</a:t>
            </a:r>
            <a:r>
              <a:rPr lang="en-US" sz="900" dirty="0">
                <a:effectLst/>
              </a:rPr>
              <a:t>(10), e2020EF001537. </a:t>
            </a:r>
            <a:r>
              <a:rPr lang="en-US" sz="900" dirty="0">
                <a:effectLst/>
                <a:hlinkClick r:id="rId6"/>
              </a:rPr>
              <a:t>https://doi.org/10.1029/2020EF001537</a:t>
            </a:r>
            <a:endParaRPr lang="en-US" sz="900" dirty="0">
              <a:effectLst/>
            </a:endParaRPr>
          </a:p>
          <a:p>
            <a:pPr marL="0" indent="0">
              <a:lnSpc>
                <a:spcPct val="110000"/>
              </a:lnSpc>
              <a:buNone/>
            </a:pPr>
            <a:r>
              <a:rPr lang="en-US" sz="900" dirty="0" err="1">
                <a:effectLst/>
              </a:rPr>
              <a:t>Bekker</a:t>
            </a:r>
            <a:r>
              <a:rPr lang="en-US" sz="900" dirty="0">
                <a:effectLst/>
              </a:rPr>
              <a:t>, M. F. (2005). Positive Feedback Between Tree Establishment and Patterns of Subalpine Forest Advancement, Glacier National Park, Montana, U.S.A. </a:t>
            </a:r>
            <a:r>
              <a:rPr lang="en-US" sz="900" i="1" dirty="0">
                <a:effectLst/>
              </a:rPr>
              <a:t>Arctic, Antarctic, and Alpine Research</a:t>
            </a:r>
            <a:r>
              <a:rPr lang="en-US" sz="900" dirty="0">
                <a:effectLst/>
              </a:rPr>
              <a:t>, </a:t>
            </a:r>
            <a:r>
              <a:rPr lang="en-US" sz="900" i="1" dirty="0">
                <a:effectLst/>
              </a:rPr>
              <a:t>37</a:t>
            </a:r>
            <a:r>
              <a:rPr lang="en-US" sz="900" dirty="0">
                <a:effectLst/>
              </a:rPr>
              <a:t>(1), 97–107. </a:t>
            </a:r>
            <a:r>
              <a:rPr lang="en-US" sz="900" dirty="0">
                <a:effectLst/>
                <a:hlinkClick r:id="rId7"/>
              </a:rPr>
              <a:t>https://doi.org/10.1657/1523-0430(2005)037[0097:PFBTEA]2.0.CO;2</a:t>
            </a:r>
            <a:endParaRPr lang="en-US" sz="900" dirty="0">
              <a:effectLst/>
            </a:endParaRPr>
          </a:p>
          <a:p>
            <a:pPr marL="0" indent="0">
              <a:lnSpc>
                <a:spcPct val="110000"/>
              </a:lnSpc>
              <a:buNone/>
            </a:pPr>
            <a:r>
              <a:rPr lang="en-US" sz="900" dirty="0">
                <a:effectLst/>
              </a:rPr>
              <a:t>Bhattacharyya, S., &amp; Ray, C. (2015). Of plants and pikas: Evidence for a climate-mediated decline in forage and cache quality. </a:t>
            </a:r>
            <a:r>
              <a:rPr lang="en-US" sz="900" i="1" dirty="0">
                <a:effectLst/>
              </a:rPr>
              <a:t>Plant Ecology &amp; Diversity</a:t>
            </a:r>
            <a:r>
              <a:rPr lang="en-US" sz="900" dirty="0">
                <a:effectLst/>
              </a:rPr>
              <a:t>, </a:t>
            </a:r>
            <a:r>
              <a:rPr lang="en-US" sz="900" i="1" dirty="0">
                <a:effectLst/>
              </a:rPr>
              <a:t>8</a:t>
            </a:r>
            <a:r>
              <a:rPr lang="en-US" sz="900" dirty="0">
                <a:effectLst/>
              </a:rPr>
              <a:t>(5–6), 781–794. </a:t>
            </a:r>
            <a:r>
              <a:rPr lang="en-US" sz="900" dirty="0">
                <a:effectLst/>
                <a:hlinkClick r:id="rId8"/>
              </a:rPr>
              <a:t>https://doi.org/10.1080/17550874.2015.1121520</a:t>
            </a:r>
            <a:endParaRPr lang="en-US" sz="900" dirty="0">
              <a:effectLst/>
            </a:endParaRPr>
          </a:p>
          <a:p>
            <a:pPr marL="0" indent="0">
              <a:lnSpc>
                <a:spcPct val="110000"/>
              </a:lnSpc>
              <a:buNone/>
            </a:pPr>
            <a:r>
              <a:rPr lang="en-US" sz="900" dirty="0">
                <a:effectLst/>
              </a:rPr>
              <a:t>Billman, P. D., </a:t>
            </a:r>
            <a:r>
              <a:rPr lang="en-US" sz="900" dirty="0" err="1">
                <a:effectLst/>
              </a:rPr>
              <a:t>Beever</a:t>
            </a:r>
            <a:r>
              <a:rPr lang="en-US" sz="900" dirty="0">
                <a:effectLst/>
              </a:rPr>
              <a:t>, E. A., McWethy, D. B., Thurman, L. L., &amp; Wilson, K. C. (2021). Factors influencing distributional shifts and abundance at the range core of a climate-sensitive mammal. </a:t>
            </a:r>
            <a:r>
              <a:rPr lang="en-US" sz="900" i="1" dirty="0">
                <a:effectLst/>
              </a:rPr>
              <a:t>Global Change Biology</a:t>
            </a:r>
            <a:r>
              <a:rPr lang="en-US" sz="900" dirty="0">
                <a:effectLst/>
              </a:rPr>
              <a:t>, </a:t>
            </a:r>
            <a:r>
              <a:rPr lang="en-US" sz="900" i="1" dirty="0">
                <a:effectLst/>
              </a:rPr>
              <a:t>27</a:t>
            </a:r>
            <a:r>
              <a:rPr lang="en-US" sz="900" dirty="0">
                <a:effectLst/>
              </a:rPr>
              <a:t>(19), 4498–4515. </a:t>
            </a:r>
            <a:r>
              <a:rPr lang="en-US" sz="900" dirty="0">
                <a:effectLst/>
                <a:hlinkClick r:id="rId9"/>
              </a:rPr>
              <a:t>https://doi.org/10.1111/gcb.15793</a:t>
            </a:r>
            <a:endParaRPr lang="en-US" sz="900" dirty="0">
              <a:effectLst/>
            </a:endParaRPr>
          </a:p>
          <a:p>
            <a:pPr marL="0" indent="0">
              <a:lnSpc>
                <a:spcPct val="110000"/>
              </a:lnSpc>
              <a:buNone/>
            </a:pPr>
            <a:r>
              <a:rPr lang="en-US" sz="900" dirty="0">
                <a:effectLst/>
              </a:rPr>
              <a:t>Buckley, L. B., &amp; Kingsolver, J. G. (2012). The demographic impacts of shifts in climate means and extremes on alpine butterflies. </a:t>
            </a:r>
            <a:r>
              <a:rPr lang="en-US" sz="900" i="1" dirty="0">
                <a:effectLst/>
              </a:rPr>
              <a:t>Functional Ecology</a:t>
            </a:r>
            <a:r>
              <a:rPr lang="en-US" sz="900" dirty="0">
                <a:effectLst/>
              </a:rPr>
              <a:t>, </a:t>
            </a:r>
            <a:r>
              <a:rPr lang="en-US" sz="900" i="1" dirty="0">
                <a:effectLst/>
              </a:rPr>
              <a:t>26</a:t>
            </a:r>
            <a:r>
              <a:rPr lang="en-US" sz="900" dirty="0">
                <a:effectLst/>
              </a:rPr>
              <a:t>(4), 969–977. </a:t>
            </a:r>
            <a:r>
              <a:rPr lang="en-US" sz="900" dirty="0">
                <a:effectLst/>
                <a:hlinkClick r:id="rId10"/>
              </a:rPr>
              <a:t>https://doi.org/10.1111/j.1365-2435.2012.01969.x</a:t>
            </a:r>
            <a:endParaRPr lang="en-US" sz="900" dirty="0">
              <a:effectLst/>
            </a:endParaRPr>
          </a:p>
          <a:p>
            <a:pPr marL="0" indent="0">
              <a:lnSpc>
                <a:spcPct val="110000"/>
              </a:lnSpc>
              <a:buNone/>
            </a:pPr>
            <a:r>
              <a:rPr lang="en-US" sz="900" dirty="0">
                <a:effectLst/>
              </a:rPr>
              <a:t>Bueno de Mesquita, C. P., </a:t>
            </a:r>
            <a:r>
              <a:rPr lang="en-US" sz="900" dirty="0" err="1">
                <a:effectLst/>
              </a:rPr>
              <a:t>Tillmann</a:t>
            </a:r>
            <a:r>
              <a:rPr lang="en-US" sz="900" dirty="0">
                <a:effectLst/>
              </a:rPr>
              <a:t>, L. S., Bernard, C. D., Rosemond, K. C., </a:t>
            </a:r>
            <a:r>
              <a:rPr lang="en-US" sz="900" dirty="0" err="1">
                <a:effectLst/>
              </a:rPr>
              <a:t>Molotch</a:t>
            </a:r>
            <a:r>
              <a:rPr lang="en-US" sz="900" dirty="0">
                <a:effectLst/>
              </a:rPr>
              <a:t>, N. P., &amp; </a:t>
            </a:r>
            <a:r>
              <a:rPr lang="en-US" sz="900" dirty="0" err="1">
                <a:effectLst/>
              </a:rPr>
              <a:t>Suding</a:t>
            </a:r>
            <a:r>
              <a:rPr lang="en-US" sz="900" dirty="0">
                <a:effectLst/>
              </a:rPr>
              <a:t>, K. N. (2018). Topographic heterogeneity explains patterns of vegetation response to climate change (1972–2008) across a mountain landscape, Niwot Ridge, Colorado. </a:t>
            </a:r>
            <a:r>
              <a:rPr lang="en-US" sz="900" i="1" dirty="0">
                <a:effectLst/>
              </a:rPr>
              <a:t>Arctic, Antarctic, and Alpine Research</a:t>
            </a:r>
            <a:r>
              <a:rPr lang="en-US" sz="900" dirty="0">
                <a:effectLst/>
              </a:rPr>
              <a:t>, </a:t>
            </a:r>
            <a:r>
              <a:rPr lang="en-US" sz="900" i="1" dirty="0">
                <a:effectLst/>
              </a:rPr>
              <a:t>50</a:t>
            </a:r>
            <a:r>
              <a:rPr lang="en-US" sz="900" dirty="0">
                <a:effectLst/>
              </a:rPr>
              <a:t>(1), e1504492. </a:t>
            </a:r>
            <a:r>
              <a:rPr lang="en-US" sz="900" dirty="0">
                <a:effectLst/>
                <a:hlinkClick r:id="rId11"/>
              </a:rPr>
              <a:t>https://doi.org/10.1080/15230430.2018.1504492</a:t>
            </a:r>
            <a:endParaRPr lang="en-US" sz="900" dirty="0">
              <a:effectLst/>
            </a:endParaRPr>
          </a:p>
          <a:p>
            <a:pPr marL="0" indent="0">
              <a:lnSpc>
                <a:spcPct val="110000"/>
              </a:lnSpc>
              <a:buNone/>
            </a:pPr>
            <a:r>
              <a:rPr lang="en-US" sz="900" dirty="0">
                <a:effectLst/>
              </a:rPr>
              <a:t>Caine, N. (2002). Declining Ice Thickness on an Alpine Lake is Generated by Increased Winter Precipitation. </a:t>
            </a:r>
            <a:r>
              <a:rPr lang="en-US" sz="900" i="1" dirty="0">
                <a:effectLst/>
              </a:rPr>
              <a:t>Climatic Change</a:t>
            </a:r>
            <a:r>
              <a:rPr lang="en-US" sz="900" dirty="0">
                <a:effectLst/>
              </a:rPr>
              <a:t>, </a:t>
            </a:r>
            <a:r>
              <a:rPr lang="en-US" sz="900" i="1" dirty="0">
                <a:effectLst/>
              </a:rPr>
              <a:t>54</a:t>
            </a:r>
            <a:r>
              <a:rPr lang="en-US" sz="900" dirty="0">
                <a:effectLst/>
              </a:rPr>
              <a:t>(4), 463–470. </a:t>
            </a:r>
            <a:r>
              <a:rPr lang="en-US" sz="900" dirty="0">
                <a:effectLst/>
                <a:hlinkClick r:id="rId12"/>
              </a:rPr>
              <a:t>https://doi.org/10.1023/A:1016111810814</a:t>
            </a:r>
            <a:endParaRPr lang="en-US" sz="900" dirty="0">
              <a:effectLst/>
            </a:endParaRPr>
          </a:p>
          <a:p>
            <a:pPr marL="0" indent="0">
              <a:lnSpc>
                <a:spcPct val="110000"/>
              </a:lnSpc>
              <a:buNone/>
            </a:pPr>
            <a:r>
              <a:rPr lang="en-US" sz="900" dirty="0">
                <a:effectLst/>
              </a:rPr>
              <a:t>Caine, N. (2010). Recent hydrologic change in a Colorado alpine basin: An indicator of permafrost thaw? </a:t>
            </a:r>
            <a:r>
              <a:rPr lang="en-US" sz="900" i="1" dirty="0">
                <a:effectLst/>
              </a:rPr>
              <a:t>Annals of Glaciology</a:t>
            </a:r>
            <a:r>
              <a:rPr lang="en-US" sz="900" dirty="0">
                <a:effectLst/>
              </a:rPr>
              <a:t>, </a:t>
            </a:r>
            <a:r>
              <a:rPr lang="en-US" sz="900" i="1" dirty="0">
                <a:effectLst/>
              </a:rPr>
              <a:t>51</a:t>
            </a:r>
            <a:r>
              <a:rPr lang="en-US" sz="900" dirty="0">
                <a:effectLst/>
              </a:rPr>
              <a:t>(56), 130–134. </a:t>
            </a:r>
            <a:r>
              <a:rPr lang="en-US" sz="900" dirty="0">
                <a:effectLst/>
                <a:hlinkClick r:id="rId13"/>
              </a:rPr>
              <a:t>https://doi.org/10.3189/172756411795932074</a:t>
            </a:r>
            <a:endParaRPr lang="en-US" sz="900" dirty="0">
              <a:effectLst/>
            </a:endParaRPr>
          </a:p>
          <a:p>
            <a:pPr marL="0" indent="0">
              <a:lnSpc>
                <a:spcPct val="110000"/>
              </a:lnSpc>
              <a:buNone/>
            </a:pPr>
            <a:r>
              <a:rPr lang="en-US" sz="900" dirty="0">
                <a:effectLst/>
              </a:rPr>
              <a:t>Clow, D. w., </a:t>
            </a:r>
            <a:r>
              <a:rPr lang="en-US" sz="900" dirty="0" err="1">
                <a:effectLst/>
              </a:rPr>
              <a:t>Schrott</a:t>
            </a:r>
            <a:r>
              <a:rPr lang="en-US" sz="900" dirty="0">
                <a:effectLst/>
              </a:rPr>
              <a:t>, L., Webb, R., Campbell, D. h., </a:t>
            </a:r>
            <a:r>
              <a:rPr lang="en-US" sz="900" dirty="0" err="1">
                <a:effectLst/>
              </a:rPr>
              <a:t>Torizzo</a:t>
            </a:r>
            <a:r>
              <a:rPr lang="en-US" sz="900" dirty="0">
                <a:effectLst/>
              </a:rPr>
              <a:t>, A., &amp; </a:t>
            </a:r>
            <a:r>
              <a:rPr lang="en-US" sz="900" dirty="0" err="1">
                <a:effectLst/>
              </a:rPr>
              <a:t>Dornblaser</a:t>
            </a:r>
            <a:r>
              <a:rPr lang="en-US" sz="900" dirty="0">
                <a:effectLst/>
              </a:rPr>
              <a:t>, M. (2003). Ground Water Occurrence and Contributions to Streamflow in an Alpine Catchment, Colorado Front Range. </a:t>
            </a:r>
            <a:r>
              <a:rPr lang="en-US" sz="900" i="1" dirty="0">
                <a:effectLst/>
              </a:rPr>
              <a:t>Groundwater</a:t>
            </a:r>
            <a:r>
              <a:rPr lang="en-US" sz="900" dirty="0">
                <a:effectLst/>
              </a:rPr>
              <a:t>, </a:t>
            </a:r>
            <a:r>
              <a:rPr lang="en-US" sz="900" i="1" dirty="0">
                <a:effectLst/>
              </a:rPr>
              <a:t>41</a:t>
            </a:r>
            <a:r>
              <a:rPr lang="en-US" sz="900" dirty="0">
                <a:effectLst/>
              </a:rPr>
              <a:t>(7), 937–950. </a:t>
            </a:r>
            <a:r>
              <a:rPr lang="en-US" sz="900" dirty="0">
                <a:effectLst/>
                <a:hlinkClick r:id="rId14"/>
              </a:rPr>
              <a:t>https://doi.org/10.1111/j.1745-6584.2003.tb02436.x</a:t>
            </a:r>
            <a:endParaRPr lang="en-US" sz="900" dirty="0">
              <a:effectLst/>
            </a:endParaRPr>
          </a:p>
          <a:p>
            <a:pPr marL="0" indent="0">
              <a:lnSpc>
                <a:spcPct val="110000"/>
              </a:lnSpc>
              <a:buNone/>
            </a:pPr>
            <a:r>
              <a:rPr lang="en-US" sz="900" dirty="0">
                <a:effectLst/>
              </a:rPr>
              <a:t>Diaz, H. F., &amp; </a:t>
            </a:r>
            <a:r>
              <a:rPr lang="en-US" sz="900" dirty="0" err="1">
                <a:effectLst/>
              </a:rPr>
              <a:t>Eischeid</a:t>
            </a:r>
            <a:r>
              <a:rPr lang="en-US" sz="900" dirty="0">
                <a:effectLst/>
              </a:rPr>
              <a:t>, J. K. (2007). Disappearing “alpine tundra” </a:t>
            </a:r>
            <a:r>
              <a:rPr lang="en-US" sz="900" dirty="0" err="1">
                <a:effectLst/>
              </a:rPr>
              <a:t>Köppen</a:t>
            </a:r>
            <a:r>
              <a:rPr lang="en-US" sz="900" dirty="0">
                <a:effectLst/>
              </a:rPr>
              <a:t> climatic type in the western United States. </a:t>
            </a:r>
            <a:r>
              <a:rPr lang="en-US" sz="900" i="1" dirty="0">
                <a:effectLst/>
              </a:rPr>
              <a:t>Geophysical Research Letters</a:t>
            </a:r>
            <a:r>
              <a:rPr lang="en-US" sz="900" dirty="0">
                <a:effectLst/>
              </a:rPr>
              <a:t>, </a:t>
            </a:r>
            <a:r>
              <a:rPr lang="en-US" sz="900" i="1" dirty="0">
                <a:effectLst/>
              </a:rPr>
              <a:t>34</a:t>
            </a:r>
            <a:r>
              <a:rPr lang="en-US" sz="900" dirty="0">
                <a:effectLst/>
              </a:rPr>
              <a:t>(18). </a:t>
            </a:r>
            <a:r>
              <a:rPr lang="en-US" sz="900" dirty="0">
                <a:effectLst/>
                <a:hlinkClick r:id="rId15"/>
              </a:rPr>
              <a:t>https://doi.org/10.1029/2007GL031253</a:t>
            </a:r>
            <a:endParaRPr lang="en-US" sz="900" dirty="0">
              <a:effectLst/>
            </a:endParaRPr>
          </a:p>
          <a:p>
            <a:pPr marL="0" indent="0">
              <a:lnSpc>
                <a:spcPct val="110000"/>
              </a:lnSpc>
              <a:buNone/>
            </a:pPr>
            <a:r>
              <a:rPr lang="en-US" sz="900" dirty="0">
                <a:effectLst/>
              </a:rPr>
              <a:t>Elliott, G. P. (2011). Influences of 20th-century warming at the upper tree line contingent on local-scale interactions: Evidence from a latitudinal gradient in the Rocky Mountains, USA. </a:t>
            </a:r>
            <a:r>
              <a:rPr lang="en-US" sz="900" i="1" dirty="0">
                <a:effectLst/>
              </a:rPr>
              <a:t>Global Ecology and Biogeography</a:t>
            </a:r>
            <a:r>
              <a:rPr lang="en-US" sz="900" dirty="0">
                <a:effectLst/>
              </a:rPr>
              <a:t>, </a:t>
            </a:r>
            <a:r>
              <a:rPr lang="en-US" sz="900" i="1" dirty="0">
                <a:effectLst/>
              </a:rPr>
              <a:t>20</a:t>
            </a:r>
            <a:r>
              <a:rPr lang="en-US" sz="900" dirty="0">
                <a:effectLst/>
              </a:rPr>
              <a:t>(1), 46–57. </a:t>
            </a:r>
            <a:r>
              <a:rPr lang="en-US" sz="900" dirty="0">
                <a:effectLst/>
                <a:hlinkClick r:id="rId16"/>
              </a:rPr>
              <a:t>https://doi.org/10.1111/j.1466-8238.2010.00588.x</a:t>
            </a:r>
            <a:endParaRPr lang="en-US" sz="900" dirty="0">
              <a:effectLst/>
            </a:endParaRPr>
          </a:p>
        </p:txBody>
      </p:sp>
      <p:sp>
        <p:nvSpPr>
          <p:cNvPr id="4" name="Slide Number Placeholder 3">
            <a:extLst>
              <a:ext uri="{FF2B5EF4-FFF2-40B4-BE49-F238E27FC236}">
                <a16:creationId xmlns:a16="http://schemas.microsoft.com/office/drawing/2014/main" id="{92418361-FBA3-BFEE-BA3D-61FBEA68498E}"/>
              </a:ext>
            </a:extLst>
          </p:cNvPr>
          <p:cNvSpPr>
            <a:spLocks noGrp="1"/>
          </p:cNvSpPr>
          <p:nvPr>
            <p:ph type="sldNum" sz="quarter" idx="12"/>
          </p:nvPr>
        </p:nvSpPr>
        <p:spPr/>
        <p:txBody>
          <a:bodyPr/>
          <a:lstStyle/>
          <a:p>
            <a:fld id="{1CC2C9B9-B4B7-45CC-A7EB-16F8BADE9045}" type="slidenum">
              <a:rPr lang="en-US" smtClean="0"/>
              <a:t>16</a:t>
            </a:fld>
            <a:endParaRPr lang="en-US"/>
          </a:p>
        </p:txBody>
      </p:sp>
    </p:spTree>
    <p:extLst>
      <p:ext uri="{BB962C8B-B14F-4D97-AF65-F5344CB8AC3E}">
        <p14:creationId xmlns:p14="http://schemas.microsoft.com/office/powerpoint/2010/main" val="778058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892C-0B90-2537-5452-9F6EA71BD83D}"/>
              </a:ext>
            </a:extLst>
          </p:cNvPr>
          <p:cNvSpPr>
            <a:spLocks noGrp="1"/>
          </p:cNvSpPr>
          <p:nvPr>
            <p:ph type="title"/>
          </p:nvPr>
        </p:nvSpPr>
        <p:spPr>
          <a:xfrm>
            <a:off x="864538" y="353568"/>
            <a:ext cx="8977511" cy="565985"/>
          </a:xfrm>
        </p:spPr>
        <p:txBody>
          <a:bodyPr/>
          <a:lstStyle/>
          <a:p>
            <a:r>
              <a:rPr lang="en-US" dirty="0"/>
              <a:t>references</a:t>
            </a:r>
          </a:p>
        </p:txBody>
      </p:sp>
      <p:sp>
        <p:nvSpPr>
          <p:cNvPr id="3" name="Content Placeholder 2">
            <a:extLst>
              <a:ext uri="{FF2B5EF4-FFF2-40B4-BE49-F238E27FC236}">
                <a16:creationId xmlns:a16="http://schemas.microsoft.com/office/drawing/2014/main" id="{79F2D5C4-0461-463C-AA62-E281D08A0C61}"/>
              </a:ext>
            </a:extLst>
          </p:cNvPr>
          <p:cNvSpPr>
            <a:spLocks noGrp="1"/>
          </p:cNvSpPr>
          <p:nvPr>
            <p:ph idx="1"/>
          </p:nvPr>
        </p:nvSpPr>
        <p:spPr>
          <a:xfrm>
            <a:off x="998652" y="1005367"/>
            <a:ext cx="10317050" cy="4919945"/>
          </a:xfrm>
        </p:spPr>
        <p:txBody>
          <a:bodyPr>
            <a:normAutofit lnSpcReduction="10000"/>
          </a:bodyPr>
          <a:lstStyle/>
          <a:p>
            <a:pPr marL="0" indent="0">
              <a:buNone/>
            </a:pPr>
            <a:r>
              <a:rPr lang="en-US" sz="800" dirty="0">
                <a:effectLst/>
              </a:rPr>
              <a:t>Elliott, G. P. (2012a). Extrinsic regime shifts drive abrupt changes in regeneration dynamics at upper </a:t>
            </a:r>
            <a:r>
              <a:rPr lang="en-US" sz="800" dirty="0" err="1">
                <a:effectLst/>
              </a:rPr>
              <a:t>treeline</a:t>
            </a:r>
            <a:r>
              <a:rPr lang="en-US" sz="800" dirty="0">
                <a:effectLst/>
              </a:rPr>
              <a:t> in the Rocky Mountains, USA. </a:t>
            </a:r>
            <a:r>
              <a:rPr lang="en-US" sz="800" i="1" dirty="0">
                <a:effectLst/>
              </a:rPr>
              <a:t>Ecology</a:t>
            </a:r>
            <a:r>
              <a:rPr lang="en-US" sz="800" dirty="0">
                <a:effectLst/>
              </a:rPr>
              <a:t>, </a:t>
            </a:r>
            <a:r>
              <a:rPr lang="en-US" sz="800" i="1" dirty="0">
                <a:effectLst/>
              </a:rPr>
              <a:t>93</a:t>
            </a:r>
            <a:r>
              <a:rPr lang="en-US" sz="800" dirty="0">
                <a:effectLst/>
              </a:rPr>
              <a:t>(7), 1614–1625. </a:t>
            </a:r>
            <a:r>
              <a:rPr lang="en-US" sz="800" dirty="0">
                <a:effectLst/>
                <a:hlinkClick r:id="rId2"/>
              </a:rPr>
              <a:t>https://doi.org/10.1890/11-1220.1</a:t>
            </a:r>
            <a:endParaRPr lang="en-US" sz="800" dirty="0">
              <a:effectLst/>
            </a:endParaRPr>
          </a:p>
          <a:p>
            <a:pPr marL="0" indent="0">
              <a:buNone/>
            </a:pPr>
            <a:r>
              <a:rPr lang="en-US" sz="800" dirty="0">
                <a:effectLst/>
              </a:rPr>
              <a:t>Elliott, G. P. (2012b). The Role of Thresholds and Fine-Scale Processes in Driving Upper </a:t>
            </a:r>
            <a:r>
              <a:rPr lang="en-US" sz="800" dirty="0" err="1">
                <a:effectLst/>
              </a:rPr>
              <a:t>Treeline</a:t>
            </a:r>
            <a:r>
              <a:rPr lang="en-US" sz="800" dirty="0">
                <a:effectLst/>
              </a:rPr>
              <a:t> Dynamics in the Bighorn Mountains, Wyoming. </a:t>
            </a:r>
            <a:r>
              <a:rPr lang="en-US" sz="800" i="1" dirty="0">
                <a:effectLst/>
              </a:rPr>
              <a:t>Physical Geography</a:t>
            </a:r>
            <a:r>
              <a:rPr lang="en-US" sz="800" dirty="0">
                <a:effectLst/>
              </a:rPr>
              <a:t>, </a:t>
            </a:r>
            <a:r>
              <a:rPr lang="en-US" sz="800" i="1" dirty="0">
                <a:effectLst/>
              </a:rPr>
              <a:t>33</a:t>
            </a:r>
            <a:r>
              <a:rPr lang="en-US" sz="800" dirty="0">
                <a:effectLst/>
              </a:rPr>
              <a:t>(2), 129–145. </a:t>
            </a:r>
            <a:r>
              <a:rPr lang="en-US" sz="800" dirty="0">
                <a:effectLst/>
                <a:hlinkClick r:id="rId3"/>
              </a:rPr>
              <a:t>https://doi.org/10.2747/0272-3646.33.2.129</a:t>
            </a:r>
            <a:endParaRPr lang="en-US" sz="800" dirty="0">
              <a:effectLst/>
            </a:endParaRPr>
          </a:p>
          <a:p>
            <a:pPr marL="0" indent="0">
              <a:buNone/>
            </a:pPr>
            <a:r>
              <a:rPr lang="en-US" sz="800" dirty="0">
                <a:effectLst/>
              </a:rPr>
              <a:t>Farrer, E. C., Ashton, I. W., </a:t>
            </a:r>
            <a:r>
              <a:rPr lang="en-US" sz="800" dirty="0" err="1">
                <a:effectLst/>
              </a:rPr>
              <a:t>Spasojevic</a:t>
            </a:r>
            <a:r>
              <a:rPr lang="en-US" sz="800" dirty="0">
                <a:effectLst/>
              </a:rPr>
              <a:t>, M. J., Fu, S., Gonzalez, D. J. X., &amp; </a:t>
            </a:r>
            <a:r>
              <a:rPr lang="en-US" sz="800" dirty="0" err="1">
                <a:effectLst/>
              </a:rPr>
              <a:t>Suding</a:t>
            </a:r>
            <a:r>
              <a:rPr lang="en-US" sz="800" dirty="0">
                <a:effectLst/>
              </a:rPr>
              <a:t>, K. N. (2015). Indirect effects of global change accumulate to alter plant diversity but not ecosystem function in alpine tundra. </a:t>
            </a:r>
            <a:r>
              <a:rPr lang="en-US" sz="800" i="1" dirty="0">
                <a:effectLst/>
              </a:rPr>
              <a:t>Journal of Ecology</a:t>
            </a:r>
            <a:r>
              <a:rPr lang="en-US" sz="800" dirty="0">
                <a:effectLst/>
              </a:rPr>
              <a:t>, </a:t>
            </a:r>
            <a:r>
              <a:rPr lang="en-US" sz="800" i="1" dirty="0">
                <a:effectLst/>
              </a:rPr>
              <a:t>103</a:t>
            </a:r>
            <a:r>
              <a:rPr lang="en-US" sz="800" dirty="0">
                <a:effectLst/>
              </a:rPr>
              <a:t>(2), 351–360. </a:t>
            </a:r>
            <a:r>
              <a:rPr lang="en-US" sz="800" dirty="0">
                <a:effectLst/>
                <a:hlinkClick r:id="rId4"/>
              </a:rPr>
              <a:t>https://doi.org/10.1111/1365-2745.12363</a:t>
            </a:r>
            <a:endParaRPr lang="en-US" sz="800" dirty="0">
              <a:effectLst/>
            </a:endParaRPr>
          </a:p>
          <a:p>
            <a:pPr marL="0" indent="0">
              <a:buNone/>
            </a:pPr>
            <a:r>
              <a:rPr lang="en-US" sz="800" dirty="0">
                <a:effectLst/>
              </a:rPr>
              <a:t>Flanagan, C. M., McKnight, D. M., </a:t>
            </a:r>
            <a:r>
              <a:rPr lang="en-US" sz="800" dirty="0" err="1">
                <a:effectLst/>
              </a:rPr>
              <a:t>Liptzin</a:t>
            </a:r>
            <a:r>
              <a:rPr lang="en-US" sz="800" dirty="0">
                <a:effectLst/>
              </a:rPr>
              <a:t>, D., Williams, M. W., &amp; Miller, M. P. (2009). Response of the Phytoplankton Community in an Alpine Lake to Drought Conditions: Colorado Rocky Mountain Front Range, U.S.A. </a:t>
            </a:r>
            <a:r>
              <a:rPr lang="en-US" sz="800" i="1" dirty="0">
                <a:effectLst/>
              </a:rPr>
              <a:t>Arctic, Antarctic, and Alpine Research</a:t>
            </a:r>
            <a:r>
              <a:rPr lang="en-US" sz="800" dirty="0">
                <a:effectLst/>
              </a:rPr>
              <a:t>, </a:t>
            </a:r>
            <a:r>
              <a:rPr lang="en-US" sz="800" i="1" dirty="0">
                <a:effectLst/>
              </a:rPr>
              <a:t>41</a:t>
            </a:r>
            <a:r>
              <a:rPr lang="en-US" sz="800" dirty="0">
                <a:effectLst/>
              </a:rPr>
              <a:t>(2), 191–203. </a:t>
            </a:r>
            <a:r>
              <a:rPr lang="en-US" sz="800" dirty="0">
                <a:effectLst/>
                <a:hlinkClick r:id="rId5"/>
              </a:rPr>
              <a:t>https://doi.org/10.1657/1938.4246-41.2.191</a:t>
            </a:r>
            <a:endParaRPr lang="en-US" sz="800" dirty="0">
              <a:effectLst/>
            </a:endParaRPr>
          </a:p>
          <a:p>
            <a:pPr marL="0" indent="0">
              <a:buNone/>
            </a:pPr>
            <a:r>
              <a:rPr lang="en-US" sz="800" dirty="0">
                <a:effectLst/>
              </a:rPr>
              <a:t>Galbreath, K. E., Hafner, D. J., &amp; Zamudio, K. R. (2009). WHEN COLD IS BETTER: CLIMATE-DRIVEN ELEVATION SHIFTS YIELD COMPLEX PATTERNS OF DIVERSIFICATION AND DEMOGRAPHY IN AN ALPINE SPECIALIST (AMERICAN PIKA, OCHOTONA PRINCEPS). </a:t>
            </a:r>
            <a:r>
              <a:rPr lang="en-US" sz="800" i="1" dirty="0">
                <a:effectLst/>
              </a:rPr>
              <a:t>Evolution</a:t>
            </a:r>
            <a:r>
              <a:rPr lang="en-US" sz="800" dirty="0">
                <a:effectLst/>
              </a:rPr>
              <a:t>, </a:t>
            </a:r>
            <a:r>
              <a:rPr lang="en-US" sz="800" i="1" dirty="0">
                <a:effectLst/>
              </a:rPr>
              <a:t>63</a:t>
            </a:r>
            <a:r>
              <a:rPr lang="en-US" sz="800" dirty="0">
                <a:effectLst/>
              </a:rPr>
              <a:t>(11), 2848–2863. </a:t>
            </a:r>
            <a:r>
              <a:rPr lang="en-US" sz="800" dirty="0">
                <a:effectLst/>
                <a:hlinkClick r:id="rId6"/>
              </a:rPr>
              <a:t>https://doi.org/10.1111/j.1558-5646.2009.00803.x</a:t>
            </a:r>
            <a:endParaRPr lang="en-US" sz="800" dirty="0">
              <a:effectLst/>
            </a:endParaRPr>
          </a:p>
          <a:p>
            <a:pPr marL="0" indent="0">
              <a:buNone/>
            </a:pPr>
            <a:r>
              <a:rPr lang="en-US" sz="800" dirty="0">
                <a:effectLst/>
              </a:rPr>
              <a:t>Giersch, J. J., </a:t>
            </a:r>
            <a:r>
              <a:rPr lang="en-US" sz="800" dirty="0" err="1">
                <a:effectLst/>
              </a:rPr>
              <a:t>Hotaling</a:t>
            </a:r>
            <a:r>
              <a:rPr lang="en-US" sz="800" dirty="0">
                <a:effectLst/>
              </a:rPr>
              <a:t>, S., Kovach, R. P., Jones, L. A., &amp; </a:t>
            </a:r>
            <a:r>
              <a:rPr lang="en-US" sz="800" dirty="0" err="1">
                <a:effectLst/>
              </a:rPr>
              <a:t>Muhlfeld</a:t>
            </a:r>
            <a:r>
              <a:rPr lang="en-US" sz="800" dirty="0">
                <a:effectLst/>
              </a:rPr>
              <a:t>, C. C. (2017). Climate-induced glacier and snow loss imperils alpine stream insects. </a:t>
            </a:r>
            <a:r>
              <a:rPr lang="en-US" sz="800" i="1" dirty="0">
                <a:effectLst/>
              </a:rPr>
              <a:t>Global Change Biology</a:t>
            </a:r>
            <a:r>
              <a:rPr lang="en-US" sz="800" dirty="0">
                <a:effectLst/>
              </a:rPr>
              <a:t>, </a:t>
            </a:r>
            <a:r>
              <a:rPr lang="en-US" sz="800" i="1" dirty="0">
                <a:effectLst/>
              </a:rPr>
              <a:t>23</a:t>
            </a:r>
            <a:r>
              <a:rPr lang="en-US" sz="800" dirty="0">
                <a:effectLst/>
              </a:rPr>
              <a:t>(7), 2577–2589. </a:t>
            </a:r>
            <a:r>
              <a:rPr lang="en-US" sz="800" dirty="0">
                <a:effectLst/>
                <a:hlinkClick r:id="rId7"/>
              </a:rPr>
              <a:t>https://doi.org/10.1111/gcb.13565</a:t>
            </a:r>
            <a:endParaRPr lang="en-US" sz="800" dirty="0">
              <a:effectLst/>
            </a:endParaRPr>
          </a:p>
          <a:p>
            <a:pPr marL="0" indent="0">
              <a:buNone/>
            </a:pPr>
            <a:r>
              <a:rPr lang="en-US" sz="800" dirty="0" err="1">
                <a:effectLst/>
              </a:rPr>
              <a:t>Hessl</a:t>
            </a:r>
            <a:r>
              <a:rPr lang="en-US" sz="800" dirty="0">
                <a:effectLst/>
              </a:rPr>
              <a:t>, A. E., Weisberg, P. J., &amp; Baker, W. L. (1996). Spatial Variability of Radial Growth in the Forest-Tundra Ecotone of Rocky Mountain National Park, Colorado. </a:t>
            </a:r>
            <a:r>
              <a:rPr lang="en-US" sz="800" i="1" dirty="0">
                <a:effectLst/>
              </a:rPr>
              <a:t>Bulletin of the Torrey Botanical Club</a:t>
            </a:r>
            <a:r>
              <a:rPr lang="en-US" sz="800" dirty="0">
                <a:effectLst/>
              </a:rPr>
              <a:t>, </a:t>
            </a:r>
            <a:r>
              <a:rPr lang="en-US" sz="800" i="1" dirty="0">
                <a:effectLst/>
              </a:rPr>
              <a:t>123</a:t>
            </a:r>
            <a:r>
              <a:rPr lang="en-US" sz="800" dirty="0">
                <a:effectLst/>
              </a:rPr>
              <a:t>(3), 206–212. </a:t>
            </a:r>
            <a:r>
              <a:rPr lang="en-US" sz="800" dirty="0">
                <a:effectLst/>
                <a:hlinkClick r:id="rId8"/>
              </a:rPr>
              <a:t>https://doi.org/10.2307/2996796</a:t>
            </a:r>
            <a:endParaRPr lang="en-US" sz="800" dirty="0">
              <a:effectLst/>
            </a:endParaRPr>
          </a:p>
          <a:p>
            <a:pPr marL="0" indent="0">
              <a:buNone/>
            </a:pPr>
            <a:r>
              <a:rPr lang="en-US" sz="800" dirty="0">
                <a:effectLst/>
              </a:rPr>
              <a:t>Inouye, D. W., Barr, B., Armitage, K. B., &amp; Inouye, B. D. (2000). Climate change is affecting altitudinal migrants and hibernating species. </a:t>
            </a:r>
            <a:r>
              <a:rPr lang="en-US" sz="800" i="1" dirty="0">
                <a:effectLst/>
              </a:rPr>
              <a:t>Proceedings of the National Academy of Sciences</a:t>
            </a:r>
            <a:r>
              <a:rPr lang="en-US" sz="800" dirty="0">
                <a:effectLst/>
              </a:rPr>
              <a:t>, </a:t>
            </a:r>
            <a:r>
              <a:rPr lang="en-US" sz="800" i="1" dirty="0">
                <a:effectLst/>
              </a:rPr>
              <a:t>97</a:t>
            </a:r>
            <a:r>
              <a:rPr lang="en-US" sz="800" dirty="0">
                <a:effectLst/>
              </a:rPr>
              <a:t>(4), 1630–1633. </a:t>
            </a:r>
            <a:r>
              <a:rPr lang="en-US" sz="800" dirty="0">
                <a:effectLst/>
                <a:hlinkClick r:id="rId9"/>
              </a:rPr>
              <a:t>https://doi.org/10.1073/pnas.97.4.1630</a:t>
            </a:r>
            <a:endParaRPr lang="en-US" sz="800" dirty="0">
              <a:effectLst/>
            </a:endParaRPr>
          </a:p>
          <a:p>
            <a:pPr marL="0" indent="0">
              <a:buNone/>
            </a:pPr>
            <a:r>
              <a:rPr lang="en-US" sz="800" dirty="0" err="1">
                <a:effectLst/>
              </a:rPr>
              <a:t>Jabis</a:t>
            </a:r>
            <a:r>
              <a:rPr lang="en-US" sz="800" dirty="0">
                <a:effectLst/>
              </a:rPr>
              <a:t>, M. D., Winkler, D. E., &amp; </a:t>
            </a:r>
            <a:r>
              <a:rPr lang="en-US" sz="800" dirty="0" err="1">
                <a:effectLst/>
              </a:rPr>
              <a:t>Kueppers</a:t>
            </a:r>
            <a:r>
              <a:rPr lang="en-US" sz="800" dirty="0">
                <a:effectLst/>
              </a:rPr>
              <a:t>, L. M. (2020). Warming acts through earlier snowmelt to advance but not extend alpine community flowering. </a:t>
            </a:r>
            <a:r>
              <a:rPr lang="en-US" sz="800" i="1" dirty="0">
                <a:effectLst/>
              </a:rPr>
              <a:t>Ecology</a:t>
            </a:r>
            <a:r>
              <a:rPr lang="en-US" sz="800" dirty="0">
                <a:effectLst/>
              </a:rPr>
              <a:t>, </a:t>
            </a:r>
            <a:r>
              <a:rPr lang="en-US" sz="800" i="1" dirty="0">
                <a:effectLst/>
              </a:rPr>
              <a:t>101</a:t>
            </a:r>
            <a:r>
              <a:rPr lang="en-US" sz="800" dirty="0">
                <a:effectLst/>
              </a:rPr>
              <a:t>(9), e03108. </a:t>
            </a:r>
            <a:r>
              <a:rPr lang="en-US" sz="800" dirty="0">
                <a:effectLst/>
                <a:hlinkClick r:id="rId10"/>
              </a:rPr>
              <a:t>https://doi.org/10.1002/ecy.3108</a:t>
            </a:r>
            <a:endParaRPr lang="en-US" sz="800" dirty="0">
              <a:effectLst/>
            </a:endParaRPr>
          </a:p>
          <a:p>
            <a:pPr marL="0" indent="0">
              <a:buNone/>
            </a:pPr>
            <a:r>
              <a:rPr lang="en-US" sz="800" dirty="0">
                <a:effectLst/>
              </a:rPr>
              <a:t>Johnson, D. R., Ebert-May, D., Webber, P. J., &amp; Tweedie, C. E. (2011). Forecasting Alpine Vegetation Change Using Repeat Sampling and a Novel Modeling Approach. </a:t>
            </a:r>
            <a:r>
              <a:rPr lang="en-US" sz="800" i="1" dirty="0">
                <a:effectLst/>
              </a:rPr>
              <a:t>AMBIO</a:t>
            </a:r>
            <a:r>
              <a:rPr lang="en-US" sz="800" dirty="0">
                <a:effectLst/>
              </a:rPr>
              <a:t>, </a:t>
            </a:r>
            <a:r>
              <a:rPr lang="en-US" sz="800" i="1" dirty="0">
                <a:effectLst/>
              </a:rPr>
              <a:t>40</a:t>
            </a:r>
            <a:r>
              <a:rPr lang="en-US" sz="800" dirty="0">
                <a:effectLst/>
              </a:rPr>
              <a:t>(6), 693–704. </a:t>
            </a:r>
            <a:r>
              <a:rPr lang="en-US" sz="800" dirty="0">
                <a:effectLst/>
                <a:hlinkClick r:id="rId11"/>
              </a:rPr>
              <a:t>https://doi.org/10.1007/s13280-011-0175-z</a:t>
            </a:r>
            <a:endParaRPr lang="en-US" sz="800" dirty="0">
              <a:effectLst/>
            </a:endParaRPr>
          </a:p>
          <a:p>
            <a:pPr marL="0" indent="0">
              <a:buNone/>
            </a:pPr>
            <a:r>
              <a:rPr lang="en-US" sz="800" dirty="0" err="1">
                <a:effectLst/>
              </a:rPr>
              <a:t>Klasner</a:t>
            </a:r>
            <a:r>
              <a:rPr lang="en-US" sz="800" dirty="0">
                <a:effectLst/>
              </a:rPr>
              <a:t>, F. L., &amp; </a:t>
            </a:r>
            <a:r>
              <a:rPr lang="en-US" sz="800" dirty="0" err="1">
                <a:effectLst/>
              </a:rPr>
              <a:t>Fagre</a:t>
            </a:r>
            <a:r>
              <a:rPr lang="en-US" sz="800" dirty="0">
                <a:effectLst/>
              </a:rPr>
              <a:t>, D. B. (2002). A Half Century of Change in Alpine </a:t>
            </a:r>
            <a:r>
              <a:rPr lang="en-US" sz="800" dirty="0" err="1">
                <a:effectLst/>
              </a:rPr>
              <a:t>Treeline</a:t>
            </a:r>
            <a:r>
              <a:rPr lang="en-US" sz="800" dirty="0">
                <a:effectLst/>
              </a:rPr>
              <a:t> Patterns at Glacier National Park, Montana, U.S.A. </a:t>
            </a:r>
            <a:r>
              <a:rPr lang="en-US" sz="800" i="1" dirty="0">
                <a:effectLst/>
              </a:rPr>
              <a:t>Arctic, Antarctic, and Alpine Research</a:t>
            </a:r>
            <a:r>
              <a:rPr lang="en-US" sz="800" dirty="0">
                <a:effectLst/>
              </a:rPr>
              <a:t>, </a:t>
            </a:r>
            <a:r>
              <a:rPr lang="en-US" sz="800" i="1" dirty="0">
                <a:effectLst/>
              </a:rPr>
              <a:t>34</a:t>
            </a:r>
            <a:r>
              <a:rPr lang="en-US" sz="800" dirty="0">
                <a:effectLst/>
              </a:rPr>
              <a:t>(1), 49–56. </a:t>
            </a:r>
            <a:r>
              <a:rPr lang="en-US" sz="800" dirty="0">
                <a:effectLst/>
                <a:hlinkClick r:id="rId12"/>
              </a:rPr>
              <a:t>https://doi.org/10.1080/15230430.2002.12003468</a:t>
            </a:r>
            <a:endParaRPr lang="en-US" sz="800" dirty="0">
              <a:effectLst/>
            </a:endParaRPr>
          </a:p>
          <a:p>
            <a:pPr marL="0" indent="0">
              <a:buNone/>
            </a:pPr>
            <a:r>
              <a:rPr lang="en-US" sz="800" dirty="0" err="1">
                <a:effectLst/>
              </a:rPr>
              <a:t>Kueppers</a:t>
            </a:r>
            <a:r>
              <a:rPr lang="en-US" sz="800" dirty="0">
                <a:effectLst/>
              </a:rPr>
              <a:t>, L. M., </a:t>
            </a:r>
            <a:r>
              <a:rPr lang="en-US" sz="800" dirty="0" err="1">
                <a:effectLst/>
              </a:rPr>
              <a:t>Conlisk</a:t>
            </a:r>
            <a:r>
              <a:rPr lang="en-US" sz="800" dirty="0">
                <a:effectLst/>
              </a:rPr>
              <a:t>, E., Castanha, C., Moyes, A. B., </a:t>
            </a:r>
            <a:r>
              <a:rPr lang="en-US" sz="800" dirty="0" err="1">
                <a:effectLst/>
              </a:rPr>
              <a:t>Germino</a:t>
            </a:r>
            <a:r>
              <a:rPr lang="en-US" sz="800" dirty="0">
                <a:effectLst/>
              </a:rPr>
              <a:t>, M. J., de </a:t>
            </a:r>
            <a:r>
              <a:rPr lang="en-US" sz="800" dirty="0" err="1">
                <a:effectLst/>
              </a:rPr>
              <a:t>Valpine</a:t>
            </a:r>
            <a:r>
              <a:rPr lang="en-US" sz="800" dirty="0">
                <a:effectLst/>
              </a:rPr>
              <a:t>, P., Torn, M. S., &amp; Mitton, J. B. (2017). Warming and provenance limit tree recruitment across and beyond the elevation range of subalpine forest. </a:t>
            </a:r>
            <a:r>
              <a:rPr lang="en-US" sz="800" i="1" dirty="0">
                <a:effectLst/>
              </a:rPr>
              <a:t>Global Change Biology</a:t>
            </a:r>
            <a:r>
              <a:rPr lang="en-US" sz="800" dirty="0">
                <a:effectLst/>
              </a:rPr>
              <a:t>, </a:t>
            </a:r>
            <a:r>
              <a:rPr lang="en-US" sz="800" i="1" dirty="0">
                <a:effectLst/>
              </a:rPr>
              <a:t>23</a:t>
            </a:r>
            <a:r>
              <a:rPr lang="en-US" sz="800" dirty="0">
                <a:effectLst/>
              </a:rPr>
              <a:t>(6), 2383–2395. </a:t>
            </a:r>
            <a:r>
              <a:rPr lang="en-US" sz="800" dirty="0">
                <a:effectLst/>
                <a:hlinkClick r:id="rId13"/>
              </a:rPr>
              <a:t>https://doi.org/10.1111/gcb.13561</a:t>
            </a:r>
            <a:endParaRPr lang="en-US" sz="800" dirty="0">
              <a:effectLst/>
            </a:endParaRPr>
          </a:p>
          <a:p>
            <a:pPr marL="0" indent="0">
              <a:buNone/>
            </a:pPr>
            <a:r>
              <a:rPr lang="en-US" sz="800" dirty="0" err="1">
                <a:effectLst/>
              </a:rPr>
              <a:t>Lesica</a:t>
            </a:r>
            <a:r>
              <a:rPr lang="en-US" sz="800" dirty="0">
                <a:effectLst/>
              </a:rPr>
              <a:t>, P., &amp; Crone, E. E. (2017). Arctic and boreal plant species decline at their southern range limits in the Rocky Mountains. </a:t>
            </a:r>
            <a:r>
              <a:rPr lang="en-US" sz="800" i="1" dirty="0">
                <a:effectLst/>
              </a:rPr>
              <a:t>Ecology Letters</a:t>
            </a:r>
            <a:r>
              <a:rPr lang="en-US" sz="800" dirty="0">
                <a:effectLst/>
              </a:rPr>
              <a:t>, </a:t>
            </a:r>
            <a:r>
              <a:rPr lang="en-US" sz="800" i="1" dirty="0">
                <a:effectLst/>
              </a:rPr>
              <a:t>20</a:t>
            </a:r>
            <a:r>
              <a:rPr lang="en-US" sz="800" dirty="0">
                <a:effectLst/>
              </a:rPr>
              <a:t>(2), 166–174. </a:t>
            </a:r>
            <a:r>
              <a:rPr lang="en-US" sz="800" dirty="0">
                <a:effectLst/>
                <a:hlinkClick r:id="rId14"/>
              </a:rPr>
              <a:t>https://doi.org/10.1111/ele.12718</a:t>
            </a:r>
            <a:endParaRPr lang="en-US" sz="800" dirty="0">
              <a:effectLst/>
            </a:endParaRPr>
          </a:p>
          <a:p>
            <a:pPr marL="0" indent="0">
              <a:buNone/>
            </a:pPr>
            <a:r>
              <a:rPr lang="en-US" sz="800" dirty="0" err="1">
                <a:effectLst/>
              </a:rPr>
              <a:t>Lesica</a:t>
            </a:r>
            <a:r>
              <a:rPr lang="en-US" sz="800" dirty="0">
                <a:effectLst/>
              </a:rPr>
              <a:t>, P., &amp; McCune, B. (2004). Decline of arctic-alpine plants at the southern margin of their range following a decade of climatic warming. </a:t>
            </a:r>
            <a:r>
              <a:rPr lang="en-US" sz="800" i="1" dirty="0">
                <a:effectLst/>
              </a:rPr>
              <a:t>Journal of Vegetation Science</a:t>
            </a:r>
            <a:r>
              <a:rPr lang="en-US" sz="800" dirty="0">
                <a:effectLst/>
              </a:rPr>
              <a:t>, </a:t>
            </a:r>
            <a:r>
              <a:rPr lang="en-US" sz="800" i="1" dirty="0">
                <a:effectLst/>
              </a:rPr>
              <a:t>15</a:t>
            </a:r>
            <a:r>
              <a:rPr lang="en-US" sz="800" dirty="0">
                <a:effectLst/>
              </a:rPr>
              <a:t>(5), 679–690. </a:t>
            </a:r>
            <a:r>
              <a:rPr lang="en-US" sz="800" dirty="0">
                <a:effectLst/>
                <a:hlinkClick r:id="rId15"/>
              </a:rPr>
              <a:t>https://doi.org/10.1111/j.1654-1103.2004.tb02310.x</a:t>
            </a:r>
            <a:endParaRPr lang="en-US" sz="800" dirty="0">
              <a:effectLst/>
            </a:endParaRPr>
          </a:p>
          <a:p>
            <a:endParaRPr lang="en-US" sz="800" dirty="0"/>
          </a:p>
        </p:txBody>
      </p:sp>
      <p:sp>
        <p:nvSpPr>
          <p:cNvPr id="4" name="Slide Number Placeholder 3">
            <a:extLst>
              <a:ext uri="{FF2B5EF4-FFF2-40B4-BE49-F238E27FC236}">
                <a16:creationId xmlns:a16="http://schemas.microsoft.com/office/drawing/2014/main" id="{92418361-FBA3-BFEE-BA3D-61FBEA68498E}"/>
              </a:ext>
            </a:extLst>
          </p:cNvPr>
          <p:cNvSpPr>
            <a:spLocks noGrp="1"/>
          </p:cNvSpPr>
          <p:nvPr>
            <p:ph type="sldNum" sz="quarter" idx="12"/>
          </p:nvPr>
        </p:nvSpPr>
        <p:spPr/>
        <p:txBody>
          <a:bodyPr/>
          <a:lstStyle/>
          <a:p>
            <a:fld id="{1CC2C9B9-B4B7-45CC-A7EB-16F8BADE9045}" type="slidenum">
              <a:rPr lang="en-US" smtClean="0"/>
              <a:t>17</a:t>
            </a:fld>
            <a:endParaRPr lang="en-US"/>
          </a:p>
        </p:txBody>
      </p:sp>
    </p:spTree>
    <p:extLst>
      <p:ext uri="{BB962C8B-B14F-4D97-AF65-F5344CB8AC3E}">
        <p14:creationId xmlns:p14="http://schemas.microsoft.com/office/powerpoint/2010/main" val="2731557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630D-979F-8836-36CA-8462144BF804}"/>
              </a:ext>
            </a:extLst>
          </p:cNvPr>
          <p:cNvSpPr>
            <a:spLocks noGrp="1"/>
          </p:cNvSpPr>
          <p:nvPr>
            <p:ph type="title"/>
          </p:nvPr>
        </p:nvSpPr>
        <p:spPr>
          <a:xfrm>
            <a:off x="6860974" y="992149"/>
            <a:ext cx="3736979" cy="608853"/>
          </a:xfrm>
        </p:spPr>
        <p:txBody>
          <a:bodyPr/>
          <a:lstStyle/>
          <a:p>
            <a:r>
              <a:rPr lang="en-US" dirty="0"/>
              <a:t>Background</a:t>
            </a:r>
          </a:p>
        </p:txBody>
      </p:sp>
      <p:sp>
        <p:nvSpPr>
          <p:cNvPr id="4" name="Content Placeholder 3">
            <a:extLst>
              <a:ext uri="{FF2B5EF4-FFF2-40B4-BE49-F238E27FC236}">
                <a16:creationId xmlns:a16="http://schemas.microsoft.com/office/drawing/2014/main" id="{37168B4C-EED3-184E-FE90-251A7FD6E2C0}"/>
              </a:ext>
            </a:extLst>
          </p:cNvPr>
          <p:cNvSpPr>
            <a:spLocks noGrp="1"/>
          </p:cNvSpPr>
          <p:nvPr>
            <p:ph idx="1"/>
          </p:nvPr>
        </p:nvSpPr>
        <p:spPr>
          <a:xfrm>
            <a:off x="7010400" y="1601002"/>
            <a:ext cx="4156038" cy="4186611"/>
          </a:xfrm>
        </p:spPr>
        <p:txBody>
          <a:bodyPr>
            <a:normAutofit/>
          </a:bodyPr>
          <a:lstStyle/>
          <a:p>
            <a:r>
              <a:rPr lang="en-US" dirty="0"/>
              <a:t>Alpine and </a:t>
            </a:r>
            <a:r>
              <a:rPr lang="en-US" dirty="0" err="1"/>
              <a:t>treeline</a:t>
            </a:r>
            <a:r>
              <a:rPr lang="en-US" dirty="0"/>
              <a:t> systems are very heterogeneous </a:t>
            </a:r>
          </a:p>
          <a:p>
            <a:r>
              <a:rPr lang="en-US" dirty="0"/>
              <a:t>A reduction of physical area at higher elevations, the sensitivity of alpine species to climate, and low connectivity make them particularly vulnerable to climate change</a:t>
            </a:r>
          </a:p>
          <a:p>
            <a:r>
              <a:rPr lang="en-US" dirty="0"/>
              <a:t>With climate change, we’re seeing elevation-dependent warming, loss of snowpack, and increased glacial and permafrost melt</a:t>
            </a:r>
          </a:p>
        </p:txBody>
      </p:sp>
      <p:sp>
        <p:nvSpPr>
          <p:cNvPr id="5" name="Slide Number Placeholder 4">
            <a:extLst>
              <a:ext uri="{FF2B5EF4-FFF2-40B4-BE49-F238E27FC236}">
                <a16:creationId xmlns:a16="http://schemas.microsoft.com/office/drawing/2014/main" id="{E3D158AC-A719-B593-3C71-2F0A09BDBF2B}"/>
              </a:ext>
            </a:extLst>
          </p:cNvPr>
          <p:cNvSpPr>
            <a:spLocks noGrp="1"/>
          </p:cNvSpPr>
          <p:nvPr>
            <p:ph type="sldNum" sz="quarter" idx="12"/>
          </p:nvPr>
        </p:nvSpPr>
        <p:spPr/>
        <p:txBody>
          <a:bodyPr/>
          <a:lstStyle/>
          <a:p>
            <a:fld id="{1CC2C9B9-B4B7-45CC-A7EB-16F8BADE9045}" type="slidenum">
              <a:rPr lang="en-US" smtClean="0"/>
              <a:t>2</a:t>
            </a:fld>
            <a:endParaRPr lang="en-US"/>
          </a:p>
        </p:txBody>
      </p:sp>
      <p:pic>
        <p:nvPicPr>
          <p:cNvPr id="1026" name="Picture 2">
            <a:extLst>
              <a:ext uri="{FF2B5EF4-FFF2-40B4-BE49-F238E27FC236}">
                <a16:creationId xmlns:a16="http://schemas.microsoft.com/office/drawing/2014/main" id="{3F07BCAA-A873-9D79-C333-F0FCD2FB6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71" y="693489"/>
            <a:ext cx="6686803" cy="5471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D3326D-BB91-739E-030F-50561439433E}"/>
              </a:ext>
            </a:extLst>
          </p:cNvPr>
          <p:cNvSpPr txBox="1"/>
          <p:nvPr/>
        </p:nvSpPr>
        <p:spPr>
          <a:xfrm>
            <a:off x="6860974" y="5937578"/>
            <a:ext cx="1181734" cy="261610"/>
          </a:xfrm>
          <a:prstGeom prst="rect">
            <a:avLst/>
          </a:prstGeom>
          <a:noFill/>
        </p:spPr>
        <p:txBody>
          <a:bodyPr wrap="none" rtlCol="0">
            <a:spAutoFit/>
          </a:bodyPr>
          <a:lstStyle/>
          <a:p>
            <a:r>
              <a:rPr lang="en-US" sz="1100" dirty="0"/>
              <a:t>Photo: C.M. Tate</a:t>
            </a:r>
          </a:p>
        </p:txBody>
      </p:sp>
    </p:spTree>
    <p:extLst>
      <p:ext uri="{BB962C8B-B14F-4D97-AF65-F5344CB8AC3E}">
        <p14:creationId xmlns:p14="http://schemas.microsoft.com/office/powerpoint/2010/main" val="176282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7C36-6E95-8A3E-B33E-C5F1E9F534B2}"/>
              </a:ext>
            </a:extLst>
          </p:cNvPr>
          <p:cNvSpPr>
            <a:spLocks noGrp="1"/>
          </p:cNvSpPr>
          <p:nvPr>
            <p:ph type="title"/>
          </p:nvPr>
        </p:nvSpPr>
        <p:spPr>
          <a:xfrm>
            <a:off x="1007256" y="1003676"/>
            <a:ext cx="8977511" cy="585800"/>
          </a:xfrm>
        </p:spPr>
        <p:txBody>
          <a:bodyPr/>
          <a:lstStyle/>
          <a:p>
            <a:r>
              <a:rPr lang="en-US" dirty="0"/>
              <a:t>background</a:t>
            </a:r>
          </a:p>
        </p:txBody>
      </p:sp>
      <p:sp>
        <p:nvSpPr>
          <p:cNvPr id="3" name="Content Placeholder 2">
            <a:extLst>
              <a:ext uri="{FF2B5EF4-FFF2-40B4-BE49-F238E27FC236}">
                <a16:creationId xmlns:a16="http://schemas.microsoft.com/office/drawing/2014/main" id="{1BB1E8AD-B642-44A7-F8A1-4003C351986F}"/>
              </a:ext>
            </a:extLst>
          </p:cNvPr>
          <p:cNvSpPr>
            <a:spLocks noGrp="1"/>
          </p:cNvSpPr>
          <p:nvPr>
            <p:ph idx="1"/>
          </p:nvPr>
        </p:nvSpPr>
        <p:spPr>
          <a:xfrm>
            <a:off x="1007256" y="1589476"/>
            <a:ext cx="4113384" cy="4122835"/>
          </a:xfrm>
        </p:spPr>
        <p:txBody>
          <a:bodyPr>
            <a:normAutofit/>
          </a:bodyPr>
          <a:lstStyle/>
          <a:p>
            <a:r>
              <a:rPr lang="en-US" sz="2000" dirty="0"/>
              <a:t>Initial responses of species to climate change may be very localized</a:t>
            </a:r>
          </a:p>
          <a:p>
            <a:r>
              <a:rPr lang="en-US" sz="2000" dirty="0"/>
              <a:t>Life-history of current alpine flora and fauna will likely lead to extinction debt</a:t>
            </a:r>
          </a:p>
          <a:p>
            <a:r>
              <a:rPr lang="en-US" sz="2000" dirty="0"/>
              <a:t>Regionally, our alpine and </a:t>
            </a:r>
            <a:r>
              <a:rPr lang="en-US" sz="2000" dirty="0" err="1"/>
              <a:t>treeline</a:t>
            </a:r>
            <a:r>
              <a:rPr lang="en-US" sz="2000" dirty="0"/>
              <a:t> systems are xeric, making it more likely to be impacted by warming AND drying</a:t>
            </a:r>
          </a:p>
        </p:txBody>
      </p:sp>
      <p:sp>
        <p:nvSpPr>
          <p:cNvPr id="5" name="Slide Number Placeholder 4">
            <a:extLst>
              <a:ext uri="{FF2B5EF4-FFF2-40B4-BE49-F238E27FC236}">
                <a16:creationId xmlns:a16="http://schemas.microsoft.com/office/drawing/2014/main" id="{E9313487-D2DD-0D4E-FF44-2F46066BEDD4}"/>
              </a:ext>
            </a:extLst>
          </p:cNvPr>
          <p:cNvSpPr>
            <a:spLocks noGrp="1"/>
          </p:cNvSpPr>
          <p:nvPr>
            <p:ph type="sldNum" sz="quarter" idx="12"/>
          </p:nvPr>
        </p:nvSpPr>
        <p:spPr/>
        <p:txBody>
          <a:bodyPr/>
          <a:lstStyle/>
          <a:p>
            <a:fld id="{1CC2C9B9-B4B7-45CC-A7EB-16F8BADE9045}" type="slidenum">
              <a:rPr lang="en-US" smtClean="0"/>
              <a:t>3</a:t>
            </a:fld>
            <a:endParaRPr lang="en-US"/>
          </a:p>
        </p:txBody>
      </p:sp>
      <p:pic>
        <p:nvPicPr>
          <p:cNvPr id="6" name="Picture 6" descr="Details are in the caption following the image">
            <a:extLst>
              <a:ext uri="{FF2B5EF4-FFF2-40B4-BE49-F238E27FC236}">
                <a16:creationId xmlns:a16="http://schemas.microsoft.com/office/drawing/2014/main" id="{89497CC3-A5D1-7D2D-586E-35DEFA8E1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9" r="3152" b="36564"/>
          <a:stretch/>
        </p:blipFill>
        <p:spPr bwMode="auto">
          <a:xfrm>
            <a:off x="5120640" y="1665687"/>
            <a:ext cx="6972718" cy="3526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C007C1-C60C-3EE2-805D-9ACF6C0C3ADF}"/>
              </a:ext>
            </a:extLst>
          </p:cNvPr>
          <p:cNvSpPr txBox="1"/>
          <p:nvPr/>
        </p:nvSpPr>
        <p:spPr>
          <a:xfrm>
            <a:off x="9442176" y="5192312"/>
            <a:ext cx="1873526" cy="276999"/>
          </a:xfrm>
          <a:prstGeom prst="rect">
            <a:avLst/>
          </a:prstGeom>
          <a:noFill/>
        </p:spPr>
        <p:txBody>
          <a:bodyPr wrap="none" rtlCol="0">
            <a:spAutoFit/>
          </a:bodyPr>
          <a:lstStyle/>
          <a:p>
            <a:r>
              <a:rPr lang="en-US" sz="1200" dirty="0"/>
              <a:t>Figure: </a:t>
            </a:r>
            <a:r>
              <a:rPr lang="en-US" sz="1200" dirty="0" err="1"/>
              <a:t>Testolin</a:t>
            </a:r>
            <a:r>
              <a:rPr lang="en-US" sz="1200" dirty="0"/>
              <a:t> et al 2020</a:t>
            </a:r>
          </a:p>
        </p:txBody>
      </p:sp>
    </p:spTree>
    <p:extLst>
      <p:ext uri="{BB962C8B-B14F-4D97-AF65-F5344CB8AC3E}">
        <p14:creationId xmlns:p14="http://schemas.microsoft.com/office/powerpoint/2010/main" val="390925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A8BA-D44B-163C-D8CC-B7D5A5BC3936}"/>
              </a:ext>
            </a:extLst>
          </p:cNvPr>
          <p:cNvSpPr>
            <a:spLocks noGrp="1"/>
          </p:cNvSpPr>
          <p:nvPr>
            <p:ph type="title"/>
          </p:nvPr>
        </p:nvSpPr>
        <p:spPr/>
        <p:txBody>
          <a:bodyPr/>
          <a:lstStyle/>
          <a:p>
            <a:r>
              <a:rPr lang="en-US" dirty="0"/>
              <a:t>Goals</a:t>
            </a:r>
          </a:p>
        </p:txBody>
      </p:sp>
      <p:sp>
        <p:nvSpPr>
          <p:cNvPr id="3" name="Content Placeholder 2">
            <a:extLst>
              <a:ext uri="{FF2B5EF4-FFF2-40B4-BE49-F238E27FC236}">
                <a16:creationId xmlns:a16="http://schemas.microsoft.com/office/drawing/2014/main" id="{2EF741A7-19CF-25B5-0FD0-111DB465FCD8}"/>
              </a:ext>
            </a:extLst>
          </p:cNvPr>
          <p:cNvSpPr>
            <a:spLocks noGrp="1"/>
          </p:cNvSpPr>
          <p:nvPr>
            <p:ph idx="1"/>
          </p:nvPr>
        </p:nvSpPr>
        <p:spPr/>
        <p:txBody>
          <a:bodyPr>
            <a:normAutofit/>
          </a:bodyPr>
          <a:lstStyle/>
          <a:p>
            <a:r>
              <a:rPr lang="en-US" sz="2000" dirty="0">
                <a:latin typeface="Trade Gothic Next" panose="020B0503040303020004" pitchFamily="34" charset="0"/>
              </a:rPr>
              <a:t>Summarize current literature and knowledge on regional physical and biological impacts of climate change </a:t>
            </a:r>
          </a:p>
          <a:p>
            <a:r>
              <a:rPr lang="en-US" sz="2000" dirty="0"/>
              <a:t>Synthesize potential climate adaptation strategies and anticipated partner needs and challenges</a:t>
            </a:r>
          </a:p>
          <a:p>
            <a:r>
              <a:rPr lang="en-US" sz="2000" dirty="0"/>
              <a:t>Produce robust initiative for climate adaptation research in mountain ecosystems</a:t>
            </a:r>
          </a:p>
        </p:txBody>
      </p:sp>
      <p:sp>
        <p:nvSpPr>
          <p:cNvPr id="4" name="Slide Number Placeholder 3">
            <a:extLst>
              <a:ext uri="{FF2B5EF4-FFF2-40B4-BE49-F238E27FC236}">
                <a16:creationId xmlns:a16="http://schemas.microsoft.com/office/drawing/2014/main" id="{7FC1B239-718C-FC1E-C002-8CFBE76D659E}"/>
              </a:ext>
            </a:extLst>
          </p:cNvPr>
          <p:cNvSpPr>
            <a:spLocks noGrp="1"/>
          </p:cNvSpPr>
          <p:nvPr>
            <p:ph type="sldNum" sz="quarter" idx="12"/>
          </p:nvPr>
        </p:nvSpPr>
        <p:spPr/>
        <p:txBody>
          <a:bodyPr/>
          <a:lstStyle/>
          <a:p>
            <a:fld id="{1CC2C9B9-B4B7-45CC-A7EB-16F8BADE9045}" type="slidenum">
              <a:rPr lang="en-US" smtClean="0"/>
              <a:t>4</a:t>
            </a:fld>
            <a:endParaRPr lang="en-US"/>
          </a:p>
        </p:txBody>
      </p:sp>
    </p:spTree>
    <p:extLst>
      <p:ext uri="{BB962C8B-B14F-4D97-AF65-F5344CB8AC3E}">
        <p14:creationId xmlns:p14="http://schemas.microsoft.com/office/powerpoint/2010/main" val="70896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30C7-C844-2633-8CBC-30D067BD1707}"/>
              </a:ext>
            </a:extLst>
          </p:cNvPr>
          <p:cNvSpPr>
            <a:spLocks noGrp="1"/>
          </p:cNvSpPr>
          <p:nvPr>
            <p:ph type="title"/>
          </p:nvPr>
        </p:nvSpPr>
        <p:spPr>
          <a:xfrm>
            <a:off x="1018013" y="1019812"/>
            <a:ext cx="8977511" cy="553528"/>
          </a:xfrm>
        </p:spPr>
        <p:txBody>
          <a:bodyPr>
            <a:normAutofit fontScale="90000"/>
          </a:bodyPr>
          <a:lstStyle/>
          <a:p>
            <a:r>
              <a:rPr lang="en-US" dirty="0"/>
              <a:t>Overarching Questions</a:t>
            </a:r>
          </a:p>
        </p:txBody>
      </p:sp>
      <p:sp>
        <p:nvSpPr>
          <p:cNvPr id="3" name="Content Placeholder 2">
            <a:extLst>
              <a:ext uri="{FF2B5EF4-FFF2-40B4-BE49-F238E27FC236}">
                <a16:creationId xmlns:a16="http://schemas.microsoft.com/office/drawing/2014/main" id="{6BF59501-087D-C408-184E-5C07F348D49A}"/>
              </a:ext>
            </a:extLst>
          </p:cNvPr>
          <p:cNvSpPr>
            <a:spLocks noGrp="1"/>
          </p:cNvSpPr>
          <p:nvPr>
            <p:ph idx="1"/>
          </p:nvPr>
        </p:nvSpPr>
        <p:spPr>
          <a:xfrm>
            <a:off x="1018013" y="1634496"/>
            <a:ext cx="4687843" cy="4203692"/>
          </a:xfrm>
        </p:spPr>
        <p:txBody>
          <a:bodyPr>
            <a:normAutofit lnSpcReduction="10000"/>
          </a:bodyPr>
          <a:lstStyle/>
          <a:p>
            <a:r>
              <a:rPr lang="en-US" sz="2000" dirty="0"/>
              <a:t>How will alpine and </a:t>
            </a:r>
            <a:r>
              <a:rPr lang="en-US" sz="2000" dirty="0" err="1"/>
              <a:t>treeline</a:t>
            </a:r>
            <a:r>
              <a:rPr lang="en-US" sz="2000" dirty="0"/>
              <a:t> systems respond to both warming and drying trends, and how will those trends interact?</a:t>
            </a:r>
          </a:p>
          <a:p>
            <a:r>
              <a:rPr lang="en-US" sz="2000" dirty="0"/>
              <a:t>Is it possible (or wise) to generalize findings from one study location to these systems in general? </a:t>
            </a:r>
          </a:p>
          <a:p>
            <a:r>
              <a:rPr lang="en-US" sz="2000" dirty="0"/>
              <a:t>Will there be a tipping point in species’ response to climate change in these systems? What will that look like and when might we reach it? </a:t>
            </a:r>
          </a:p>
        </p:txBody>
      </p:sp>
      <p:sp>
        <p:nvSpPr>
          <p:cNvPr id="4" name="Slide Number Placeholder 3">
            <a:extLst>
              <a:ext uri="{FF2B5EF4-FFF2-40B4-BE49-F238E27FC236}">
                <a16:creationId xmlns:a16="http://schemas.microsoft.com/office/drawing/2014/main" id="{90448CE4-D64A-B368-C5D4-1AA2BC9484F2}"/>
              </a:ext>
            </a:extLst>
          </p:cNvPr>
          <p:cNvSpPr>
            <a:spLocks noGrp="1"/>
          </p:cNvSpPr>
          <p:nvPr>
            <p:ph type="sldNum" sz="quarter" idx="12"/>
          </p:nvPr>
        </p:nvSpPr>
        <p:spPr/>
        <p:txBody>
          <a:bodyPr/>
          <a:lstStyle/>
          <a:p>
            <a:fld id="{1CC2C9B9-B4B7-45CC-A7EB-16F8BADE9045}" type="slidenum">
              <a:rPr lang="en-US" smtClean="0"/>
              <a:t>5</a:t>
            </a:fld>
            <a:endParaRPr lang="en-US"/>
          </a:p>
        </p:txBody>
      </p:sp>
      <p:pic>
        <p:nvPicPr>
          <p:cNvPr id="8" name="Content Placeholder 6">
            <a:extLst>
              <a:ext uri="{FF2B5EF4-FFF2-40B4-BE49-F238E27FC236}">
                <a16:creationId xmlns:a16="http://schemas.microsoft.com/office/drawing/2014/main" id="{260F891B-7DF3-6B3B-3182-8336A228BB04}"/>
              </a:ext>
            </a:extLst>
          </p:cNvPr>
          <p:cNvPicPr>
            <a:picLocks noChangeAspect="1"/>
          </p:cNvPicPr>
          <p:nvPr/>
        </p:nvPicPr>
        <p:blipFill rotWithShape="1">
          <a:blip r:embed="rId3"/>
          <a:srcRect l="5666" r="5767"/>
          <a:stretch/>
        </p:blipFill>
        <p:spPr>
          <a:xfrm>
            <a:off x="5859038" y="665900"/>
            <a:ext cx="5485934" cy="5526200"/>
          </a:xfrm>
          <a:prstGeom prst="rect">
            <a:avLst/>
          </a:prstGeom>
        </p:spPr>
      </p:pic>
    </p:spTree>
    <p:extLst>
      <p:ext uri="{BB962C8B-B14F-4D97-AF65-F5344CB8AC3E}">
        <p14:creationId xmlns:p14="http://schemas.microsoft.com/office/powerpoint/2010/main" val="4120646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B3BA1-F1D2-9227-56ED-77F0181B37C9}"/>
              </a:ext>
            </a:extLst>
          </p:cNvPr>
          <p:cNvSpPr>
            <a:spLocks noGrp="1"/>
          </p:cNvSpPr>
          <p:nvPr>
            <p:ph type="title"/>
          </p:nvPr>
        </p:nvSpPr>
        <p:spPr>
          <a:xfrm>
            <a:off x="1009836" y="1017276"/>
            <a:ext cx="8977511" cy="657145"/>
          </a:xfrm>
        </p:spPr>
        <p:txBody>
          <a:bodyPr/>
          <a:lstStyle/>
          <a:p>
            <a:r>
              <a:rPr lang="en-US" dirty="0"/>
              <a:t>progress</a:t>
            </a:r>
          </a:p>
        </p:txBody>
      </p:sp>
      <p:sp>
        <p:nvSpPr>
          <p:cNvPr id="3" name="Content Placeholder 2">
            <a:extLst>
              <a:ext uri="{FF2B5EF4-FFF2-40B4-BE49-F238E27FC236}">
                <a16:creationId xmlns:a16="http://schemas.microsoft.com/office/drawing/2014/main" id="{C582DE23-72DA-4C7B-689D-F5FA51051225}"/>
              </a:ext>
            </a:extLst>
          </p:cNvPr>
          <p:cNvSpPr>
            <a:spLocks noGrp="1"/>
          </p:cNvSpPr>
          <p:nvPr>
            <p:ph idx="1"/>
          </p:nvPr>
        </p:nvSpPr>
        <p:spPr>
          <a:xfrm>
            <a:off x="1009836" y="1674421"/>
            <a:ext cx="3903540" cy="3994859"/>
          </a:xfrm>
        </p:spPr>
        <p:txBody>
          <a:bodyPr>
            <a:normAutofit/>
          </a:bodyPr>
          <a:lstStyle/>
          <a:p>
            <a:r>
              <a:rPr lang="en-US" sz="2000" dirty="0"/>
              <a:t>96 papers with empirical examples of climate change impacts in the alpine within the Northern and Southern Rocky Mountains</a:t>
            </a:r>
          </a:p>
          <a:p>
            <a:pPr lvl="1"/>
            <a:r>
              <a:rPr lang="en-US" sz="2000" dirty="0"/>
              <a:t>Mostly vegetation, wildlife, and </a:t>
            </a:r>
            <a:r>
              <a:rPr lang="en-US" sz="2000" dirty="0" err="1"/>
              <a:t>treeline</a:t>
            </a:r>
            <a:r>
              <a:rPr lang="en-US" sz="2000" dirty="0"/>
              <a:t> examples</a:t>
            </a:r>
          </a:p>
          <a:p>
            <a:r>
              <a:rPr lang="en-US" sz="2000" dirty="0"/>
              <a:t>More than halfway through entering findings into database</a:t>
            </a:r>
          </a:p>
          <a:p>
            <a:endParaRPr lang="en-US" sz="2400" dirty="0"/>
          </a:p>
        </p:txBody>
      </p:sp>
      <p:sp>
        <p:nvSpPr>
          <p:cNvPr id="4" name="Slide Number Placeholder 3">
            <a:extLst>
              <a:ext uri="{FF2B5EF4-FFF2-40B4-BE49-F238E27FC236}">
                <a16:creationId xmlns:a16="http://schemas.microsoft.com/office/drawing/2014/main" id="{A1942366-2B1D-BAEB-76E8-0BCE65C1B303}"/>
              </a:ext>
            </a:extLst>
          </p:cNvPr>
          <p:cNvSpPr>
            <a:spLocks noGrp="1"/>
          </p:cNvSpPr>
          <p:nvPr>
            <p:ph type="sldNum" sz="quarter" idx="12"/>
          </p:nvPr>
        </p:nvSpPr>
        <p:spPr/>
        <p:txBody>
          <a:bodyPr/>
          <a:lstStyle/>
          <a:p>
            <a:fld id="{1CC2C9B9-B4B7-45CC-A7EB-16F8BADE9045}" type="slidenum">
              <a:rPr lang="en-US" smtClean="0"/>
              <a:t>6</a:t>
            </a:fld>
            <a:endParaRPr lang="en-US"/>
          </a:p>
        </p:txBody>
      </p:sp>
      <p:graphicFrame>
        <p:nvGraphicFramePr>
          <p:cNvPr id="5" name="Chart 4">
            <a:extLst>
              <a:ext uri="{FF2B5EF4-FFF2-40B4-BE49-F238E27FC236}">
                <a16:creationId xmlns:a16="http://schemas.microsoft.com/office/drawing/2014/main" id="{3D89AAA3-518F-1C7E-4974-261F5E24086D}"/>
              </a:ext>
            </a:extLst>
          </p:cNvPr>
          <p:cNvGraphicFramePr>
            <a:graphicFrameLocks/>
          </p:cNvGraphicFramePr>
          <p:nvPr>
            <p:extLst>
              <p:ext uri="{D42A27DB-BD31-4B8C-83A1-F6EECF244321}">
                <p14:modId xmlns:p14="http://schemas.microsoft.com/office/powerpoint/2010/main" val="3484813362"/>
              </p:ext>
            </p:extLst>
          </p:nvPr>
        </p:nvGraphicFramePr>
        <p:xfrm>
          <a:off x="4625788" y="1021976"/>
          <a:ext cx="6859644" cy="4755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2381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1532-0456-7637-7C0A-2C3AFB40D7B3}"/>
              </a:ext>
            </a:extLst>
          </p:cNvPr>
          <p:cNvSpPr>
            <a:spLocks noGrp="1"/>
          </p:cNvSpPr>
          <p:nvPr>
            <p:ph type="title"/>
          </p:nvPr>
        </p:nvSpPr>
        <p:spPr>
          <a:xfrm>
            <a:off x="6562163" y="976284"/>
            <a:ext cx="4035790" cy="1073825"/>
          </a:xfrm>
        </p:spPr>
        <p:txBody>
          <a:bodyPr/>
          <a:lstStyle/>
          <a:p>
            <a:r>
              <a:rPr lang="en-US" dirty="0"/>
              <a:t>Trends – Climate &amp; Hydrology</a:t>
            </a:r>
          </a:p>
        </p:txBody>
      </p:sp>
      <p:sp>
        <p:nvSpPr>
          <p:cNvPr id="3" name="Content Placeholder 2">
            <a:extLst>
              <a:ext uri="{FF2B5EF4-FFF2-40B4-BE49-F238E27FC236}">
                <a16:creationId xmlns:a16="http://schemas.microsoft.com/office/drawing/2014/main" id="{311B64F2-795F-CDB1-7F35-152271A6166D}"/>
              </a:ext>
            </a:extLst>
          </p:cNvPr>
          <p:cNvSpPr>
            <a:spLocks noGrp="1"/>
          </p:cNvSpPr>
          <p:nvPr>
            <p:ph idx="1"/>
          </p:nvPr>
        </p:nvSpPr>
        <p:spPr>
          <a:xfrm>
            <a:off x="6562162" y="2050109"/>
            <a:ext cx="4605709" cy="3728899"/>
          </a:xfrm>
        </p:spPr>
        <p:txBody>
          <a:bodyPr>
            <a:normAutofit lnSpcReduction="10000"/>
          </a:bodyPr>
          <a:lstStyle/>
          <a:p>
            <a:r>
              <a:rPr lang="en-US" sz="2000" dirty="0"/>
              <a:t>Warmer spring and winter temperatures causing earlier snowmelt</a:t>
            </a:r>
          </a:p>
          <a:p>
            <a:r>
              <a:rPr lang="en-US" sz="2000" dirty="0"/>
              <a:t>Higher </a:t>
            </a:r>
            <a:r>
              <a:rPr lang="en-US" sz="2000" dirty="0" err="1"/>
              <a:t>streamflows</a:t>
            </a:r>
            <a:r>
              <a:rPr lang="en-US" sz="2000" dirty="0"/>
              <a:t> in the fall indicative of glacial melt (Northern Rockies) and permafrost and rock glacier melt (Southern Rockies) </a:t>
            </a:r>
          </a:p>
          <a:p>
            <a:r>
              <a:rPr lang="en-US" sz="2000" dirty="0"/>
              <a:t>Area of alpine tundra climate classification in United States shrinking</a:t>
            </a:r>
          </a:p>
        </p:txBody>
      </p:sp>
      <p:sp>
        <p:nvSpPr>
          <p:cNvPr id="7" name="TextBox 6">
            <a:extLst>
              <a:ext uri="{FF2B5EF4-FFF2-40B4-BE49-F238E27FC236}">
                <a16:creationId xmlns:a16="http://schemas.microsoft.com/office/drawing/2014/main" id="{7918E061-0202-3430-AF84-041DAB3455A0}"/>
              </a:ext>
            </a:extLst>
          </p:cNvPr>
          <p:cNvSpPr txBox="1"/>
          <p:nvPr/>
        </p:nvSpPr>
        <p:spPr>
          <a:xfrm>
            <a:off x="0" y="6596390"/>
            <a:ext cx="5937844" cy="261610"/>
          </a:xfrm>
          <a:prstGeom prst="rect">
            <a:avLst/>
          </a:prstGeom>
          <a:noFill/>
        </p:spPr>
        <p:txBody>
          <a:bodyPr wrap="none" rtlCol="0">
            <a:spAutoFit/>
          </a:bodyPr>
          <a:lstStyle/>
          <a:p>
            <a:r>
              <a:rPr lang="en-US" sz="1100" dirty="0"/>
              <a:t>Baron et al 2000; Caine 2017; Clow et al 2006; Diaz and </a:t>
            </a:r>
            <a:r>
              <a:rPr lang="en-US" sz="1100" dirty="0" err="1"/>
              <a:t>Eischeid</a:t>
            </a:r>
            <a:r>
              <a:rPr lang="en-US" sz="1100" dirty="0"/>
              <a:t> 2007; Giersch et al 2016</a:t>
            </a:r>
          </a:p>
        </p:txBody>
      </p:sp>
      <p:sp>
        <p:nvSpPr>
          <p:cNvPr id="8" name="Slide Number Placeholder 7">
            <a:extLst>
              <a:ext uri="{FF2B5EF4-FFF2-40B4-BE49-F238E27FC236}">
                <a16:creationId xmlns:a16="http://schemas.microsoft.com/office/drawing/2014/main" id="{B66FF63D-7B08-D25F-BBFD-110DC7373662}"/>
              </a:ext>
            </a:extLst>
          </p:cNvPr>
          <p:cNvSpPr>
            <a:spLocks noGrp="1"/>
          </p:cNvSpPr>
          <p:nvPr>
            <p:ph type="sldNum" sz="quarter" idx="12"/>
          </p:nvPr>
        </p:nvSpPr>
        <p:spPr/>
        <p:txBody>
          <a:bodyPr/>
          <a:lstStyle/>
          <a:p>
            <a:fld id="{1CC2C9B9-B4B7-45CC-A7EB-16F8BADE9045}" type="slidenum">
              <a:rPr lang="en-US" smtClean="0"/>
              <a:t>7</a:t>
            </a:fld>
            <a:endParaRPr lang="en-US"/>
          </a:p>
        </p:txBody>
      </p:sp>
      <p:grpSp>
        <p:nvGrpSpPr>
          <p:cNvPr id="9" name="Group 8">
            <a:extLst>
              <a:ext uri="{FF2B5EF4-FFF2-40B4-BE49-F238E27FC236}">
                <a16:creationId xmlns:a16="http://schemas.microsoft.com/office/drawing/2014/main" id="{F408443D-1F08-D265-8977-4685BF3E2847}"/>
              </a:ext>
            </a:extLst>
          </p:cNvPr>
          <p:cNvGrpSpPr>
            <a:grpSpLocks noChangeAspect="1"/>
          </p:cNvGrpSpPr>
          <p:nvPr/>
        </p:nvGrpSpPr>
        <p:grpSpPr>
          <a:xfrm>
            <a:off x="182348" y="1229252"/>
            <a:ext cx="6254312" cy="4399496"/>
            <a:chOff x="5526024" y="1515615"/>
            <a:chExt cx="6665976" cy="4689074"/>
          </a:xfrm>
        </p:grpSpPr>
        <p:pic>
          <p:nvPicPr>
            <p:cNvPr id="3074" name="Picture 2" descr="Disappearing Montana Glaciers A 'Bellwether' Of Melting To Come? : The  Two-Way : NPR">
              <a:extLst>
                <a:ext uri="{FF2B5EF4-FFF2-40B4-BE49-F238E27FC236}">
                  <a16:creationId xmlns:a16="http://schemas.microsoft.com/office/drawing/2014/main" id="{409D9902-8D3F-D280-AC5C-4C1024174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024" y="1515615"/>
              <a:ext cx="6665976" cy="24207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sappearing Montana Glaciers A 'Bellwether' Of Melting To Come? : The  Two-Way : NPR">
              <a:extLst>
                <a:ext uri="{FF2B5EF4-FFF2-40B4-BE49-F238E27FC236}">
                  <a16:creationId xmlns:a16="http://schemas.microsoft.com/office/drawing/2014/main" id="{C91FD97F-5467-64BC-C83A-FC91B617B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943" y="3992678"/>
              <a:ext cx="6662057" cy="22120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FFE2A92-4331-3732-5211-D25E1B03D6FB}"/>
              </a:ext>
            </a:extLst>
          </p:cNvPr>
          <p:cNvSpPr txBox="1"/>
          <p:nvPr/>
        </p:nvSpPr>
        <p:spPr>
          <a:xfrm>
            <a:off x="968188" y="5628748"/>
            <a:ext cx="2820709" cy="276999"/>
          </a:xfrm>
          <a:prstGeom prst="rect">
            <a:avLst/>
          </a:prstGeom>
          <a:noFill/>
        </p:spPr>
        <p:txBody>
          <a:bodyPr wrap="none" rtlCol="0">
            <a:spAutoFit/>
          </a:bodyPr>
          <a:lstStyle/>
          <a:p>
            <a:r>
              <a:rPr lang="en-US" sz="1200" dirty="0"/>
              <a:t>Photos: T.J. Hileman and Greg Pederson</a:t>
            </a:r>
          </a:p>
        </p:txBody>
      </p:sp>
    </p:spTree>
    <p:extLst>
      <p:ext uri="{BB962C8B-B14F-4D97-AF65-F5344CB8AC3E}">
        <p14:creationId xmlns:p14="http://schemas.microsoft.com/office/powerpoint/2010/main" val="2495550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E75D-1CEC-0A5D-A9F0-26EA086A23B0}"/>
              </a:ext>
            </a:extLst>
          </p:cNvPr>
          <p:cNvSpPr>
            <a:spLocks noGrp="1"/>
          </p:cNvSpPr>
          <p:nvPr>
            <p:ph type="title"/>
          </p:nvPr>
        </p:nvSpPr>
        <p:spPr>
          <a:xfrm>
            <a:off x="985741" y="1018733"/>
            <a:ext cx="8977511" cy="655688"/>
          </a:xfrm>
        </p:spPr>
        <p:txBody>
          <a:bodyPr/>
          <a:lstStyle/>
          <a:p>
            <a:r>
              <a:rPr lang="en-US" dirty="0"/>
              <a:t>Trends - </a:t>
            </a:r>
            <a:r>
              <a:rPr lang="en-US" dirty="0" err="1"/>
              <a:t>Treeline</a:t>
            </a:r>
            <a:endParaRPr lang="en-US" dirty="0"/>
          </a:p>
        </p:txBody>
      </p:sp>
      <p:sp>
        <p:nvSpPr>
          <p:cNvPr id="4" name="TextBox 3">
            <a:extLst>
              <a:ext uri="{FF2B5EF4-FFF2-40B4-BE49-F238E27FC236}">
                <a16:creationId xmlns:a16="http://schemas.microsoft.com/office/drawing/2014/main" id="{CFE68305-9D89-A130-A3BB-9AF2C184F821}"/>
              </a:ext>
            </a:extLst>
          </p:cNvPr>
          <p:cNvSpPr txBox="1"/>
          <p:nvPr/>
        </p:nvSpPr>
        <p:spPr>
          <a:xfrm>
            <a:off x="0" y="6596390"/>
            <a:ext cx="8204490" cy="261610"/>
          </a:xfrm>
          <a:prstGeom prst="rect">
            <a:avLst/>
          </a:prstGeom>
          <a:noFill/>
        </p:spPr>
        <p:txBody>
          <a:bodyPr wrap="none" rtlCol="0">
            <a:spAutoFit/>
          </a:bodyPr>
          <a:lstStyle/>
          <a:p>
            <a:r>
              <a:rPr lang="en-US" sz="1100" dirty="0" err="1"/>
              <a:t>Alftine</a:t>
            </a:r>
            <a:r>
              <a:rPr lang="en-US" sz="1100" dirty="0"/>
              <a:t> et al 2013; Baker and Weisberg 1997; </a:t>
            </a:r>
            <a:r>
              <a:rPr lang="en-US" sz="1100" dirty="0" err="1"/>
              <a:t>Bekker</a:t>
            </a:r>
            <a:r>
              <a:rPr lang="en-US" sz="1100" dirty="0"/>
              <a:t> 2005; Elliott 2010, 2012, 2013; </a:t>
            </a:r>
            <a:r>
              <a:rPr lang="en-US" sz="1100" dirty="0" err="1"/>
              <a:t>Hessl</a:t>
            </a:r>
            <a:r>
              <a:rPr lang="en-US" sz="1100" dirty="0"/>
              <a:t> et al 1996; </a:t>
            </a:r>
            <a:r>
              <a:rPr lang="en-US" sz="1100" dirty="0" err="1"/>
              <a:t>Klasner</a:t>
            </a:r>
            <a:r>
              <a:rPr lang="en-US" sz="1100" dirty="0"/>
              <a:t> and </a:t>
            </a:r>
            <a:r>
              <a:rPr lang="en-US" sz="1100" dirty="0" err="1"/>
              <a:t>Fagre</a:t>
            </a:r>
            <a:r>
              <a:rPr lang="en-US" sz="1100" dirty="0"/>
              <a:t> 2018</a:t>
            </a:r>
          </a:p>
        </p:txBody>
      </p:sp>
      <p:sp>
        <p:nvSpPr>
          <p:cNvPr id="5" name="Slide Number Placeholder 4">
            <a:extLst>
              <a:ext uri="{FF2B5EF4-FFF2-40B4-BE49-F238E27FC236}">
                <a16:creationId xmlns:a16="http://schemas.microsoft.com/office/drawing/2014/main" id="{6155AE28-035E-DC23-E2E4-E45B9D8572C7}"/>
              </a:ext>
            </a:extLst>
          </p:cNvPr>
          <p:cNvSpPr>
            <a:spLocks noGrp="1"/>
          </p:cNvSpPr>
          <p:nvPr>
            <p:ph type="sldNum" sz="quarter" idx="12"/>
          </p:nvPr>
        </p:nvSpPr>
        <p:spPr/>
        <p:txBody>
          <a:bodyPr/>
          <a:lstStyle/>
          <a:p>
            <a:fld id="{1CC2C9B9-B4B7-45CC-A7EB-16F8BADE9045}" type="slidenum">
              <a:rPr lang="en-US" smtClean="0"/>
              <a:t>8</a:t>
            </a:fld>
            <a:endParaRPr lang="en-US"/>
          </a:p>
        </p:txBody>
      </p:sp>
      <p:pic>
        <p:nvPicPr>
          <p:cNvPr id="9" name="Picture 8" descr="A diagram of a plant life cycle&#10;&#10;Description automatically generated">
            <a:extLst>
              <a:ext uri="{FF2B5EF4-FFF2-40B4-BE49-F238E27FC236}">
                <a16:creationId xmlns:a16="http://schemas.microsoft.com/office/drawing/2014/main" id="{58E1E2C0-CC1E-3E6E-50ED-054E87C33716}"/>
              </a:ext>
            </a:extLst>
          </p:cNvPr>
          <p:cNvPicPr>
            <a:picLocks noChangeAspect="1"/>
          </p:cNvPicPr>
          <p:nvPr/>
        </p:nvPicPr>
        <p:blipFill>
          <a:blip r:embed="rId3"/>
          <a:stretch>
            <a:fillRect/>
          </a:stretch>
        </p:blipFill>
        <p:spPr>
          <a:xfrm>
            <a:off x="5998464" y="1651336"/>
            <a:ext cx="5964461" cy="3555328"/>
          </a:xfrm>
          <a:prstGeom prst="rect">
            <a:avLst/>
          </a:prstGeom>
        </p:spPr>
      </p:pic>
      <p:sp>
        <p:nvSpPr>
          <p:cNvPr id="10" name="TextBox 9">
            <a:extLst>
              <a:ext uri="{FF2B5EF4-FFF2-40B4-BE49-F238E27FC236}">
                <a16:creationId xmlns:a16="http://schemas.microsoft.com/office/drawing/2014/main" id="{08752AF1-E8D3-DB8C-6E31-CB59D573D351}"/>
              </a:ext>
            </a:extLst>
          </p:cNvPr>
          <p:cNvSpPr txBox="1"/>
          <p:nvPr/>
        </p:nvSpPr>
        <p:spPr>
          <a:xfrm>
            <a:off x="6085638" y="5227327"/>
            <a:ext cx="5120619" cy="461665"/>
          </a:xfrm>
          <a:prstGeom prst="rect">
            <a:avLst/>
          </a:prstGeom>
          <a:noFill/>
        </p:spPr>
        <p:txBody>
          <a:bodyPr wrap="square" rtlCol="0">
            <a:spAutoFit/>
          </a:bodyPr>
          <a:lstStyle/>
          <a:p>
            <a:r>
              <a:rPr lang="en-US" sz="1200" dirty="0"/>
              <a:t>Figure: Positive feedbacks promoting establishment at </a:t>
            </a:r>
            <a:r>
              <a:rPr lang="en-US" sz="1200" dirty="0" err="1"/>
              <a:t>treeline</a:t>
            </a:r>
            <a:r>
              <a:rPr lang="en-US" sz="1200" dirty="0"/>
              <a:t> (</a:t>
            </a:r>
            <a:r>
              <a:rPr lang="en-US" sz="1200" dirty="0" err="1"/>
              <a:t>Bourgeron</a:t>
            </a:r>
            <a:r>
              <a:rPr lang="en-US" sz="1200" dirty="0"/>
              <a:t> et al 2015).</a:t>
            </a:r>
          </a:p>
        </p:txBody>
      </p:sp>
      <p:sp>
        <p:nvSpPr>
          <p:cNvPr id="14" name="Content Placeholder 13">
            <a:extLst>
              <a:ext uri="{FF2B5EF4-FFF2-40B4-BE49-F238E27FC236}">
                <a16:creationId xmlns:a16="http://schemas.microsoft.com/office/drawing/2014/main" id="{DCF9C40B-40EA-7EC9-979F-18FB687CB3A0}"/>
              </a:ext>
            </a:extLst>
          </p:cNvPr>
          <p:cNvSpPr>
            <a:spLocks noGrp="1"/>
          </p:cNvSpPr>
          <p:nvPr>
            <p:ph idx="1"/>
          </p:nvPr>
        </p:nvSpPr>
        <p:spPr>
          <a:xfrm>
            <a:off x="985743" y="1706498"/>
            <a:ext cx="5012721" cy="4132769"/>
          </a:xfrm>
        </p:spPr>
        <p:txBody>
          <a:bodyPr>
            <a:normAutofit fontScale="92500" lnSpcReduction="10000"/>
          </a:bodyPr>
          <a:lstStyle/>
          <a:p>
            <a:r>
              <a:rPr lang="en-US" sz="2000" dirty="0"/>
              <a:t>Establishment and densification within the last 100 years</a:t>
            </a:r>
          </a:p>
          <a:p>
            <a:r>
              <a:rPr lang="en-US" sz="2000" dirty="0"/>
              <a:t>Patterns vary by location</a:t>
            </a:r>
          </a:p>
          <a:p>
            <a:pPr lvl="1"/>
            <a:r>
              <a:rPr lang="en-US" sz="2000" dirty="0"/>
              <a:t>Positive feedback is the main driver of establishment in areas with more severe conditions</a:t>
            </a:r>
          </a:p>
          <a:p>
            <a:pPr lvl="1"/>
            <a:r>
              <a:rPr lang="en-US" sz="2000" dirty="0"/>
              <a:t>Climate is the main driver of establishment when conditions are less severe</a:t>
            </a:r>
          </a:p>
          <a:p>
            <a:pPr lvl="2"/>
            <a:r>
              <a:rPr lang="en-US" sz="1800" dirty="0"/>
              <a:t>Warmer temperatures in spring and fall and high summer precipitation promote establishment</a:t>
            </a:r>
          </a:p>
        </p:txBody>
      </p:sp>
    </p:spTree>
    <p:extLst>
      <p:ext uri="{BB962C8B-B14F-4D97-AF65-F5344CB8AC3E}">
        <p14:creationId xmlns:p14="http://schemas.microsoft.com/office/powerpoint/2010/main" val="329365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A786B9-BA98-D32B-D89F-F6627B5A8846}"/>
              </a:ext>
            </a:extLst>
          </p:cNvPr>
          <p:cNvSpPr>
            <a:spLocks noGrp="1"/>
          </p:cNvSpPr>
          <p:nvPr>
            <p:ph idx="1"/>
          </p:nvPr>
        </p:nvSpPr>
        <p:spPr>
          <a:xfrm>
            <a:off x="980652" y="1590595"/>
            <a:ext cx="5237268" cy="4379147"/>
          </a:xfrm>
        </p:spPr>
        <p:txBody>
          <a:bodyPr>
            <a:normAutofit fontScale="92500" lnSpcReduction="10000"/>
          </a:bodyPr>
          <a:lstStyle/>
          <a:p>
            <a:r>
              <a:rPr lang="en-US" sz="2000" dirty="0"/>
              <a:t>Overall, we’re seeing little change in alpine vegetation due to lags</a:t>
            </a:r>
          </a:p>
          <a:p>
            <a:pPr lvl="1"/>
            <a:r>
              <a:rPr lang="en-US" sz="1800" dirty="0"/>
              <a:t>Except shrub expansion at Niwot</a:t>
            </a:r>
          </a:p>
          <a:p>
            <a:r>
              <a:rPr lang="en-US" sz="2000" dirty="0"/>
              <a:t>Predictions based on modeling and experiments: </a:t>
            </a:r>
          </a:p>
          <a:p>
            <a:pPr lvl="1"/>
            <a:r>
              <a:rPr lang="en-US" sz="1800" dirty="0"/>
              <a:t>Warming will not cause increase in productivity without precipitation increases</a:t>
            </a:r>
          </a:p>
          <a:p>
            <a:pPr lvl="1"/>
            <a:r>
              <a:rPr lang="en-US" sz="1800" dirty="0"/>
              <a:t>Longer snow-free season doesn’t lengthen growing season, just shifts phenology earlier</a:t>
            </a:r>
          </a:p>
          <a:p>
            <a:pPr lvl="1"/>
            <a:r>
              <a:rPr lang="en-US" sz="1800" dirty="0"/>
              <a:t>Wet and dry communities will respond differently</a:t>
            </a:r>
          </a:p>
          <a:p>
            <a:pPr lvl="1"/>
            <a:r>
              <a:rPr lang="en-US" sz="1800" dirty="0"/>
              <a:t>Some declines of marginal populations and species, but very individualistic responses</a:t>
            </a:r>
          </a:p>
          <a:p>
            <a:pPr lvl="1"/>
            <a:endParaRPr lang="en-US" sz="1800" dirty="0"/>
          </a:p>
          <a:p>
            <a:endParaRPr lang="en-US" sz="2000" dirty="0"/>
          </a:p>
        </p:txBody>
      </p:sp>
      <p:sp>
        <p:nvSpPr>
          <p:cNvPr id="4" name="Title 1">
            <a:extLst>
              <a:ext uri="{FF2B5EF4-FFF2-40B4-BE49-F238E27FC236}">
                <a16:creationId xmlns:a16="http://schemas.microsoft.com/office/drawing/2014/main" id="{11F3F5AC-46C6-7D4E-7A91-26FAA8AC6C84}"/>
              </a:ext>
            </a:extLst>
          </p:cNvPr>
          <p:cNvSpPr>
            <a:spLocks noGrp="1"/>
          </p:cNvSpPr>
          <p:nvPr>
            <p:ph type="title"/>
          </p:nvPr>
        </p:nvSpPr>
        <p:spPr>
          <a:xfrm>
            <a:off x="980652" y="990681"/>
            <a:ext cx="8977511" cy="567838"/>
          </a:xfrm>
        </p:spPr>
        <p:txBody>
          <a:bodyPr/>
          <a:lstStyle/>
          <a:p>
            <a:r>
              <a:rPr lang="en-US" dirty="0"/>
              <a:t>Trends - Vegetation</a:t>
            </a:r>
          </a:p>
        </p:txBody>
      </p:sp>
      <p:sp>
        <p:nvSpPr>
          <p:cNvPr id="5" name="TextBox 4">
            <a:extLst>
              <a:ext uri="{FF2B5EF4-FFF2-40B4-BE49-F238E27FC236}">
                <a16:creationId xmlns:a16="http://schemas.microsoft.com/office/drawing/2014/main" id="{43E89237-C85A-2C69-09D4-0DEF3ACAF20B}"/>
              </a:ext>
            </a:extLst>
          </p:cNvPr>
          <p:cNvSpPr txBox="1"/>
          <p:nvPr/>
        </p:nvSpPr>
        <p:spPr>
          <a:xfrm>
            <a:off x="0" y="6596390"/>
            <a:ext cx="10578537" cy="261610"/>
          </a:xfrm>
          <a:prstGeom prst="rect">
            <a:avLst/>
          </a:prstGeom>
          <a:noFill/>
        </p:spPr>
        <p:txBody>
          <a:bodyPr wrap="none" rtlCol="0">
            <a:spAutoFit/>
          </a:bodyPr>
          <a:lstStyle/>
          <a:p>
            <a:r>
              <a:rPr lang="en-US" sz="1100" dirty="0"/>
              <a:t>Baron et al 2000; Bueno de Mesquita et al 2018; Farrer et al 2014; </a:t>
            </a:r>
            <a:r>
              <a:rPr lang="en-US" sz="1100" dirty="0" err="1"/>
              <a:t>Jabis</a:t>
            </a:r>
            <a:r>
              <a:rPr lang="en-US" sz="1100" dirty="0"/>
              <a:t> et al 2020; Johnson et al 2011; </a:t>
            </a:r>
            <a:r>
              <a:rPr lang="en-US" sz="1100" dirty="0" err="1"/>
              <a:t>Kueppers</a:t>
            </a:r>
            <a:r>
              <a:rPr lang="en-US" sz="1100" dirty="0"/>
              <a:t> et al 2017; </a:t>
            </a:r>
            <a:r>
              <a:rPr lang="en-US" sz="1100" dirty="0" err="1"/>
              <a:t>Lesica</a:t>
            </a:r>
            <a:r>
              <a:rPr lang="en-US" sz="1100" dirty="0"/>
              <a:t> and McCune 2004; </a:t>
            </a:r>
            <a:r>
              <a:rPr lang="en-US" sz="1100" dirty="0" err="1"/>
              <a:t>Lesica</a:t>
            </a:r>
            <a:r>
              <a:rPr lang="en-US" sz="1100" dirty="0"/>
              <a:t> and Crone 2016</a:t>
            </a:r>
          </a:p>
        </p:txBody>
      </p:sp>
      <p:sp>
        <p:nvSpPr>
          <p:cNvPr id="6" name="Slide Number Placeholder 5">
            <a:extLst>
              <a:ext uri="{FF2B5EF4-FFF2-40B4-BE49-F238E27FC236}">
                <a16:creationId xmlns:a16="http://schemas.microsoft.com/office/drawing/2014/main" id="{FF197994-ABF5-1E71-CCF6-A67EBAF21433}"/>
              </a:ext>
            </a:extLst>
          </p:cNvPr>
          <p:cNvSpPr>
            <a:spLocks noGrp="1"/>
          </p:cNvSpPr>
          <p:nvPr>
            <p:ph type="sldNum" sz="quarter" idx="12"/>
          </p:nvPr>
        </p:nvSpPr>
        <p:spPr/>
        <p:txBody>
          <a:bodyPr/>
          <a:lstStyle/>
          <a:p>
            <a:fld id="{1CC2C9B9-B4B7-45CC-A7EB-16F8BADE9045}" type="slidenum">
              <a:rPr lang="en-US" smtClean="0"/>
              <a:t>9</a:t>
            </a:fld>
            <a:endParaRPr lang="en-US"/>
          </a:p>
        </p:txBody>
      </p:sp>
      <p:pic>
        <p:nvPicPr>
          <p:cNvPr id="4098" name="Picture 2" descr="Details are in the caption following the image">
            <a:extLst>
              <a:ext uri="{FF2B5EF4-FFF2-40B4-BE49-F238E27FC236}">
                <a16:creationId xmlns:a16="http://schemas.microsoft.com/office/drawing/2014/main" id="{71539EAD-A136-43E1-7834-F344B2964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4061"/>
            <a:ext cx="6006992" cy="46298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7B89FF-0971-CE7F-20AF-11553680093F}"/>
              </a:ext>
            </a:extLst>
          </p:cNvPr>
          <p:cNvSpPr txBox="1"/>
          <p:nvPr/>
        </p:nvSpPr>
        <p:spPr>
          <a:xfrm>
            <a:off x="6217920" y="5678652"/>
            <a:ext cx="5097782" cy="646331"/>
          </a:xfrm>
          <a:prstGeom prst="rect">
            <a:avLst/>
          </a:prstGeom>
          <a:noFill/>
        </p:spPr>
        <p:txBody>
          <a:bodyPr wrap="square" rtlCol="0">
            <a:spAutoFit/>
          </a:bodyPr>
          <a:lstStyle/>
          <a:p>
            <a:r>
              <a:rPr lang="en-US" sz="1200" dirty="0"/>
              <a:t>Figure: Lags present in alpine plant communities. Pointed arrows will increase and flat arrows will decrease the magnitude of lags. (Alexander et al 2017).</a:t>
            </a:r>
          </a:p>
        </p:txBody>
      </p:sp>
    </p:spTree>
    <p:extLst>
      <p:ext uri="{BB962C8B-B14F-4D97-AF65-F5344CB8AC3E}">
        <p14:creationId xmlns:p14="http://schemas.microsoft.com/office/powerpoint/2010/main" val="145804010"/>
      </p:ext>
    </p:extLst>
  </p:cSld>
  <p:clrMapOvr>
    <a:masterClrMapping/>
  </p:clrMapOvr>
</p:sld>
</file>

<file path=ppt/theme/theme1.xml><?xml version="1.0" encoding="utf-8"?>
<a:theme xmlns:a="http://schemas.openxmlformats.org/drawingml/2006/main" name="LimelightVTI">
  <a:themeElements>
    <a:clrScheme name="Limelight">
      <a:dk1>
        <a:sysClr val="windowText" lastClr="000000"/>
      </a:dk1>
      <a:lt1>
        <a:sysClr val="window" lastClr="FFFFFF"/>
      </a:lt1>
      <a:dk2>
        <a:srgbClr val="23353B"/>
      </a:dk2>
      <a:lt2>
        <a:srgbClr val="E0DDD8"/>
      </a:lt2>
      <a:accent1>
        <a:srgbClr val="90A208"/>
      </a:accent1>
      <a:accent2>
        <a:srgbClr val="6A8755"/>
      </a:accent2>
      <a:accent3>
        <a:srgbClr val="49716B"/>
      </a:accent3>
      <a:accent4>
        <a:srgbClr val="A16F7C"/>
      </a:accent4>
      <a:accent5>
        <a:srgbClr val="B16455"/>
      </a:accent5>
      <a:accent6>
        <a:srgbClr val="E08350"/>
      </a:accent6>
      <a:hlink>
        <a:srgbClr val="5F864B"/>
      </a:hlink>
      <a:folHlink>
        <a:srgbClr val="3F877D"/>
      </a:folHlink>
    </a:clrScheme>
    <a:fontScheme name="Trade Gothic">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elightVTI" id="{7936DCFD-B587-41FD-9126-64F2709ED40B}" vid="{74F41540-78F1-4C56-9EAA-6FA6E9F1D7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4362</TotalTime>
  <Words>4652</Words>
  <Application>Microsoft Macintosh PowerPoint</Application>
  <PresentationFormat>Widescreen</PresentationFormat>
  <Paragraphs>223</Paragraphs>
  <Slides>17</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Open Sans</vt:lpstr>
      <vt:lpstr>Roboto</vt:lpstr>
      <vt:lpstr>Source Sans Pro</vt:lpstr>
      <vt:lpstr>Trade Gothic Next</vt:lpstr>
      <vt:lpstr>Trade Gothic Next Cond</vt:lpstr>
      <vt:lpstr>Trade Gothic Next Light</vt:lpstr>
      <vt:lpstr>LimelightVTI</vt:lpstr>
      <vt:lpstr>Climate Change in the Alpine</vt:lpstr>
      <vt:lpstr>Background</vt:lpstr>
      <vt:lpstr>background</vt:lpstr>
      <vt:lpstr>Goals</vt:lpstr>
      <vt:lpstr>Overarching Questions</vt:lpstr>
      <vt:lpstr>progress</vt:lpstr>
      <vt:lpstr>Trends – Climate &amp; Hydrology</vt:lpstr>
      <vt:lpstr>Trends - Treeline</vt:lpstr>
      <vt:lpstr>Trends - Vegetation</vt:lpstr>
      <vt:lpstr>Trends - Wildlife</vt:lpstr>
      <vt:lpstr>Trends - Wildlife</vt:lpstr>
      <vt:lpstr>Trends – alpine lakes</vt:lpstr>
      <vt:lpstr>General trends</vt:lpstr>
      <vt:lpstr>Next steps &amp; products</vt:lpstr>
      <vt:lpstr>Key stakeholders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in the Alpine</dc:title>
  <dc:creator>Alyson Ennis</dc:creator>
  <cp:lastModifiedBy>Alyson Ennis</cp:lastModifiedBy>
  <cp:revision>22</cp:revision>
  <dcterms:created xsi:type="dcterms:W3CDTF">2023-07-25T16:52:23Z</dcterms:created>
  <dcterms:modified xsi:type="dcterms:W3CDTF">2023-08-03T17:56:57Z</dcterms:modified>
</cp:coreProperties>
</file>