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theme/theme3.xml" ContentType="application/vnd.openxmlformats-officedocument.theme+xml"/>
  <Override PartName="/ppt/slideLayouts/slideLayout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0" r:id="rId2"/>
    <p:sldMasterId id="2147483654" r:id="rId3"/>
    <p:sldMasterId id="2147483652" r:id="rId4"/>
  </p:sldMasterIdLst>
  <p:notesMasterIdLst>
    <p:notesMasterId r:id="rId42"/>
  </p:notesMasterIdLst>
  <p:sldIdLst>
    <p:sldId id="263" r:id="rId5"/>
    <p:sldId id="264" r:id="rId6"/>
    <p:sldId id="266" r:id="rId7"/>
    <p:sldId id="268" r:id="rId8"/>
    <p:sldId id="284" r:id="rId9"/>
    <p:sldId id="285" r:id="rId10"/>
    <p:sldId id="282" r:id="rId11"/>
    <p:sldId id="288" r:id="rId12"/>
    <p:sldId id="292" r:id="rId13"/>
    <p:sldId id="291" r:id="rId14"/>
    <p:sldId id="311" r:id="rId15"/>
    <p:sldId id="269" r:id="rId16"/>
    <p:sldId id="330" r:id="rId17"/>
    <p:sldId id="295" r:id="rId18"/>
    <p:sldId id="304" r:id="rId19"/>
    <p:sldId id="331" r:id="rId20"/>
    <p:sldId id="314" r:id="rId21"/>
    <p:sldId id="305" r:id="rId22"/>
    <p:sldId id="306" r:id="rId23"/>
    <p:sldId id="326" r:id="rId24"/>
    <p:sldId id="300" r:id="rId25"/>
    <p:sldId id="315" r:id="rId26"/>
    <p:sldId id="316" r:id="rId27"/>
    <p:sldId id="297" r:id="rId28"/>
    <p:sldId id="301" r:id="rId29"/>
    <p:sldId id="317" r:id="rId30"/>
    <p:sldId id="302" r:id="rId31"/>
    <p:sldId id="319" r:id="rId32"/>
    <p:sldId id="318" r:id="rId33"/>
    <p:sldId id="320" r:id="rId34"/>
    <p:sldId id="307" r:id="rId35"/>
    <p:sldId id="272" r:id="rId36"/>
    <p:sldId id="322" r:id="rId37"/>
    <p:sldId id="334" r:id="rId38"/>
    <p:sldId id="324" r:id="rId39"/>
    <p:sldId id="335" r:id="rId40"/>
    <p:sldId id="303" r:id="rId41"/>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2EAEE"/>
    <a:srgbClr val="F4F3D8"/>
    <a:srgbClr val="A3B38F"/>
    <a:srgbClr val="E6E6E6"/>
    <a:srgbClr val="EF4611"/>
    <a:srgbClr val="F06510"/>
    <a:srgbClr val="AEC87A"/>
    <a:srgbClr val="45634B"/>
    <a:srgbClr val="698335"/>
    <a:srgbClr val="170F0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16A3DD3-3B72-45A3-BB92-9DCB31CD2684}" v="5" dt="2023-02-08T21:21:50.68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34" autoAdjust="0"/>
    <p:restoredTop sz="80729" autoAdjust="0"/>
  </p:normalViewPr>
  <p:slideViewPr>
    <p:cSldViewPr snapToGrid="0" snapToObjects="1">
      <p:cViewPr varScale="1">
        <p:scale>
          <a:sx n="87" d="100"/>
          <a:sy n="87" d="100"/>
        </p:scale>
        <p:origin x="60" y="456"/>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 Id="rId48"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oss, Wynne E" userId="b9610580-f6aa-4e07-bdd6-ba6b7caf3ae1" providerId="ADAL" clId="{F16A3DD3-3B72-45A3-BB92-9DCB31CD2684}"/>
    <pc:docChg chg="delSld modSld">
      <pc:chgData name="Moss, Wynne E" userId="b9610580-f6aa-4e07-bdd6-ba6b7caf3ae1" providerId="ADAL" clId="{F16A3DD3-3B72-45A3-BB92-9DCB31CD2684}" dt="2023-02-08T21:20:42.470" v="80" actId="2"/>
      <pc:docMkLst>
        <pc:docMk/>
      </pc:docMkLst>
      <pc:sldChg chg="modSp mod modNotesTx">
        <pc:chgData name="Moss, Wynne E" userId="b9610580-f6aa-4e07-bdd6-ba6b7caf3ae1" providerId="ADAL" clId="{F16A3DD3-3B72-45A3-BB92-9DCB31CD2684}" dt="2023-02-08T21:19:58.476" v="47" actId="2"/>
        <pc:sldMkLst>
          <pc:docMk/>
          <pc:sldMk cId="1393062569" sldId="263"/>
        </pc:sldMkLst>
        <pc:spChg chg="mod">
          <ac:chgData name="Moss, Wynne E" userId="b9610580-f6aa-4e07-bdd6-ba6b7caf3ae1" providerId="ADAL" clId="{F16A3DD3-3B72-45A3-BB92-9DCB31CD2684}" dt="2023-02-08T21:19:58.476" v="47" actId="2"/>
          <ac:spMkLst>
            <pc:docMk/>
            <pc:sldMk cId="1393062569" sldId="263"/>
            <ac:spMk id="7" creationId="{8CC177DF-B69D-43EA-8F87-03E4712C0A92}"/>
          </ac:spMkLst>
        </pc:spChg>
      </pc:sldChg>
      <pc:sldChg chg="modSp mod modNotesTx">
        <pc:chgData name="Moss, Wynne E" userId="b9610580-f6aa-4e07-bdd6-ba6b7caf3ae1" providerId="ADAL" clId="{F16A3DD3-3B72-45A3-BB92-9DCB31CD2684}" dt="2023-02-08T21:19:59.779" v="48" actId="2"/>
        <pc:sldMkLst>
          <pc:docMk/>
          <pc:sldMk cId="1670462598" sldId="264"/>
        </pc:sldMkLst>
        <pc:spChg chg="mod">
          <ac:chgData name="Moss, Wynne E" userId="b9610580-f6aa-4e07-bdd6-ba6b7caf3ae1" providerId="ADAL" clId="{F16A3DD3-3B72-45A3-BB92-9DCB31CD2684}" dt="2023-02-08T21:19:59.779" v="48" actId="2"/>
          <ac:spMkLst>
            <pc:docMk/>
            <pc:sldMk cId="1670462598" sldId="264"/>
            <ac:spMk id="2" creationId="{3A8055D3-90C8-4D72-9303-EF78C71C30A4}"/>
          </ac:spMkLst>
        </pc:spChg>
      </pc:sldChg>
      <pc:sldChg chg="modNotesTx">
        <pc:chgData name="Moss, Wynne E" userId="b9610580-f6aa-4e07-bdd6-ba6b7caf3ae1" providerId="ADAL" clId="{F16A3DD3-3B72-45A3-BB92-9DCB31CD2684}" dt="2023-02-08T21:13:39.613" v="2" actId="20577"/>
        <pc:sldMkLst>
          <pc:docMk/>
          <pc:sldMk cId="853913678" sldId="266"/>
        </pc:sldMkLst>
      </pc:sldChg>
      <pc:sldChg chg="modSp mod modNotesTx">
        <pc:chgData name="Moss, Wynne E" userId="b9610580-f6aa-4e07-bdd6-ba6b7caf3ae1" providerId="ADAL" clId="{F16A3DD3-3B72-45A3-BB92-9DCB31CD2684}" dt="2023-02-08T21:20:01.768" v="49" actId="2"/>
        <pc:sldMkLst>
          <pc:docMk/>
          <pc:sldMk cId="2262129563" sldId="268"/>
        </pc:sldMkLst>
        <pc:spChg chg="mod">
          <ac:chgData name="Moss, Wynne E" userId="b9610580-f6aa-4e07-bdd6-ba6b7caf3ae1" providerId="ADAL" clId="{F16A3DD3-3B72-45A3-BB92-9DCB31CD2684}" dt="2023-02-08T21:20:01.768" v="49" actId="2"/>
          <ac:spMkLst>
            <pc:docMk/>
            <pc:sldMk cId="2262129563" sldId="268"/>
            <ac:spMk id="4" creationId="{A418608A-9A81-44AF-B4E9-425F1B1F8576}"/>
          </ac:spMkLst>
        </pc:spChg>
      </pc:sldChg>
      <pc:sldChg chg="modNotesTx">
        <pc:chgData name="Moss, Wynne E" userId="b9610580-f6aa-4e07-bdd6-ba6b7caf3ae1" providerId="ADAL" clId="{F16A3DD3-3B72-45A3-BB92-9DCB31CD2684}" dt="2023-02-08T21:14:01.617" v="12" actId="20577"/>
        <pc:sldMkLst>
          <pc:docMk/>
          <pc:sldMk cId="3711389940" sldId="269"/>
        </pc:sldMkLst>
      </pc:sldChg>
      <pc:sldChg chg="modSp mod modNotesTx">
        <pc:chgData name="Moss, Wynne E" userId="b9610580-f6aa-4e07-bdd6-ba6b7caf3ae1" providerId="ADAL" clId="{F16A3DD3-3B72-45A3-BB92-9DCB31CD2684}" dt="2023-02-08T21:20:30.482" v="74" actId="2"/>
        <pc:sldMkLst>
          <pc:docMk/>
          <pc:sldMk cId="2954468014" sldId="272"/>
        </pc:sldMkLst>
        <pc:spChg chg="mod">
          <ac:chgData name="Moss, Wynne E" userId="b9610580-f6aa-4e07-bdd6-ba6b7caf3ae1" providerId="ADAL" clId="{F16A3DD3-3B72-45A3-BB92-9DCB31CD2684}" dt="2023-02-08T21:20:29.829" v="73" actId="2"/>
          <ac:spMkLst>
            <pc:docMk/>
            <pc:sldMk cId="2954468014" sldId="272"/>
            <ac:spMk id="7" creationId="{DEC98E62-7913-3EA2-A6FB-BADDC197036F}"/>
          </ac:spMkLst>
        </pc:spChg>
        <pc:spChg chg="mod">
          <ac:chgData name="Moss, Wynne E" userId="b9610580-f6aa-4e07-bdd6-ba6b7caf3ae1" providerId="ADAL" clId="{F16A3DD3-3B72-45A3-BB92-9DCB31CD2684}" dt="2023-02-08T21:20:30.482" v="74" actId="2"/>
          <ac:spMkLst>
            <pc:docMk/>
            <pc:sldMk cId="2954468014" sldId="272"/>
            <ac:spMk id="22" creationId="{48B453DF-00C9-46D7-AC8B-1BAB642D67D9}"/>
          </ac:spMkLst>
        </pc:spChg>
      </pc:sldChg>
      <pc:sldChg chg="modSp mod modNotesTx">
        <pc:chgData name="Moss, Wynne E" userId="b9610580-f6aa-4e07-bdd6-ba6b7caf3ae1" providerId="ADAL" clId="{F16A3DD3-3B72-45A3-BB92-9DCB31CD2684}" dt="2023-02-08T21:20:03.842" v="51" actId="2"/>
        <pc:sldMkLst>
          <pc:docMk/>
          <pc:sldMk cId="427504069" sldId="282"/>
        </pc:sldMkLst>
        <pc:spChg chg="mod">
          <ac:chgData name="Moss, Wynne E" userId="b9610580-f6aa-4e07-bdd6-ba6b7caf3ae1" providerId="ADAL" clId="{F16A3DD3-3B72-45A3-BB92-9DCB31CD2684}" dt="2023-02-08T21:20:03.842" v="51" actId="2"/>
          <ac:spMkLst>
            <pc:docMk/>
            <pc:sldMk cId="427504069" sldId="282"/>
            <ac:spMk id="17" creationId="{8AEF8138-9FA1-D48C-A1AC-F80A68EF6631}"/>
          </ac:spMkLst>
        </pc:spChg>
      </pc:sldChg>
      <pc:sldChg chg="modNotesTx">
        <pc:chgData name="Moss, Wynne E" userId="b9610580-f6aa-4e07-bdd6-ba6b7caf3ae1" providerId="ADAL" clId="{F16A3DD3-3B72-45A3-BB92-9DCB31CD2684}" dt="2023-02-08T21:13:44.542" v="4" actId="20577"/>
        <pc:sldMkLst>
          <pc:docMk/>
          <pc:sldMk cId="889735920" sldId="284"/>
        </pc:sldMkLst>
      </pc:sldChg>
      <pc:sldChg chg="modNotesTx">
        <pc:chgData name="Moss, Wynne E" userId="b9610580-f6aa-4e07-bdd6-ba6b7caf3ae1" providerId="ADAL" clId="{F16A3DD3-3B72-45A3-BB92-9DCB31CD2684}" dt="2023-02-08T21:13:48.592" v="6" actId="20577"/>
        <pc:sldMkLst>
          <pc:docMk/>
          <pc:sldMk cId="634492435" sldId="285"/>
        </pc:sldMkLst>
      </pc:sldChg>
      <pc:sldChg chg="modNotesTx">
        <pc:chgData name="Moss, Wynne E" userId="b9610580-f6aa-4e07-bdd6-ba6b7caf3ae1" providerId="ADAL" clId="{F16A3DD3-3B72-45A3-BB92-9DCB31CD2684}" dt="2023-02-08T21:13:53.138" v="8" actId="20577"/>
        <pc:sldMkLst>
          <pc:docMk/>
          <pc:sldMk cId="3456052741" sldId="288"/>
        </pc:sldMkLst>
      </pc:sldChg>
      <pc:sldChg chg="del">
        <pc:chgData name="Moss, Wynne E" userId="b9610580-f6aa-4e07-bdd6-ba6b7caf3ae1" providerId="ADAL" clId="{F16A3DD3-3B72-45A3-BB92-9DCB31CD2684}" dt="2023-02-08T21:16:17.816" v="40" actId="47"/>
        <pc:sldMkLst>
          <pc:docMk/>
          <pc:sldMk cId="968592385" sldId="289"/>
        </pc:sldMkLst>
      </pc:sldChg>
      <pc:sldChg chg="modNotesTx">
        <pc:chgData name="Moss, Wynne E" userId="b9610580-f6aa-4e07-bdd6-ba6b7caf3ae1" providerId="ADAL" clId="{F16A3DD3-3B72-45A3-BB92-9DCB31CD2684}" dt="2023-02-08T21:13:57.481" v="10" actId="20577"/>
        <pc:sldMkLst>
          <pc:docMk/>
          <pc:sldMk cId="3516857555" sldId="291"/>
        </pc:sldMkLst>
      </pc:sldChg>
      <pc:sldChg chg="modSp mod modNotesTx">
        <pc:chgData name="Moss, Wynne E" userId="b9610580-f6aa-4e07-bdd6-ba6b7caf3ae1" providerId="ADAL" clId="{F16A3DD3-3B72-45A3-BB92-9DCB31CD2684}" dt="2023-02-08T21:20:06.002" v="52" actId="2"/>
        <pc:sldMkLst>
          <pc:docMk/>
          <pc:sldMk cId="2461643520" sldId="292"/>
        </pc:sldMkLst>
        <pc:spChg chg="mod">
          <ac:chgData name="Moss, Wynne E" userId="b9610580-f6aa-4e07-bdd6-ba6b7caf3ae1" providerId="ADAL" clId="{F16A3DD3-3B72-45A3-BB92-9DCB31CD2684}" dt="2023-02-08T21:20:06.002" v="52" actId="2"/>
          <ac:spMkLst>
            <pc:docMk/>
            <pc:sldMk cId="2461643520" sldId="292"/>
            <ac:spMk id="16" creationId="{7C3C596D-65F3-4E08-8C91-DAECBDAFB6B2}"/>
          </ac:spMkLst>
        </pc:spChg>
      </pc:sldChg>
      <pc:sldChg chg="del">
        <pc:chgData name="Moss, Wynne E" userId="b9610580-f6aa-4e07-bdd6-ba6b7caf3ae1" providerId="ADAL" clId="{F16A3DD3-3B72-45A3-BB92-9DCB31CD2684}" dt="2023-02-08T21:16:18.788" v="41" actId="47"/>
        <pc:sldMkLst>
          <pc:docMk/>
          <pc:sldMk cId="2322609430" sldId="293"/>
        </pc:sldMkLst>
      </pc:sldChg>
      <pc:sldChg chg="modNotesTx">
        <pc:chgData name="Moss, Wynne E" userId="b9610580-f6aa-4e07-bdd6-ba6b7caf3ae1" providerId="ADAL" clId="{F16A3DD3-3B72-45A3-BB92-9DCB31CD2684}" dt="2023-02-08T21:14:06.547" v="14" actId="20577"/>
        <pc:sldMkLst>
          <pc:docMk/>
          <pc:sldMk cId="0" sldId="295"/>
        </pc:sldMkLst>
      </pc:sldChg>
      <pc:sldChg chg="modSp modNotesTx">
        <pc:chgData name="Moss, Wynne E" userId="b9610580-f6aa-4e07-bdd6-ba6b7caf3ae1" providerId="ADAL" clId="{F16A3DD3-3B72-45A3-BB92-9DCB31CD2684}" dt="2023-02-08T21:20:23.607" v="67" actId="2"/>
        <pc:sldMkLst>
          <pc:docMk/>
          <pc:sldMk cId="3639811364" sldId="297"/>
        </pc:sldMkLst>
        <pc:spChg chg="mod">
          <ac:chgData name="Moss, Wynne E" userId="b9610580-f6aa-4e07-bdd6-ba6b7caf3ae1" providerId="ADAL" clId="{F16A3DD3-3B72-45A3-BB92-9DCB31CD2684}" dt="2023-02-08T21:20:23.607" v="67" actId="2"/>
          <ac:spMkLst>
            <pc:docMk/>
            <pc:sldMk cId="3639811364" sldId="297"/>
            <ac:spMk id="17" creationId="{3B395704-2B83-48AF-B03F-153BB2A3DBA5}"/>
          </ac:spMkLst>
        </pc:spChg>
      </pc:sldChg>
      <pc:sldChg chg="modSp mod modNotesTx">
        <pc:chgData name="Moss, Wynne E" userId="b9610580-f6aa-4e07-bdd6-ba6b7caf3ae1" providerId="ADAL" clId="{F16A3DD3-3B72-45A3-BB92-9DCB31CD2684}" dt="2023-02-08T21:20:19.956" v="63" actId="2"/>
        <pc:sldMkLst>
          <pc:docMk/>
          <pc:sldMk cId="2682241402" sldId="300"/>
        </pc:sldMkLst>
        <pc:spChg chg="mod">
          <ac:chgData name="Moss, Wynne E" userId="b9610580-f6aa-4e07-bdd6-ba6b7caf3ae1" providerId="ADAL" clId="{F16A3DD3-3B72-45A3-BB92-9DCB31CD2684}" dt="2023-02-08T21:20:19.956" v="63" actId="2"/>
          <ac:spMkLst>
            <pc:docMk/>
            <pc:sldMk cId="2682241402" sldId="300"/>
            <ac:spMk id="36" creationId="{18B7010B-9902-4846-A1B9-161BE739A27D}"/>
          </ac:spMkLst>
        </pc:spChg>
      </pc:sldChg>
      <pc:sldChg chg="modNotesTx">
        <pc:chgData name="Moss, Wynne E" userId="b9610580-f6aa-4e07-bdd6-ba6b7caf3ae1" providerId="ADAL" clId="{F16A3DD3-3B72-45A3-BB92-9DCB31CD2684}" dt="2023-02-08T21:14:38.786" v="25" actId="20577"/>
        <pc:sldMkLst>
          <pc:docMk/>
          <pc:sldMk cId="808449156" sldId="301"/>
        </pc:sldMkLst>
      </pc:sldChg>
      <pc:sldChg chg="modSp modNotesTx">
        <pc:chgData name="Moss, Wynne E" userId="b9610580-f6aa-4e07-bdd6-ba6b7caf3ae1" providerId="ADAL" clId="{F16A3DD3-3B72-45A3-BB92-9DCB31CD2684}" dt="2023-02-08T21:20:24.927" v="69" actId="2"/>
        <pc:sldMkLst>
          <pc:docMk/>
          <pc:sldMk cId="3832980944" sldId="302"/>
        </pc:sldMkLst>
        <pc:spChg chg="mod">
          <ac:chgData name="Moss, Wynne E" userId="b9610580-f6aa-4e07-bdd6-ba6b7caf3ae1" providerId="ADAL" clId="{F16A3DD3-3B72-45A3-BB92-9DCB31CD2684}" dt="2023-02-08T21:20:24.927" v="69" actId="2"/>
          <ac:spMkLst>
            <pc:docMk/>
            <pc:sldMk cId="3832980944" sldId="302"/>
            <ac:spMk id="36" creationId="{E5D0BAB4-1118-4138-BEA1-519A118B8240}"/>
          </ac:spMkLst>
        </pc:spChg>
      </pc:sldChg>
      <pc:sldChg chg="modNotesTx">
        <pc:chgData name="Moss, Wynne E" userId="b9610580-f6aa-4e07-bdd6-ba6b7caf3ae1" providerId="ADAL" clId="{F16A3DD3-3B72-45A3-BB92-9DCB31CD2684}" dt="2023-02-08T21:16:22.559" v="42" actId="20577"/>
        <pc:sldMkLst>
          <pc:docMk/>
          <pc:sldMk cId="1239365706" sldId="303"/>
        </pc:sldMkLst>
      </pc:sldChg>
      <pc:sldChg chg="modNotesTx">
        <pc:chgData name="Moss, Wynne E" userId="b9610580-f6aa-4e07-bdd6-ba6b7caf3ae1" providerId="ADAL" clId="{F16A3DD3-3B72-45A3-BB92-9DCB31CD2684}" dt="2023-02-08T21:14:08.975" v="15" actId="20577"/>
        <pc:sldMkLst>
          <pc:docMk/>
          <pc:sldMk cId="4270239497" sldId="304"/>
        </pc:sldMkLst>
      </pc:sldChg>
      <pc:sldChg chg="modSp mod modNotesTx">
        <pc:chgData name="Moss, Wynne E" userId="b9610580-f6aa-4e07-bdd6-ba6b7caf3ae1" providerId="ADAL" clId="{F16A3DD3-3B72-45A3-BB92-9DCB31CD2684}" dt="2023-02-08T21:20:17.038" v="61" actId="2"/>
        <pc:sldMkLst>
          <pc:docMk/>
          <pc:sldMk cId="121190746" sldId="305"/>
        </pc:sldMkLst>
        <pc:spChg chg="mod">
          <ac:chgData name="Moss, Wynne E" userId="b9610580-f6aa-4e07-bdd6-ba6b7caf3ae1" providerId="ADAL" clId="{F16A3DD3-3B72-45A3-BB92-9DCB31CD2684}" dt="2023-02-08T21:20:17.038" v="61" actId="2"/>
          <ac:spMkLst>
            <pc:docMk/>
            <pc:sldMk cId="121190746" sldId="305"/>
            <ac:spMk id="24" creationId="{F220E166-3E2B-4DF4-8BEC-DFAA6EEBA18C}"/>
          </ac:spMkLst>
        </pc:spChg>
      </pc:sldChg>
      <pc:sldChg chg="modNotesTx">
        <pc:chgData name="Moss, Wynne E" userId="b9610580-f6aa-4e07-bdd6-ba6b7caf3ae1" providerId="ADAL" clId="{F16A3DD3-3B72-45A3-BB92-9DCB31CD2684}" dt="2023-02-08T21:14:21.175" v="19" actId="20577"/>
        <pc:sldMkLst>
          <pc:docMk/>
          <pc:sldMk cId="518838281" sldId="306"/>
        </pc:sldMkLst>
      </pc:sldChg>
      <pc:sldChg chg="modSp mod modNotesTx">
        <pc:chgData name="Moss, Wynne E" userId="b9610580-f6aa-4e07-bdd6-ba6b7caf3ae1" providerId="ADAL" clId="{F16A3DD3-3B72-45A3-BB92-9DCB31CD2684}" dt="2023-02-08T21:20:28.796" v="72" actId="2"/>
        <pc:sldMkLst>
          <pc:docMk/>
          <pc:sldMk cId="781769752" sldId="307"/>
        </pc:sldMkLst>
        <pc:spChg chg="mod">
          <ac:chgData name="Moss, Wynne E" userId="b9610580-f6aa-4e07-bdd6-ba6b7caf3ae1" providerId="ADAL" clId="{F16A3DD3-3B72-45A3-BB92-9DCB31CD2684}" dt="2023-02-08T21:20:28.796" v="72" actId="2"/>
          <ac:spMkLst>
            <pc:docMk/>
            <pc:sldMk cId="781769752" sldId="307"/>
            <ac:spMk id="4" creationId="{9FF19C94-ED8E-C19B-CCF3-E3A91547CB69}"/>
          </ac:spMkLst>
        </pc:spChg>
      </pc:sldChg>
      <pc:sldChg chg="del">
        <pc:chgData name="Moss, Wynne E" userId="b9610580-f6aa-4e07-bdd6-ba6b7caf3ae1" providerId="ADAL" clId="{F16A3DD3-3B72-45A3-BB92-9DCB31CD2684}" dt="2023-02-08T21:16:16.494" v="38" actId="47"/>
        <pc:sldMkLst>
          <pc:docMk/>
          <pc:sldMk cId="3284920968" sldId="309"/>
        </pc:sldMkLst>
      </pc:sldChg>
      <pc:sldChg chg="del">
        <pc:chgData name="Moss, Wynne E" userId="b9610580-f6aa-4e07-bdd6-ba6b7caf3ae1" providerId="ADAL" clId="{F16A3DD3-3B72-45A3-BB92-9DCB31CD2684}" dt="2023-02-08T21:16:17.172" v="39" actId="47"/>
        <pc:sldMkLst>
          <pc:docMk/>
          <pc:sldMk cId="3162313280" sldId="310"/>
        </pc:sldMkLst>
      </pc:sldChg>
      <pc:sldChg chg="modNotesTx">
        <pc:chgData name="Moss, Wynne E" userId="b9610580-f6aa-4e07-bdd6-ba6b7caf3ae1" providerId="ADAL" clId="{F16A3DD3-3B72-45A3-BB92-9DCB31CD2684}" dt="2023-02-08T21:13:59.612" v="11" actId="20577"/>
        <pc:sldMkLst>
          <pc:docMk/>
          <pc:sldMk cId="727294484" sldId="311"/>
        </pc:sldMkLst>
      </pc:sldChg>
      <pc:sldChg chg="modNotesTx">
        <pc:chgData name="Moss, Wynne E" userId="b9610580-f6aa-4e07-bdd6-ba6b7caf3ae1" providerId="ADAL" clId="{F16A3DD3-3B72-45A3-BB92-9DCB31CD2684}" dt="2023-02-08T21:14:16.560" v="17" actId="20577"/>
        <pc:sldMkLst>
          <pc:docMk/>
          <pc:sldMk cId="3105044039" sldId="314"/>
        </pc:sldMkLst>
      </pc:sldChg>
      <pc:sldChg chg="modSp mod modNotesTx">
        <pc:chgData name="Moss, Wynne E" userId="b9610580-f6aa-4e07-bdd6-ba6b7caf3ae1" providerId="ADAL" clId="{F16A3DD3-3B72-45A3-BB92-9DCB31CD2684}" dt="2023-02-08T21:20:21.288" v="65" actId="2"/>
        <pc:sldMkLst>
          <pc:docMk/>
          <pc:sldMk cId="3931818989" sldId="315"/>
        </pc:sldMkLst>
        <pc:spChg chg="mod">
          <ac:chgData name="Moss, Wynne E" userId="b9610580-f6aa-4e07-bdd6-ba6b7caf3ae1" providerId="ADAL" clId="{F16A3DD3-3B72-45A3-BB92-9DCB31CD2684}" dt="2023-02-08T21:20:21.288" v="65" actId="2"/>
          <ac:spMkLst>
            <pc:docMk/>
            <pc:sldMk cId="3931818989" sldId="315"/>
            <ac:spMk id="84" creationId="{FC240B64-B500-B9CF-EDD0-DBFBD1EDBB86}"/>
          </ac:spMkLst>
        </pc:spChg>
      </pc:sldChg>
      <pc:sldChg chg="modSp mod modNotesTx">
        <pc:chgData name="Moss, Wynne E" userId="b9610580-f6aa-4e07-bdd6-ba6b7caf3ae1" providerId="ADAL" clId="{F16A3DD3-3B72-45A3-BB92-9DCB31CD2684}" dt="2023-02-08T21:20:22" v="66" actId="2"/>
        <pc:sldMkLst>
          <pc:docMk/>
          <pc:sldMk cId="1895137561" sldId="316"/>
        </pc:sldMkLst>
        <pc:spChg chg="mod">
          <ac:chgData name="Moss, Wynne E" userId="b9610580-f6aa-4e07-bdd6-ba6b7caf3ae1" providerId="ADAL" clId="{F16A3DD3-3B72-45A3-BB92-9DCB31CD2684}" dt="2023-02-08T21:20:22" v="66" actId="2"/>
          <ac:spMkLst>
            <pc:docMk/>
            <pc:sldMk cId="1895137561" sldId="316"/>
            <ac:spMk id="91" creationId="{C23DE368-C276-2CAE-29B5-02298E62D179}"/>
          </ac:spMkLst>
        </pc:spChg>
      </pc:sldChg>
      <pc:sldChg chg="modNotesTx">
        <pc:chgData name="Moss, Wynne E" userId="b9610580-f6aa-4e07-bdd6-ba6b7caf3ae1" providerId="ADAL" clId="{F16A3DD3-3B72-45A3-BB92-9DCB31CD2684}" dt="2023-02-08T21:14:41.194" v="26" actId="20577"/>
        <pc:sldMkLst>
          <pc:docMk/>
          <pc:sldMk cId="1526582779" sldId="317"/>
        </pc:sldMkLst>
      </pc:sldChg>
      <pc:sldChg chg="modSp mod modNotesTx">
        <pc:chgData name="Moss, Wynne E" userId="b9610580-f6aa-4e07-bdd6-ba6b7caf3ae1" providerId="ADAL" clId="{F16A3DD3-3B72-45A3-BB92-9DCB31CD2684}" dt="2023-02-08T21:20:25.811" v="70" actId="2"/>
        <pc:sldMkLst>
          <pc:docMk/>
          <pc:sldMk cId="4256175522" sldId="318"/>
        </pc:sldMkLst>
        <pc:spChg chg="mod">
          <ac:chgData name="Moss, Wynne E" userId="b9610580-f6aa-4e07-bdd6-ba6b7caf3ae1" providerId="ADAL" clId="{F16A3DD3-3B72-45A3-BB92-9DCB31CD2684}" dt="2023-02-08T21:20:25.811" v="70" actId="2"/>
          <ac:spMkLst>
            <pc:docMk/>
            <pc:sldMk cId="4256175522" sldId="318"/>
            <ac:spMk id="34" creationId="{1BC1BFC2-31D6-9C38-6E13-D4962D2A76BA}"/>
          </ac:spMkLst>
        </pc:spChg>
      </pc:sldChg>
      <pc:sldChg chg="modNotesTx">
        <pc:chgData name="Moss, Wynne E" userId="b9610580-f6aa-4e07-bdd6-ba6b7caf3ae1" providerId="ADAL" clId="{F16A3DD3-3B72-45A3-BB92-9DCB31CD2684}" dt="2023-02-08T21:15:53.477" v="28" actId="20577"/>
        <pc:sldMkLst>
          <pc:docMk/>
          <pc:sldMk cId="1204853419" sldId="319"/>
        </pc:sldMkLst>
      </pc:sldChg>
      <pc:sldChg chg="modSp mod modNotesTx">
        <pc:chgData name="Moss, Wynne E" userId="b9610580-f6aa-4e07-bdd6-ba6b7caf3ae1" providerId="ADAL" clId="{F16A3DD3-3B72-45A3-BB92-9DCB31CD2684}" dt="2023-02-08T21:20:27.183" v="71" actId="2"/>
        <pc:sldMkLst>
          <pc:docMk/>
          <pc:sldMk cId="691187068" sldId="320"/>
        </pc:sldMkLst>
        <pc:spChg chg="mod">
          <ac:chgData name="Moss, Wynne E" userId="b9610580-f6aa-4e07-bdd6-ba6b7caf3ae1" providerId="ADAL" clId="{F16A3DD3-3B72-45A3-BB92-9DCB31CD2684}" dt="2023-02-08T21:20:27.183" v="71" actId="2"/>
          <ac:spMkLst>
            <pc:docMk/>
            <pc:sldMk cId="691187068" sldId="320"/>
            <ac:spMk id="46" creationId="{4622CA24-D8A2-F598-1E99-0A174F7F8B9B}"/>
          </ac:spMkLst>
        </pc:spChg>
      </pc:sldChg>
      <pc:sldChg chg="modNotesTx">
        <pc:chgData name="Moss, Wynne E" userId="b9610580-f6aa-4e07-bdd6-ba6b7caf3ae1" providerId="ADAL" clId="{F16A3DD3-3B72-45A3-BB92-9DCB31CD2684}" dt="2023-02-08T21:16:05.974" v="33" actId="20577"/>
        <pc:sldMkLst>
          <pc:docMk/>
          <pc:sldMk cId="3412836388" sldId="322"/>
        </pc:sldMkLst>
      </pc:sldChg>
      <pc:sldChg chg="modSp mod modNotesTx">
        <pc:chgData name="Moss, Wynne E" userId="b9610580-f6aa-4e07-bdd6-ba6b7caf3ae1" providerId="ADAL" clId="{F16A3DD3-3B72-45A3-BB92-9DCB31CD2684}" dt="2023-02-08T21:20:39.910" v="79" actId="2"/>
        <pc:sldMkLst>
          <pc:docMk/>
          <pc:sldMk cId="2750746421" sldId="324"/>
        </pc:sldMkLst>
        <pc:spChg chg="mod">
          <ac:chgData name="Moss, Wynne E" userId="b9610580-f6aa-4e07-bdd6-ba6b7caf3ae1" providerId="ADAL" clId="{F16A3DD3-3B72-45A3-BB92-9DCB31CD2684}" dt="2023-02-08T21:20:32.874" v="75" actId="2"/>
          <ac:spMkLst>
            <pc:docMk/>
            <pc:sldMk cId="2750746421" sldId="324"/>
            <ac:spMk id="3" creationId="{50D2F24B-30CE-4927-B38B-C550A33EC6AF}"/>
          </ac:spMkLst>
        </pc:spChg>
        <pc:spChg chg="mod">
          <ac:chgData name="Moss, Wynne E" userId="b9610580-f6aa-4e07-bdd6-ba6b7caf3ae1" providerId="ADAL" clId="{F16A3DD3-3B72-45A3-BB92-9DCB31CD2684}" dt="2023-02-08T21:20:39.160" v="78" actId="2"/>
          <ac:spMkLst>
            <pc:docMk/>
            <pc:sldMk cId="2750746421" sldId="324"/>
            <ac:spMk id="5" creationId="{B52723CC-3045-4140-8105-1589CA257F92}"/>
          </ac:spMkLst>
        </pc:spChg>
        <pc:spChg chg="mod">
          <ac:chgData name="Moss, Wynne E" userId="b9610580-f6aa-4e07-bdd6-ba6b7caf3ae1" providerId="ADAL" clId="{F16A3DD3-3B72-45A3-BB92-9DCB31CD2684}" dt="2023-02-08T21:20:36.994" v="77" actId="2"/>
          <ac:spMkLst>
            <pc:docMk/>
            <pc:sldMk cId="2750746421" sldId="324"/>
            <ac:spMk id="7" creationId="{7E7762E9-EC65-4E99-AE0D-CF13B2BA9B56}"/>
          </ac:spMkLst>
        </pc:spChg>
        <pc:spChg chg="mod">
          <ac:chgData name="Moss, Wynne E" userId="b9610580-f6aa-4e07-bdd6-ba6b7caf3ae1" providerId="ADAL" clId="{F16A3DD3-3B72-45A3-BB92-9DCB31CD2684}" dt="2023-02-08T21:20:39.910" v="79" actId="2"/>
          <ac:spMkLst>
            <pc:docMk/>
            <pc:sldMk cId="2750746421" sldId="324"/>
            <ac:spMk id="8" creationId="{51913442-F429-47F7-8215-910F0874D1A2}"/>
          </ac:spMkLst>
        </pc:spChg>
        <pc:spChg chg="mod">
          <ac:chgData name="Moss, Wynne E" userId="b9610580-f6aa-4e07-bdd6-ba6b7caf3ae1" providerId="ADAL" clId="{F16A3DD3-3B72-45A3-BB92-9DCB31CD2684}" dt="2023-02-08T21:20:34.360" v="76" actId="2"/>
          <ac:spMkLst>
            <pc:docMk/>
            <pc:sldMk cId="2750746421" sldId="324"/>
            <ac:spMk id="10" creationId="{0BE8657A-F450-4601-8B3F-AAD2B09B66B6}"/>
          </ac:spMkLst>
        </pc:spChg>
      </pc:sldChg>
      <pc:sldChg chg="modSp mod modNotesTx">
        <pc:chgData name="Moss, Wynne E" userId="b9610580-f6aa-4e07-bdd6-ba6b7caf3ae1" providerId="ADAL" clId="{F16A3DD3-3B72-45A3-BB92-9DCB31CD2684}" dt="2023-02-08T21:20:18.313" v="62" actId="2"/>
        <pc:sldMkLst>
          <pc:docMk/>
          <pc:sldMk cId="3944966842" sldId="326"/>
        </pc:sldMkLst>
        <pc:spChg chg="mod">
          <ac:chgData name="Moss, Wynne E" userId="b9610580-f6aa-4e07-bdd6-ba6b7caf3ae1" providerId="ADAL" clId="{F16A3DD3-3B72-45A3-BB92-9DCB31CD2684}" dt="2023-02-08T21:20:18.313" v="62" actId="2"/>
          <ac:spMkLst>
            <pc:docMk/>
            <pc:sldMk cId="3944966842" sldId="326"/>
            <ac:spMk id="23" creationId="{AFBBFEC3-0B04-46C5-879F-F7B805E2C6ED}"/>
          </ac:spMkLst>
        </pc:spChg>
      </pc:sldChg>
      <pc:sldChg chg="del">
        <pc:chgData name="Moss, Wynne E" userId="b9610580-f6aa-4e07-bdd6-ba6b7caf3ae1" providerId="ADAL" clId="{F16A3DD3-3B72-45A3-BB92-9DCB31CD2684}" dt="2023-02-08T21:13:46.211" v="5" actId="47"/>
        <pc:sldMkLst>
          <pc:docMk/>
          <pc:sldMk cId="2887800130" sldId="329"/>
        </pc:sldMkLst>
      </pc:sldChg>
      <pc:sldChg chg="modSp mod modNotesTx">
        <pc:chgData name="Moss, Wynne E" userId="b9610580-f6aa-4e07-bdd6-ba6b7caf3ae1" providerId="ADAL" clId="{F16A3DD3-3B72-45A3-BB92-9DCB31CD2684}" dt="2023-02-08T21:20:16.264" v="60" actId="2"/>
        <pc:sldMkLst>
          <pc:docMk/>
          <pc:sldMk cId="3022162158" sldId="330"/>
        </pc:sldMkLst>
        <pc:spChg chg="mod">
          <ac:chgData name="Moss, Wynne E" userId="b9610580-f6aa-4e07-bdd6-ba6b7caf3ae1" providerId="ADAL" clId="{F16A3DD3-3B72-45A3-BB92-9DCB31CD2684}" dt="2023-02-08T21:20:11.284" v="53" actId="2"/>
          <ac:spMkLst>
            <pc:docMk/>
            <pc:sldMk cId="3022162158" sldId="330"/>
            <ac:spMk id="12" creationId="{6302202B-432A-4B8F-89C5-3D707856E833}"/>
          </ac:spMkLst>
        </pc:spChg>
        <pc:spChg chg="mod">
          <ac:chgData name="Moss, Wynne E" userId="b9610580-f6aa-4e07-bdd6-ba6b7caf3ae1" providerId="ADAL" clId="{F16A3DD3-3B72-45A3-BB92-9DCB31CD2684}" dt="2023-02-08T21:20:12.168" v="54" actId="2"/>
          <ac:spMkLst>
            <pc:docMk/>
            <pc:sldMk cId="3022162158" sldId="330"/>
            <ac:spMk id="19" creationId="{78728328-8AED-4819-BC92-73CDF852B4EB}"/>
          </ac:spMkLst>
        </pc:spChg>
        <pc:spChg chg="mod">
          <ac:chgData name="Moss, Wynne E" userId="b9610580-f6aa-4e07-bdd6-ba6b7caf3ae1" providerId="ADAL" clId="{F16A3DD3-3B72-45A3-BB92-9DCB31CD2684}" dt="2023-02-08T21:20:13.257" v="55" actId="2"/>
          <ac:spMkLst>
            <pc:docMk/>
            <pc:sldMk cId="3022162158" sldId="330"/>
            <ac:spMk id="29" creationId="{B22B64AA-FC2E-43F9-9F9F-C42AD6B2A562}"/>
          </ac:spMkLst>
        </pc:spChg>
        <pc:spChg chg="mod">
          <ac:chgData name="Moss, Wynne E" userId="b9610580-f6aa-4e07-bdd6-ba6b7caf3ae1" providerId="ADAL" clId="{F16A3DD3-3B72-45A3-BB92-9DCB31CD2684}" dt="2023-02-08T21:20:15.722" v="59" actId="2"/>
          <ac:spMkLst>
            <pc:docMk/>
            <pc:sldMk cId="3022162158" sldId="330"/>
            <ac:spMk id="38" creationId="{B1D25A7C-7DD5-41EC-9D0D-24EFA23C0DA5}"/>
          </ac:spMkLst>
        </pc:spChg>
        <pc:spChg chg="mod">
          <ac:chgData name="Moss, Wynne E" userId="b9610580-f6aa-4e07-bdd6-ba6b7caf3ae1" providerId="ADAL" clId="{F16A3DD3-3B72-45A3-BB92-9DCB31CD2684}" dt="2023-02-08T21:20:16.264" v="60" actId="2"/>
          <ac:spMkLst>
            <pc:docMk/>
            <pc:sldMk cId="3022162158" sldId="330"/>
            <ac:spMk id="73" creationId="{283D173B-5B53-489E-A07B-96500FCE69BB}"/>
          </ac:spMkLst>
        </pc:spChg>
      </pc:sldChg>
      <pc:sldChg chg="modNotesTx">
        <pc:chgData name="Moss, Wynne E" userId="b9610580-f6aa-4e07-bdd6-ba6b7caf3ae1" providerId="ADAL" clId="{F16A3DD3-3B72-45A3-BB92-9DCB31CD2684}" dt="2023-02-08T21:14:12.462" v="16" actId="20577"/>
        <pc:sldMkLst>
          <pc:docMk/>
          <pc:sldMk cId="307561599" sldId="331"/>
        </pc:sldMkLst>
      </pc:sldChg>
      <pc:sldChg chg="del">
        <pc:chgData name="Moss, Wynne E" userId="b9610580-f6aa-4e07-bdd6-ba6b7caf3ae1" providerId="ADAL" clId="{F16A3DD3-3B72-45A3-BB92-9DCB31CD2684}" dt="2023-02-08T21:16:15.366" v="37" actId="47"/>
        <pc:sldMkLst>
          <pc:docMk/>
          <pc:sldMk cId="4136432593" sldId="332"/>
        </pc:sldMkLst>
      </pc:sldChg>
      <pc:sldChg chg="modNotesTx">
        <pc:chgData name="Moss, Wynne E" userId="b9610580-f6aa-4e07-bdd6-ba6b7caf3ae1" providerId="ADAL" clId="{F16A3DD3-3B72-45A3-BB92-9DCB31CD2684}" dt="2023-02-08T21:16:07.759" v="34" actId="20577"/>
        <pc:sldMkLst>
          <pc:docMk/>
          <pc:sldMk cId="1302430446" sldId="334"/>
        </pc:sldMkLst>
      </pc:sldChg>
      <pc:sldChg chg="modSp modNotesTx">
        <pc:chgData name="Moss, Wynne E" userId="b9610580-f6aa-4e07-bdd6-ba6b7caf3ae1" providerId="ADAL" clId="{F16A3DD3-3B72-45A3-BB92-9DCB31CD2684}" dt="2023-02-08T21:20:42.470" v="80" actId="2"/>
        <pc:sldMkLst>
          <pc:docMk/>
          <pc:sldMk cId="2604797869" sldId="335"/>
        </pc:sldMkLst>
        <pc:spChg chg="mod">
          <ac:chgData name="Moss, Wynne E" userId="b9610580-f6aa-4e07-bdd6-ba6b7caf3ae1" providerId="ADAL" clId="{F16A3DD3-3B72-45A3-BB92-9DCB31CD2684}" dt="2023-02-08T21:20:42.470" v="80" actId="2"/>
          <ac:spMkLst>
            <pc:docMk/>
            <pc:sldMk cId="2604797869" sldId="335"/>
            <ac:spMk id="27" creationId="{AF6B58FD-004D-4894-AC1F-0F78CDDC841A}"/>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822AA14-AA87-6543-B4AE-12D49A5A6C1C}" type="datetimeFigureOut">
              <a:rPr lang="en-US" smtClean="0"/>
              <a:pPr/>
              <a:t>2/8/2023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D5CB47A-5BAF-5847-8462-8E087781F250}" type="slidenum">
              <a:rPr lang="en-US" smtClean="0"/>
              <a:pPr/>
              <a:t>‹#›</a:t>
            </a:fld>
            <a:endParaRPr lang="en-US"/>
          </a:p>
        </p:txBody>
      </p:sp>
    </p:spTree>
    <p:extLst>
      <p:ext uri="{BB962C8B-B14F-4D97-AF65-F5344CB8AC3E}">
        <p14:creationId xmlns:p14="http://schemas.microsoft.com/office/powerpoint/2010/main" val="408560746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5CB47A-5BAF-5847-8462-8E087781F250}" type="slidenum">
              <a:rPr lang="en-US" smtClean="0"/>
              <a:pPr/>
              <a:t>1</a:t>
            </a:fld>
            <a:endParaRPr lang="en-US" dirty="0"/>
          </a:p>
        </p:txBody>
      </p:sp>
    </p:spTree>
    <p:extLst>
      <p:ext uri="{BB962C8B-B14F-4D97-AF65-F5344CB8AC3E}">
        <p14:creationId xmlns:p14="http://schemas.microsoft.com/office/powerpoint/2010/main" val="36626537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1572F3B-D5C7-4446-AA6C-0E1F1674B72F}" type="slidenum">
              <a:rPr lang="en-US" smtClean="0"/>
              <a:t>10</a:t>
            </a:fld>
            <a:endParaRPr lang="en-US" dirty="0"/>
          </a:p>
        </p:txBody>
      </p:sp>
    </p:spTree>
    <p:extLst>
      <p:ext uri="{BB962C8B-B14F-4D97-AF65-F5344CB8AC3E}">
        <p14:creationId xmlns:p14="http://schemas.microsoft.com/office/powerpoint/2010/main" val="6020686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5CB47A-5BAF-5847-8462-8E087781F250}" type="slidenum">
              <a:rPr lang="en-US" smtClean="0"/>
              <a:pPr/>
              <a:t>11</a:t>
            </a:fld>
            <a:endParaRPr lang="en-US" dirty="0"/>
          </a:p>
        </p:txBody>
      </p:sp>
    </p:spTree>
    <p:extLst>
      <p:ext uri="{BB962C8B-B14F-4D97-AF65-F5344CB8AC3E}">
        <p14:creationId xmlns:p14="http://schemas.microsoft.com/office/powerpoint/2010/main" val="31009549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11572F3B-D5C7-4446-AA6C-0E1F1674B72F}" type="slidenum">
              <a:rPr lang="en-US" smtClean="0"/>
              <a:t>12</a:t>
            </a:fld>
            <a:endParaRPr lang="en-US" dirty="0"/>
          </a:p>
        </p:txBody>
      </p:sp>
    </p:spTree>
    <p:extLst>
      <p:ext uri="{BB962C8B-B14F-4D97-AF65-F5344CB8AC3E}">
        <p14:creationId xmlns:p14="http://schemas.microsoft.com/office/powerpoint/2010/main" val="29385620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11572F3B-D5C7-4446-AA6C-0E1F1674B72F}" type="slidenum">
              <a:rPr lang="en-US" smtClean="0"/>
              <a:t>13</a:t>
            </a:fld>
            <a:endParaRPr lang="en-US" dirty="0"/>
          </a:p>
        </p:txBody>
      </p:sp>
    </p:spTree>
    <p:extLst>
      <p:ext uri="{BB962C8B-B14F-4D97-AF65-F5344CB8AC3E}">
        <p14:creationId xmlns:p14="http://schemas.microsoft.com/office/powerpoint/2010/main" val="34793114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11d24aa3c7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 name="Google Shape;236;g11d24aa3c7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11d24aa3c7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 name="Google Shape;236;g11d24aa3c7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endParaRPr lang="en-US" dirty="0"/>
          </a:p>
        </p:txBody>
      </p:sp>
    </p:spTree>
    <p:extLst>
      <p:ext uri="{BB962C8B-B14F-4D97-AF65-F5344CB8AC3E}">
        <p14:creationId xmlns:p14="http://schemas.microsoft.com/office/powerpoint/2010/main" val="12142134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11d24aa3c7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 name="Google Shape;236;g11d24aa3c7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endParaRPr lang="en-US" dirty="0"/>
          </a:p>
        </p:txBody>
      </p:sp>
    </p:spTree>
    <p:extLst>
      <p:ext uri="{BB962C8B-B14F-4D97-AF65-F5344CB8AC3E}">
        <p14:creationId xmlns:p14="http://schemas.microsoft.com/office/powerpoint/2010/main" val="12126682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Figure 1.</a:t>
            </a:r>
            <a:r>
              <a:rPr lang="en-US" sz="1200" kern="1200" dirty="0">
                <a:solidFill>
                  <a:schemeClr val="tx1"/>
                </a:solidFill>
                <a:effectLst/>
                <a:latin typeface="+mn-lt"/>
                <a:ea typeface="+mn-ea"/>
                <a:cs typeface="+mn-cs"/>
              </a:rPr>
              <a:t> Changes in future precipitation and drought regimes. </a:t>
            </a:r>
            <a:r>
              <a:rPr lang="en-US" sz="1200" b="1" kern="1200" dirty="0">
                <a:solidFill>
                  <a:schemeClr val="tx1"/>
                </a:solidFill>
                <a:effectLst/>
                <a:latin typeface="+mn-lt"/>
                <a:ea typeface="+mn-ea"/>
                <a:cs typeface="+mn-cs"/>
              </a:rPr>
              <a:t>(a) </a:t>
            </a:r>
            <a:r>
              <a:rPr lang="en-US" sz="1200" kern="1200" dirty="0">
                <a:solidFill>
                  <a:schemeClr val="tx1"/>
                </a:solidFill>
                <a:effectLst/>
                <a:latin typeface="+mn-lt"/>
                <a:ea typeface="+mn-ea"/>
                <a:cs typeface="+mn-cs"/>
              </a:rPr>
              <a:t>Projected changes in annual precipitation by mid-21st century (2036 - 2065), indicating increased precipitation across much of the globe. </a:t>
            </a:r>
            <a:r>
              <a:rPr lang="en-US" sz="1200" b="1" kern="1200" dirty="0">
                <a:solidFill>
                  <a:schemeClr val="tx1"/>
                </a:solidFill>
                <a:effectLst/>
                <a:latin typeface="+mn-lt"/>
                <a:ea typeface="+mn-ea"/>
                <a:cs typeface="+mn-cs"/>
              </a:rPr>
              <a:t>(b)</a:t>
            </a:r>
            <a:r>
              <a:rPr lang="en-US" sz="1200" kern="1200" dirty="0">
                <a:solidFill>
                  <a:schemeClr val="tx1"/>
                </a:solidFill>
                <a:effectLst/>
                <a:latin typeface="+mn-lt"/>
                <a:ea typeface="+mn-ea"/>
                <a:cs typeface="+mn-cs"/>
              </a:rPr>
              <a:t> Projected changes in the frequency of extreme atmospheric drought events by mid-21st century, which are defined as monthly potential evapotranspiration values (PET) exceeding the 99th percentile threshold during a historical (1971-2000) period. </a:t>
            </a:r>
            <a:r>
              <a:rPr lang="en-US" sz="1200" b="1" kern="1200" dirty="0">
                <a:solidFill>
                  <a:schemeClr val="tx1"/>
                </a:solidFill>
                <a:effectLst/>
                <a:latin typeface="+mn-lt"/>
                <a:ea typeface="+mn-ea"/>
                <a:cs typeface="+mn-cs"/>
              </a:rPr>
              <a:t>(c) </a:t>
            </a:r>
            <a:r>
              <a:rPr lang="en-US" sz="1200" kern="1200" dirty="0">
                <a:solidFill>
                  <a:schemeClr val="tx1"/>
                </a:solidFill>
                <a:effectLst/>
                <a:latin typeface="+mn-lt"/>
                <a:ea typeface="+mn-ea"/>
                <a:cs typeface="+mn-cs"/>
              </a:rPr>
              <a:t>Projected changes in the frequency of extreme soil moisture drought events by mid-21st century, defined as monthly soil moisture deficits exceeding historical 99th percentile thresholds. All projection estimates are obtained from 40 simulations of the Community Earth System Model version 1 Large Ensemble project (CESM1 LENS; Kay et al., 2015).  </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1572F3B-D5C7-4446-AA6C-0E1F1674B72F}" type="slidenum">
              <a:rPr lang="en-US" smtClean="0"/>
              <a:t>17</a:t>
            </a:fld>
            <a:endParaRPr lang="en-US" dirty="0"/>
          </a:p>
        </p:txBody>
      </p:sp>
    </p:spTree>
    <p:extLst>
      <p:ext uri="{BB962C8B-B14F-4D97-AF65-F5344CB8AC3E}">
        <p14:creationId xmlns:p14="http://schemas.microsoft.com/office/powerpoint/2010/main" val="40705561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572F3B-D5C7-4446-AA6C-0E1F1674B72F}" type="slidenum">
              <a:rPr lang="en-US" smtClean="0"/>
              <a:t>18</a:t>
            </a:fld>
            <a:endParaRPr lang="en-US" dirty="0"/>
          </a:p>
        </p:txBody>
      </p:sp>
    </p:spTree>
    <p:extLst>
      <p:ext uri="{BB962C8B-B14F-4D97-AF65-F5344CB8AC3E}">
        <p14:creationId xmlns:p14="http://schemas.microsoft.com/office/powerpoint/2010/main" val="29794173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572F3B-D5C7-4446-AA6C-0E1F1674B72F}" type="slidenum">
              <a:rPr lang="en-US" smtClean="0"/>
              <a:t>19</a:t>
            </a:fld>
            <a:endParaRPr lang="en-US" dirty="0"/>
          </a:p>
        </p:txBody>
      </p:sp>
    </p:spTree>
    <p:extLst>
      <p:ext uri="{BB962C8B-B14F-4D97-AF65-F5344CB8AC3E}">
        <p14:creationId xmlns:p14="http://schemas.microsoft.com/office/powerpoint/2010/main" val="40169705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5CB47A-5BAF-5847-8462-8E087781F250}" type="slidenum">
              <a:rPr lang="en-US" smtClean="0"/>
              <a:pPr/>
              <a:t>2</a:t>
            </a:fld>
            <a:endParaRPr lang="en-US" dirty="0"/>
          </a:p>
        </p:txBody>
      </p:sp>
    </p:spTree>
    <p:extLst>
      <p:ext uri="{BB962C8B-B14F-4D97-AF65-F5344CB8AC3E}">
        <p14:creationId xmlns:p14="http://schemas.microsoft.com/office/powerpoint/2010/main" val="12656435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572F3B-D5C7-4446-AA6C-0E1F1674B72F}" type="slidenum">
              <a:rPr lang="en-US" smtClean="0"/>
              <a:t>20</a:t>
            </a:fld>
            <a:endParaRPr lang="en-US" dirty="0"/>
          </a:p>
        </p:txBody>
      </p:sp>
    </p:spTree>
    <p:extLst>
      <p:ext uri="{BB962C8B-B14F-4D97-AF65-F5344CB8AC3E}">
        <p14:creationId xmlns:p14="http://schemas.microsoft.com/office/powerpoint/2010/main" val="35396708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572F3B-D5C7-4446-AA6C-0E1F1674B72F}" type="slidenum">
              <a:rPr lang="en-US" smtClean="0"/>
              <a:t>21</a:t>
            </a:fld>
            <a:endParaRPr lang="en-US" dirty="0"/>
          </a:p>
        </p:txBody>
      </p:sp>
    </p:spTree>
    <p:extLst>
      <p:ext uri="{BB962C8B-B14F-4D97-AF65-F5344CB8AC3E}">
        <p14:creationId xmlns:p14="http://schemas.microsoft.com/office/powerpoint/2010/main" val="38607814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572F3B-D5C7-4446-AA6C-0E1F1674B72F}" type="slidenum">
              <a:rPr lang="en-US" smtClean="0"/>
              <a:t>22</a:t>
            </a:fld>
            <a:endParaRPr lang="en-US" dirty="0"/>
          </a:p>
        </p:txBody>
      </p:sp>
    </p:spTree>
    <p:extLst>
      <p:ext uri="{BB962C8B-B14F-4D97-AF65-F5344CB8AC3E}">
        <p14:creationId xmlns:p14="http://schemas.microsoft.com/office/powerpoint/2010/main" val="22248543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11572F3B-D5C7-4446-AA6C-0E1F1674B72F}" type="slidenum">
              <a:rPr lang="en-US" smtClean="0"/>
              <a:t>23</a:t>
            </a:fld>
            <a:endParaRPr lang="en-US" dirty="0"/>
          </a:p>
        </p:txBody>
      </p:sp>
    </p:spTree>
    <p:extLst>
      <p:ext uri="{BB962C8B-B14F-4D97-AF65-F5344CB8AC3E}">
        <p14:creationId xmlns:p14="http://schemas.microsoft.com/office/powerpoint/2010/main" val="39504097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572F3B-D5C7-4446-AA6C-0E1F1674B72F}" type="slidenum">
              <a:rPr lang="en-US" smtClean="0"/>
              <a:t>24</a:t>
            </a:fld>
            <a:endParaRPr lang="en-US" dirty="0"/>
          </a:p>
        </p:txBody>
      </p:sp>
    </p:spTree>
    <p:extLst>
      <p:ext uri="{BB962C8B-B14F-4D97-AF65-F5344CB8AC3E}">
        <p14:creationId xmlns:p14="http://schemas.microsoft.com/office/powerpoint/2010/main" val="39273196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0" dirty="0"/>
          </a:p>
        </p:txBody>
      </p:sp>
      <p:sp>
        <p:nvSpPr>
          <p:cNvPr id="4" name="Slide Number Placeholder 3"/>
          <p:cNvSpPr>
            <a:spLocks noGrp="1"/>
          </p:cNvSpPr>
          <p:nvPr>
            <p:ph type="sldNum" sz="quarter" idx="5"/>
          </p:nvPr>
        </p:nvSpPr>
        <p:spPr/>
        <p:txBody>
          <a:bodyPr/>
          <a:lstStyle/>
          <a:p>
            <a:fld id="{11572F3B-D5C7-4446-AA6C-0E1F1674B72F}" type="slidenum">
              <a:rPr lang="en-US" smtClean="0"/>
              <a:t>25</a:t>
            </a:fld>
            <a:endParaRPr lang="en-US" dirty="0"/>
          </a:p>
        </p:txBody>
      </p:sp>
    </p:spTree>
    <p:extLst>
      <p:ext uri="{BB962C8B-B14F-4D97-AF65-F5344CB8AC3E}">
        <p14:creationId xmlns:p14="http://schemas.microsoft.com/office/powerpoint/2010/main" val="23942965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572F3B-D5C7-4446-AA6C-0E1F1674B72F}" type="slidenum">
              <a:rPr lang="en-US" smtClean="0"/>
              <a:t>26</a:t>
            </a:fld>
            <a:endParaRPr lang="en-US" dirty="0"/>
          </a:p>
        </p:txBody>
      </p:sp>
    </p:spTree>
    <p:extLst>
      <p:ext uri="{BB962C8B-B14F-4D97-AF65-F5344CB8AC3E}">
        <p14:creationId xmlns:p14="http://schemas.microsoft.com/office/powerpoint/2010/main" val="21554353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11572F3B-D5C7-4446-AA6C-0E1F1674B72F}" type="slidenum">
              <a:rPr lang="en-US" smtClean="0"/>
              <a:t>27</a:t>
            </a:fld>
            <a:endParaRPr lang="en-US" dirty="0"/>
          </a:p>
        </p:txBody>
      </p:sp>
    </p:spTree>
    <p:extLst>
      <p:ext uri="{BB962C8B-B14F-4D97-AF65-F5344CB8AC3E}">
        <p14:creationId xmlns:p14="http://schemas.microsoft.com/office/powerpoint/2010/main" val="11810628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11572F3B-D5C7-4446-AA6C-0E1F1674B72F}" type="slidenum">
              <a:rPr lang="en-US" smtClean="0"/>
              <a:t>28</a:t>
            </a:fld>
            <a:endParaRPr lang="en-US" dirty="0"/>
          </a:p>
        </p:txBody>
      </p:sp>
    </p:spTree>
    <p:extLst>
      <p:ext uri="{BB962C8B-B14F-4D97-AF65-F5344CB8AC3E}">
        <p14:creationId xmlns:p14="http://schemas.microsoft.com/office/powerpoint/2010/main" val="3514130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572F3B-D5C7-4446-AA6C-0E1F1674B72F}" type="slidenum">
              <a:rPr lang="en-US" smtClean="0"/>
              <a:t>29</a:t>
            </a:fld>
            <a:endParaRPr lang="en-US" dirty="0"/>
          </a:p>
        </p:txBody>
      </p:sp>
    </p:spTree>
    <p:extLst>
      <p:ext uri="{BB962C8B-B14F-4D97-AF65-F5344CB8AC3E}">
        <p14:creationId xmlns:p14="http://schemas.microsoft.com/office/powerpoint/2010/main" val="10614032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5CB47A-5BAF-5847-8462-8E087781F250}" type="slidenum">
              <a:rPr lang="en-US" smtClean="0"/>
              <a:pPr/>
              <a:t>3</a:t>
            </a:fld>
            <a:endParaRPr lang="en-US" dirty="0"/>
          </a:p>
        </p:txBody>
      </p:sp>
    </p:spTree>
    <p:extLst>
      <p:ext uri="{BB962C8B-B14F-4D97-AF65-F5344CB8AC3E}">
        <p14:creationId xmlns:p14="http://schemas.microsoft.com/office/powerpoint/2010/main" val="42492024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572F3B-D5C7-4446-AA6C-0E1F1674B72F}" type="slidenum">
              <a:rPr lang="en-US" smtClean="0"/>
              <a:t>30</a:t>
            </a:fld>
            <a:endParaRPr lang="en-US" dirty="0"/>
          </a:p>
        </p:txBody>
      </p:sp>
    </p:spTree>
    <p:extLst>
      <p:ext uri="{BB962C8B-B14F-4D97-AF65-F5344CB8AC3E}">
        <p14:creationId xmlns:p14="http://schemas.microsoft.com/office/powerpoint/2010/main" val="15853264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572F3B-D5C7-4446-AA6C-0E1F1674B72F}" type="slidenum">
              <a:rPr lang="en-US" smtClean="0"/>
              <a:t>31</a:t>
            </a:fld>
            <a:endParaRPr lang="en-US" dirty="0"/>
          </a:p>
        </p:txBody>
      </p:sp>
    </p:spTree>
    <p:extLst>
      <p:ext uri="{BB962C8B-B14F-4D97-AF65-F5344CB8AC3E}">
        <p14:creationId xmlns:p14="http://schemas.microsoft.com/office/powerpoint/2010/main" val="13401082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572F3B-D5C7-4446-AA6C-0E1F1674B72F}" type="slidenum">
              <a:rPr lang="en-US" smtClean="0"/>
              <a:t>32</a:t>
            </a:fld>
            <a:endParaRPr lang="en-US" dirty="0"/>
          </a:p>
        </p:txBody>
      </p:sp>
    </p:spTree>
    <p:extLst>
      <p:ext uri="{BB962C8B-B14F-4D97-AF65-F5344CB8AC3E}">
        <p14:creationId xmlns:p14="http://schemas.microsoft.com/office/powerpoint/2010/main" val="42227032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572F3B-D5C7-4446-AA6C-0E1F1674B72F}" type="slidenum">
              <a:rPr lang="en-US" smtClean="0"/>
              <a:t>33</a:t>
            </a:fld>
            <a:endParaRPr lang="en-US" dirty="0"/>
          </a:p>
        </p:txBody>
      </p:sp>
    </p:spTree>
    <p:extLst>
      <p:ext uri="{BB962C8B-B14F-4D97-AF65-F5344CB8AC3E}">
        <p14:creationId xmlns:p14="http://schemas.microsoft.com/office/powerpoint/2010/main" val="32776216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11d24aa3c7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 name="Google Shape;236;g11d24aa3c7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endParaRPr lang="en-US" dirty="0"/>
          </a:p>
        </p:txBody>
      </p:sp>
    </p:spTree>
    <p:extLst>
      <p:ext uri="{BB962C8B-B14F-4D97-AF65-F5344CB8AC3E}">
        <p14:creationId xmlns:p14="http://schemas.microsoft.com/office/powerpoint/2010/main" val="214138287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572F3B-D5C7-4446-AA6C-0E1F1674B72F}" type="slidenum">
              <a:rPr lang="en-US" smtClean="0"/>
              <a:t>35</a:t>
            </a:fld>
            <a:endParaRPr lang="en-US" dirty="0"/>
          </a:p>
        </p:txBody>
      </p:sp>
    </p:spTree>
    <p:extLst>
      <p:ext uri="{BB962C8B-B14F-4D97-AF65-F5344CB8AC3E}">
        <p14:creationId xmlns:p14="http://schemas.microsoft.com/office/powerpoint/2010/main" val="305021640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endParaRPr lang="en-US" dirty="0"/>
          </a:p>
          <a:p>
            <a:endParaRPr lang="en-US" dirty="0"/>
          </a:p>
        </p:txBody>
      </p:sp>
      <p:sp>
        <p:nvSpPr>
          <p:cNvPr id="4" name="Slide Number Placeholder 3"/>
          <p:cNvSpPr>
            <a:spLocks noGrp="1"/>
          </p:cNvSpPr>
          <p:nvPr>
            <p:ph type="sldNum" sz="quarter" idx="5"/>
          </p:nvPr>
        </p:nvSpPr>
        <p:spPr/>
        <p:txBody>
          <a:bodyPr/>
          <a:lstStyle/>
          <a:p>
            <a:fld id="{11572F3B-D5C7-4446-AA6C-0E1F1674B72F}" type="slidenum">
              <a:rPr lang="en-US" smtClean="0"/>
              <a:t>36</a:t>
            </a:fld>
            <a:endParaRPr lang="en-US" dirty="0"/>
          </a:p>
        </p:txBody>
      </p:sp>
    </p:spTree>
    <p:extLst>
      <p:ext uri="{BB962C8B-B14F-4D97-AF65-F5344CB8AC3E}">
        <p14:creationId xmlns:p14="http://schemas.microsoft.com/office/powerpoint/2010/main" val="216336220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5CB47A-5BAF-5847-8462-8E087781F250}" type="slidenum">
              <a:rPr lang="en-US" smtClean="0"/>
              <a:pPr/>
              <a:t>37</a:t>
            </a:fld>
            <a:endParaRPr lang="en-US"/>
          </a:p>
        </p:txBody>
      </p:sp>
    </p:spTree>
    <p:extLst>
      <p:ext uri="{BB962C8B-B14F-4D97-AF65-F5344CB8AC3E}">
        <p14:creationId xmlns:p14="http://schemas.microsoft.com/office/powerpoint/2010/main" val="27840896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572F3B-D5C7-4446-AA6C-0E1F1674B72F}" type="slidenum">
              <a:rPr lang="en-US" smtClean="0"/>
              <a:t>4</a:t>
            </a:fld>
            <a:endParaRPr lang="en-US" dirty="0"/>
          </a:p>
        </p:txBody>
      </p:sp>
    </p:spTree>
    <p:extLst>
      <p:ext uri="{BB962C8B-B14F-4D97-AF65-F5344CB8AC3E}">
        <p14:creationId xmlns:p14="http://schemas.microsoft.com/office/powerpoint/2010/main" val="21505663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11572F3B-D5C7-4446-AA6C-0E1F1674B72F}" type="slidenum">
              <a:rPr lang="en-US" smtClean="0"/>
              <a:t>5</a:t>
            </a:fld>
            <a:endParaRPr lang="en-US" dirty="0"/>
          </a:p>
        </p:txBody>
      </p:sp>
    </p:spTree>
    <p:extLst>
      <p:ext uri="{BB962C8B-B14F-4D97-AF65-F5344CB8AC3E}">
        <p14:creationId xmlns:p14="http://schemas.microsoft.com/office/powerpoint/2010/main" val="33965096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572F3B-D5C7-4446-AA6C-0E1F1674B72F}" type="slidenum">
              <a:rPr lang="en-US" smtClean="0"/>
              <a:t>6</a:t>
            </a:fld>
            <a:endParaRPr lang="en-US" dirty="0"/>
          </a:p>
        </p:txBody>
      </p:sp>
    </p:spTree>
    <p:extLst>
      <p:ext uri="{BB962C8B-B14F-4D97-AF65-F5344CB8AC3E}">
        <p14:creationId xmlns:p14="http://schemas.microsoft.com/office/powerpoint/2010/main" val="24484369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125042174d9_0_1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125042174d9_0_1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17542033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572F3B-D5C7-4446-AA6C-0E1F1674B72F}" type="slidenum">
              <a:rPr lang="en-US" smtClean="0"/>
              <a:t>8</a:t>
            </a:fld>
            <a:endParaRPr lang="en-US" dirty="0"/>
          </a:p>
        </p:txBody>
      </p:sp>
    </p:spTree>
    <p:extLst>
      <p:ext uri="{BB962C8B-B14F-4D97-AF65-F5344CB8AC3E}">
        <p14:creationId xmlns:p14="http://schemas.microsoft.com/office/powerpoint/2010/main" val="42095078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endParaRPr lang="en-US" dirty="0"/>
          </a:p>
        </p:txBody>
      </p:sp>
      <p:sp>
        <p:nvSpPr>
          <p:cNvPr id="4" name="Slide Number Placeholder 3"/>
          <p:cNvSpPr>
            <a:spLocks noGrp="1"/>
          </p:cNvSpPr>
          <p:nvPr>
            <p:ph type="sldNum" sz="quarter" idx="5"/>
          </p:nvPr>
        </p:nvSpPr>
        <p:spPr/>
        <p:txBody>
          <a:bodyPr/>
          <a:lstStyle/>
          <a:p>
            <a:fld id="{11572F3B-D5C7-4446-AA6C-0E1F1674B72F}" type="slidenum">
              <a:rPr lang="en-US" smtClean="0"/>
              <a:t>9</a:t>
            </a:fld>
            <a:endParaRPr lang="en-US" dirty="0"/>
          </a:p>
        </p:txBody>
      </p:sp>
    </p:spTree>
    <p:extLst>
      <p:ext uri="{BB962C8B-B14F-4D97-AF65-F5344CB8AC3E}">
        <p14:creationId xmlns:p14="http://schemas.microsoft.com/office/powerpoint/2010/main" val="8649325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77B48-28E5-8040-E99F-57B2B5E16CB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3E08B34-FE77-EBC9-2A57-E5B738A7902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DB06C5-E94D-8842-0826-B15C399C21A7}"/>
              </a:ext>
            </a:extLst>
          </p:cNvPr>
          <p:cNvSpPr>
            <a:spLocks noGrp="1"/>
          </p:cNvSpPr>
          <p:nvPr>
            <p:ph type="dt" sz="half" idx="10"/>
          </p:nvPr>
        </p:nvSpPr>
        <p:spPr/>
        <p:txBody>
          <a:bodyPr/>
          <a:lstStyle/>
          <a:p>
            <a:fld id="{47BD730C-07AC-9546-B5EC-AF19205751E5}" type="datetimeFigureOut">
              <a:rPr lang="en-US" smtClean="0"/>
              <a:t>2/8/2023</a:t>
            </a:fld>
            <a:endParaRPr lang="en-US"/>
          </a:p>
        </p:txBody>
      </p:sp>
      <p:sp>
        <p:nvSpPr>
          <p:cNvPr id="5" name="Footer Placeholder 4">
            <a:extLst>
              <a:ext uri="{FF2B5EF4-FFF2-40B4-BE49-F238E27FC236}">
                <a16:creationId xmlns:a16="http://schemas.microsoft.com/office/drawing/2014/main" id="{B6B8A0DD-8099-CA75-762A-7EDD2C7069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3A39D9-9DF1-4072-B05E-BE9838366E77}"/>
              </a:ext>
            </a:extLst>
          </p:cNvPr>
          <p:cNvSpPr>
            <a:spLocks noGrp="1"/>
          </p:cNvSpPr>
          <p:nvPr>
            <p:ph type="sldNum" sz="quarter" idx="12"/>
          </p:nvPr>
        </p:nvSpPr>
        <p:spPr/>
        <p:txBody>
          <a:bodyPr/>
          <a:lstStyle/>
          <a:p>
            <a:fld id="{B6E4F21A-CB1B-6D4D-8BE0-239768F5A6BA}" type="slidenum">
              <a:rPr lang="en-US" smtClean="0"/>
              <a:t>‹#›</a:t>
            </a:fld>
            <a:endParaRPr lang="en-US"/>
          </a:p>
        </p:txBody>
      </p:sp>
    </p:spTree>
    <p:extLst>
      <p:ext uri="{BB962C8B-B14F-4D97-AF65-F5344CB8AC3E}">
        <p14:creationId xmlns:p14="http://schemas.microsoft.com/office/powerpoint/2010/main" val="42387605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189" lvl="0" indent="-342892">
              <a:spcBef>
                <a:spcPts val="0"/>
              </a:spcBef>
              <a:spcAft>
                <a:spcPts val="0"/>
              </a:spcAft>
              <a:buSzPts val="1800"/>
              <a:buChar char="●"/>
              <a:defRPr/>
            </a:lvl1pPr>
            <a:lvl2pPr marL="914378" lvl="1" indent="-317492">
              <a:spcBef>
                <a:spcPts val="0"/>
              </a:spcBef>
              <a:spcAft>
                <a:spcPts val="0"/>
              </a:spcAft>
              <a:buSzPts val="1400"/>
              <a:buChar char="○"/>
              <a:defRPr/>
            </a:lvl2pPr>
            <a:lvl3pPr marL="1371566" lvl="2" indent="-317492">
              <a:spcBef>
                <a:spcPts val="0"/>
              </a:spcBef>
              <a:spcAft>
                <a:spcPts val="0"/>
              </a:spcAft>
              <a:buSzPts val="1400"/>
              <a:buChar char="■"/>
              <a:defRPr/>
            </a:lvl3pPr>
            <a:lvl4pPr marL="1828754" lvl="3" indent="-317492">
              <a:spcBef>
                <a:spcPts val="0"/>
              </a:spcBef>
              <a:spcAft>
                <a:spcPts val="0"/>
              </a:spcAft>
              <a:buSzPts val="1400"/>
              <a:buChar char="●"/>
              <a:defRPr/>
            </a:lvl4pPr>
            <a:lvl5pPr marL="2285943" lvl="4" indent="-317492">
              <a:spcBef>
                <a:spcPts val="0"/>
              </a:spcBef>
              <a:spcAft>
                <a:spcPts val="0"/>
              </a:spcAft>
              <a:buSzPts val="1400"/>
              <a:buChar char="○"/>
              <a:defRPr/>
            </a:lvl5pPr>
            <a:lvl6pPr marL="2743132" lvl="5" indent="-317492">
              <a:spcBef>
                <a:spcPts val="0"/>
              </a:spcBef>
              <a:spcAft>
                <a:spcPts val="0"/>
              </a:spcAft>
              <a:buSzPts val="1400"/>
              <a:buChar char="■"/>
              <a:defRPr/>
            </a:lvl6pPr>
            <a:lvl7pPr marL="3200320" lvl="6" indent="-317492">
              <a:spcBef>
                <a:spcPts val="0"/>
              </a:spcBef>
              <a:spcAft>
                <a:spcPts val="0"/>
              </a:spcAft>
              <a:buSzPts val="1400"/>
              <a:buChar char="●"/>
              <a:defRPr/>
            </a:lvl7pPr>
            <a:lvl8pPr marL="3657509" lvl="7" indent="-317492">
              <a:spcBef>
                <a:spcPts val="0"/>
              </a:spcBef>
              <a:spcAft>
                <a:spcPts val="0"/>
              </a:spcAft>
              <a:buSzPts val="1400"/>
              <a:buChar char="○"/>
              <a:defRPr/>
            </a:lvl8pPr>
            <a:lvl9pPr marL="4114697" lvl="8" indent="-317492">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5595340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8CC41-8AF6-4FCE-D051-7E0736445132}"/>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244239DA-0E86-CD62-C96D-6513F0637A5D}"/>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24BBFC19-B5AC-A25E-F06A-9C5FF6339467}"/>
              </a:ext>
            </a:extLst>
          </p:cNvPr>
          <p:cNvSpPr>
            <a:spLocks noGrp="1"/>
          </p:cNvSpPr>
          <p:nvPr>
            <p:ph type="dt" sz="half" idx="10"/>
          </p:nvPr>
        </p:nvSpPr>
        <p:spPr/>
        <p:txBody>
          <a:bodyPr/>
          <a:lstStyle/>
          <a:p>
            <a:fld id="{47BD730C-07AC-9546-B5EC-AF19205751E5}" type="datetimeFigureOut">
              <a:rPr lang="en-US" smtClean="0"/>
              <a:t>2/8/2023</a:t>
            </a:fld>
            <a:endParaRPr lang="en-US"/>
          </a:p>
        </p:txBody>
      </p:sp>
      <p:sp>
        <p:nvSpPr>
          <p:cNvPr id="5" name="Footer Placeholder 4">
            <a:extLst>
              <a:ext uri="{FF2B5EF4-FFF2-40B4-BE49-F238E27FC236}">
                <a16:creationId xmlns:a16="http://schemas.microsoft.com/office/drawing/2014/main" id="{8BAF9515-4F05-758A-EDF2-3671FC5DBD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5155A1-628B-69E6-1638-D4B68BA1C5AA}"/>
              </a:ext>
            </a:extLst>
          </p:cNvPr>
          <p:cNvSpPr>
            <a:spLocks noGrp="1"/>
          </p:cNvSpPr>
          <p:nvPr>
            <p:ph type="sldNum" sz="quarter" idx="12"/>
          </p:nvPr>
        </p:nvSpPr>
        <p:spPr/>
        <p:txBody>
          <a:bodyPr/>
          <a:lstStyle/>
          <a:p>
            <a:fld id="{B6E4F21A-CB1B-6D4D-8BE0-239768F5A6BA}" type="slidenum">
              <a:rPr lang="en-US" smtClean="0"/>
              <a:t>‹#›</a:t>
            </a:fld>
            <a:endParaRPr lang="en-US"/>
          </a:p>
        </p:txBody>
      </p:sp>
    </p:spTree>
    <p:extLst>
      <p:ext uri="{BB962C8B-B14F-4D97-AF65-F5344CB8AC3E}">
        <p14:creationId xmlns:p14="http://schemas.microsoft.com/office/powerpoint/2010/main" val="10612312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043CA88-FAC9-5C86-F5EB-03108FDB3291}"/>
              </a:ext>
            </a:extLst>
          </p:cNvPr>
          <p:cNvSpPr>
            <a:spLocks noGrp="1"/>
          </p:cNvSpPr>
          <p:nvPr>
            <p:ph type="dt" sz="half" idx="10"/>
          </p:nvPr>
        </p:nvSpPr>
        <p:spPr/>
        <p:txBody>
          <a:bodyPr/>
          <a:lstStyle/>
          <a:p>
            <a:fld id="{47BD730C-07AC-9546-B5EC-AF19205751E5}" type="datetimeFigureOut">
              <a:rPr lang="en-US" smtClean="0"/>
              <a:t>2/8/2023</a:t>
            </a:fld>
            <a:endParaRPr lang="en-US"/>
          </a:p>
        </p:txBody>
      </p:sp>
      <p:sp>
        <p:nvSpPr>
          <p:cNvPr id="3" name="Footer Placeholder 2">
            <a:extLst>
              <a:ext uri="{FF2B5EF4-FFF2-40B4-BE49-F238E27FC236}">
                <a16:creationId xmlns:a16="http://schemas.microsoft.com/office/drawing/2014/main" id="{12899E55-AE8C-B33A-57F9-05B38357DA7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2BA91C2-7E1E-86E0-3A49-C6A03516882A}"/>
              </a:ext>
            </a:extLst>
          </p:cNvPr>
          <p:cNvSpPr>
            <a:spLocks noGrp="1"/>
          </p:cNvSpPr>
          <p:nvPr>
            <p:ph type="sldNum" sz="quarter" idx="12"/>
          </p:nvPr>
        </p:nvSpPr>
        <p:spPr/>
        <p:txBody>
          <a:bodyPr/>
          <a:lstStyle/>
          <a:p>
            <a:fld id="{B6E4F21A-CB1B-6D4D-8BE0-239768F5A6BA}" type="slidenum">
              <a:rPr lang="en-US" smtClean="0"/>
              <a:t>‹#›</a:t>
            </a:fld>
            <a:endParaRPr lang="en-US"/>
          </a:p>
        </p:txBody>
      </p:sp>
    </p:spTree>
    <p:extLst>
      <p:ext uri="{BB962C8B-B14F-4D97-AF65-F5344CB8AC3E}">
        <p14:creationId xmlns:p14="http://schemas.microsoft.com/office/powerpoint/2010/main" val="21123225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2.png"/><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theme" Target="../theme/theme2.xml"/><Relationship Id="rId5" Type="http://schemas.openxmlformats.org/officeDocument/2006/relationships/slideLayout" Target="../slideLayouts/slideLayout6.xml"/><Relationship Id="rId4"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3.xml"/><Relationship Id="rId1" Type="http://schemas.openxmlformats.org/officeDocument/2006/relationships/slideLayout" Target="../slideLayouts/slideLayout7.xml"/><Relationship Id="rId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presentation_cover_temp_16_9.png"/>
          <p:cNvPicPr>
            <a:picLocks noChangeAspect="1"/>
          </p:cNvPicPr>
          <p:nvPr userDrawn="1"/>
        </p:nvPicPr>
        <p:blipFill>
          <a:blip r:embed="rId3"/>
          <a:stretch>
            <a:fillRect/>
          </a:stretch>
        </p:blipFill>
        <p:spPr>
          <a:xfrm>
            <a:off x="0" y="0"/>
            <a:ext cx="9144000" cy="51435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presentation_2nd_page_temp_16_9.png"/>
          <p:cNvPicPr>
            <a:picLocks noChangeAspect="1"/>
          </p:cNvPicPr>
          <p:nvPr userDrawn="1"/>
        </p:nvPicPr>
        <p:blipFill>
          <a:blip r:embed="rId7"/>
          <a:stretch>
            <a:fillRect/>
          </a:stretch>
        </p:blipFill>
        <p:spPr>
          <a:xfrm>
            <a:off x="0" y="0"/>
            <a:ext cx="9144000" cy="5143500"/>
          </a:xfrm>
          <a:prstGeom prst="rect">
            <a:avLst/>
          </a:prstGeom>
        </p:spPr>
      </p:pic>
    </p:spTree>
  </p:cSld>
  <p:clrMap bg1="lt1" tx1="dk1" bg2="lt2" tx2="dk2" accent1="accent1" accent2="accent2" accent3="accent3" accent4="accent4" accent5="accent5" accent6="accent6" hlink="hlink" folHlink="folHlink"/>
  <p:sldLayoutIdLst>
    <p:sldLayoutId id="2147483651" r:id="rId1"/>
    <p:sldLayoutId id="2147483656" r:id="rId2"/>
    <p:sldLayoutId id="2147483657" r:id="rId3"/>
    <p:sldLayoutId id="2147483658" r:id="rId4"/>
    <p:sldLayoutId id="2147483659" r:id="rId5"/>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gen_art.jpg"/>
          <p:cNvPicPr>
            <a:picLocks noChangeAspect="1"/>
          </p:cNvPicPr>
          <p:nvPr userDrawn="1"/>
        </p:nvPicPr>
        <p:blipFill>
          <a:blip r:embed="rId3"/>
          <a:stretch>
            <a:fillRect/>
          </a:stretch>
        </p:blipFill>
        <p:spPr>
          <a:xfrm>
            <a:off x="6763" y="0"/>
            <a:ext cx="9130473" cy="5143500"/>
          </a:xfrm>
          <a:prstGeom prst="rect">
            <a:avLst/>
          </a:prstGeom>
        </p:spPr>
      </p:pic>
      <p:pic>
        <p:nvPicPr>
          <p:cNvPr id="7" name="Picture 6" descr="presentation_2nd_page_temp_16_9.png"/>
          <p:cNvPicPr>
            <a:picLocks noChangeAspect="1"/>
          </p:cNvPicPr>
          <p:nvPr userDrawn="1"/>
        </p:nvPicPr>
        <p:blipFill>
          <a:blip r:embed="rId4"/>
          <a:stretch>
            <a:fillRect/>
          </a:stretch>
        </p:blipFill>
        <p:spPr>
          <a:xfrm>
            <a:off x="0" y="0"/>
            <a:ext cx="9144000" cy="5143500"/>
          </a:xfrm>
          <a:prstGeom prst="rect">
            <a:avLst/>
          </a:prstGeom>
        </p:spPr>
      </p:pic>
    </p:spTree>
  </p:cSld>
  <p:clrMap bg1="lt1" tx1="dk1" bg2="lt2" tx2="dk2" accent1="accent1" accent2="accent2" accent3="accent3" accent4="accent4" accent5="accent5" accent6="accent6" hlink="hlink" folHlink="folHlink"/>
  <p:sldLayoutIdLst>
    <p:sldLayoutId id="2147483655"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53"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27.gif"/></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png"/><Relationship Id="rId7" Type="http://schemas.openxmlformats.org/officeDocument/2006/relationships/image" Target="../media/image32.jpe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4.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37.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s>
</file>

<file path=ppt/slides/_rels/slide15.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8.png"/><Relationship Id="rId18" Type="http://schemas.openxmlformats.org/officeDocument/2006/relationships/image" Target="../media/image41.png"/><Relationship Id="rId3" Type="http://schemas.openxmlformats.org/officeDocument/2006/relationships/image" Target="../media/image42.png"/><Relationship Id="rId7" Type="http://schemas.openxmlformats.org/officeDocument/2006/relationships/image" Target="../media/image35.png"/><Relationship Id="rId12" Type="http://schemas.openxmlformats.org/officeDocument/2006/relationships/image" Target="../media/image47.png"/><Relationship Id="rId17" Type="http://schemas.openxmlformats.org/officeDocument/2006/relationships/image" Target="../media/image40.png"/><Relationship Id="rId2" Type="http://schemas.openxmlformats.org/officeDocument/2006/relationships/notesSlide" Target="../notesSlides/notesSlide15.xml"/><Relationship Id="rId16" Type="http://schemas.openxmlformats.org/officeDocument/2006/relationships/image" Target="../media/image39.png"/><Relationship Id="rId20" Type="http://schemas.openxmlformats.org/officeDocument/2006/relationships/image" Target="../media/image51.png"/><Relationship Id="rId1" Type="http://schemas.openxmlformats.org/officeDocument/2006/relationships/slideLayout" Target="../slideLayouts/slideLayout5.xml"/><Relationship Id="rId6" Type="http://schemas.openxmlformats.org/officeDocument/2006/relationships/image" Target="../media/image34.png"/><Relationship Id="rId11" Type="http://schemas.openxmlformats.org/officeDocument/2006/relationships/image" Target="../media/image46.png"/><Relationship Id="rId5" Type="http://schemas.openxmlformats.org/officeDocument/2006/relationships/image" Target="../media/image44.png"/><Relationship Id="rId15" Type="http://schemas.openxmlformats.org/officeDocument/2006/relationships/image" Target="../media/image38.png"/><Relationship Id="rId10" Type="http://schemas.openxmlformats.org/officeDocument/2006/relationships/image" Target="../media/image45.png"/><Relationship Id="rId19" Type="http://schemas.openxmlformats.org/officeDocument/2006/relationships/image" Target="../media/image50.png"/><Relationship Id="rId4" Type="http://schemas.openxmlformats.org/officeDocument/2006/relationships/image" Target="../media/image43.png"/><Relationship Id="rId9" Type="http://schemas.openxmlformats.org/officeDocument/2006/relationships/image" Target="../media/image37.png"/><Relationship Id="rId14" Type="http://schemas.openxmlformats.org/officeDocument/2006/relationships/image" Target="../media/image49.png"/></Relationships>
</file>

<file path=ppt/slides/_rels/slide16.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8.png"/><Relationship Id="rId18" Type="http://schemas.openxmlformats.org/officeDocument/2006/relationships/image" Target="../media/image41.png"/><Relationship Id="rId3" Type="http://schemas.openxmlformats.org/officeDocument/2006/relationships/image" Target="../media/image42.png"/><Relationship Id="rId7" Type="http://schemas.openxmlformats.org/officeDocument/2006/relationships/image" Target="../media/image35.png"/><Relationship Id="rId12" Type="http://schemas.openxmlformats.org/officeDocument/2006/relationships/image" Target="../media/image47.png"/><Relationship Id="rId17" Type="http://schemas.openxmlformats.org/officeDocument/2006/relationships/image" Target="../media/image40.png"/><Relationship Id="rId2" Type="http://schemas.openxmlformats.org/officeDocument/2006/relationships/notesSlide" Target="../notesSlides/notesSlide16.xml"/><Relationship Id="rId16" Type="http://schemas.openxmlformats.org/officeDocument/2006/relationships/image" Target="../media/image39.png"/><Relationship Id="rId20" Type="http://schemas.openxmlformats.org/officeDocument/2006/relationships/image" Target="../media/image51.png"/><Relationship Id="rId1" Type="http://schemas.openxmlformats.org/officeDocument/2006/relationships/slideLayout" Target="../slideLayouts/slideLayout5.xml"/><Relationship Id="rId6" Type="http://schemas.openxmlformats.org/officeDocument/2006/relationships/image" Target="../media/image34.png"/><Relationship Id="rId11" Type="http://schemas.openxmlformats.org/officeDocument/2006/relationships/image" Target="../media/image46.png"/><Relationship Id="rId5" Type="http://schemas.openxmlformats.org/officeDocument/2006/relationships/image" Target="../media/image44.png"/><Relationship Id="rId15" Type="http://schemas.openxmlformats.org/officeDocument/2006/relationships/image" Target="../media/image38.png"/><Relationship Id="rId10" Type="http://schemas.openxmlformats.org/officeDocument/2006/relationships/image" Target="../media/image45.png"/><Relationship Id="rId19" Type="http://schemas.openxmlformats.org/officeDocument/2006/relationships/image" Target="../media/image50.png"/><Relationship Id="rId4" Type="http://schemas.openxmlformats.org/officeDocument/2006/relationships/image" Target="../media/image43.png"/><Relationship Id="rId9" Type="http://schemas.openxmlformats.org/officeDocument/2006/relationships/image" Target="../media/image37.png"/><Relationship Id="rId14" Type="http://schemas.openxmlformats.org/officeDocument/2006/relationships/image" Target="../media/image49.png"/></Relationships>
</file>

<file path=ppt/slides/_rels/slide1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56.jpeg"/><Relationship Id="rId5" Type="http://schemas.openxmlformats.org/officeDocument/2006/relationships/image" Target="../media/image55.png"/><Relationship Id="rId4" Type="http://schemas.openxmlformats.org/officeDocument/2006/relationships/image" Target="../media/image54.png"/></Relationships>
</file>

<file path=ppt/slides/_rels/slide1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58.jpe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6.jpe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60.png"/></Relationships>
</file>

<file path=ppt/slides/_rels/slide2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59.png"/></Relationships>
</file>

<file path=ppt/slides/_rels/slide2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image" Target="../media/image66.jpeg"/><Relationship Id="rId4" Type="http://schemas.openxmlformats.org/officeDocument/2006/relationships/image" Target="../media/image65.jpeg"/></Relationships>
</file>

<file path=ppt/slides/_rels/slide2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68.jpeg"/></Relationships>
</file>

<file path=ppt/slides/_rels/slide2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71.jpeg"/></Relationships>
</file>

<file path=ppt/slides/_rels/slide2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png"/></Relationships>
</file>

<file path=ppt/slides/_rels/slide2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2.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79.jpeg"/><Relationship Id="rId3" Type="http://schemas.openxmlformats.org/officeDocument/2006/relationships/image" Target="../media/image70.png"/><Relationship Id="rId7" Type="http://schemas.openxmlformats.org/officeDocument/2006/relationships/image" Target="../media/image78.jpeg"/><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image" Target="../media/image75.png"/><Relationship Id="rId5" Type="http://schemas.openxmlformats.org/officeDocument/2006/relationships/image" Target="../media/image77.png"/><Relationship Id="rId4" Type="http://schemas.openxmlformats.org/officeDocument/2006/relationships/image" Target="../media/image72.png"/></Relationships>
</file>

<file path=ppt/slides/_rels/slide3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32.xml"/><Relationship Id="rId1" Type="http://schemas.openxmlformats.org/officeDocument/2006/relationships/slideLayout" Target="../slideLayouts/slideLayout3.xml"/><Relationship Id="rId6" Type="http://schemas.openxmlformats.org/officeDocument/2006/relationships/image" Target="../media/image84.jpeg"/><Relationship Id="rId5" Type="http://schemas.openxmlformats.org/officeDocument/2006/relationships/image" Target="../media/image83.jpeg"/><Relationship Id="rId4" Type="http://schemas.openxmlformats.org/officeDocument/2006/relationships/image" Target="../media/image82.jpeg"/></Relationships>
</file>

<file path=ppt/slides/_rels/slide3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86.png"/></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4.xml"/><Relationship Id="rId1" Type="http://schemas.openxmlformats.org/officeDocument/2006/relationships/slideLayout" Target="../slideLayouts/slideLayout5.xml"/><Relationship Id="rId5" Type="http://schemas.openxmlformats.org/officeDocument/2006/relationships/image" Target="../media/image49.png"/><Relationship Id="rId4" Type="http://schemas.openxmlformats.org/officeDocument/2006/relationships/image" Target="../media/image48.png"/></Relationships>
</file>

<file path=ppt/slides/_rels/slide35.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87.jpeg"/><Relationship Id="rId7" Type="http://schemas.openxmlformats.org/officeDocument/2006/relationships/image" Target="../media/image91.jpeg"/><Relationship Id="rId2" Type="http://schemas.openxmlformats.org/officeDocument/2006/relationships/notesSlide" Target="../notesSlides/notesSlide35.xml"/><Relationship Id="rId1" Type="http://schemas.openxmlformats.org/officeDocument/2006/relationships/slideLayout" Target="../slideLayouts/slideLayout3.xml"/><Relationship Id="rId6" Type="http://schemas.openxmlformats.org/officeDocument/2006/relationships/image" Target="../media/image90.jpeg"/><Relationship Id="rId5" Type="http://schemas.openxmlformats.org/officeDocument/2006/relationships/image" Target="../media/image89.jpeg"/><Relationship Id="rId4" Type="http://schemas.openxmlformats.org/officeDocument/2006/relationships/image" Target="../media/image88.jpeg"/></Relationships>
</file>

<file path=ppt/slides/_rels/slide36.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93.png"/><Relationship Id="rId7" Type="http://schemas.openxmlformats.org/officeDocument/2006/relationships/image" Target="../media/image96.png"/><Relationship Id="rId2" Type="http://schemas.openxmlformats.org/officeDocument/2006/relationships/notesSlide" Target="../notesSlides/notesSlide36.xml"/><Relationship Id="rId1" Type="http://schemas.openxmlformats.org/officeDocument/2006/relationships/slideLayout" Target="../slideLayouts/slideLayout3.xml"/><Relationship Id="rId6" Type="http://schemas.openxmlformats.org/officeDocument/2006/relationships/image" Target="../media/image95.jpeg"/><Relationship Id="rId5" Type="http://schemas.microsoft.com/office/2007/relationships/hdphoto" Target="../media/hdphoto2.wdp"/><Relationship Id="rId4" Type="http://schemas.openxmlformats.org/officeDocument/2006/relationships/image" Target="../media/image94.png"/></Relationships>
</file>

<file path=ppt/slides/_rels/slide3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37.xml"/><Relationship Id="rId1" Type="http://schemas.openxmlformats.org/officeDocument/2006/relationships/slideLayout" Target="../slideLayouts/slideLayout6.xml"/><Relationship Id="rId4" Type="http://schemas.microsoft.com/office/2007/relationships/hdphoto" Target="../media/hdphoto3.wdp"/></Relationships>
</file>

<file path=ppt/slides/_rels/slide4.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10.png"/><Relationship Id="rId7"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2.png"/><Relationship Id="rId5" Type="http://schemas.microsoft.com/office/2007/relationships/hdphoto" Target="../media/hdphoto1.wdp"/><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jp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2EAEE"/>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BCB84DC-72BD-4634-AD19-44E550D9FD8F}"/>
              </a:ext>
            </a:extLst>
          </p:cNvPr>
          <p:cNvSpPr txBox="1"/>
          <p:nvPr/>
        </p:nvSpPr>
        <p:spPr>
          <a:xfrm>
            <a:off x="252144" y="924227"/>
            <a:ext cx="8639711" cy="1446550"/>
          </a:xfrm>
          <a:prstGeom prst="rect">
            <a:avLst/>
          </a:prstGeom>
          <a:solidFill>
            <a:schemeClr val="tx2"/>
          </a:solidFill>
        </p:spPr>
        <p:txBody>
          <a:bodyPr wrap="square" rtlCol="0">
            <a:spAutoFit/>
          </a:bodyPr>
          <a:lstStyle/>
          <a:p>
            <a:pPr algn="ctr"/>
            <a:r>
              <a:rPr lang="en-US" sz="2800" b="1" i="1" dirty="0">
                <a:solidFill>
                  <a:schemeClr val="bg2"/>
                </a:solidFill>
                <a:latin typeface="Arial" panose="020B0604020202020204" pitchFamily="34" charset="0"/>
                <a:cs typeface="Arial" panose="020B0604020202020204" pitchFamily="34" charset="0"/>
              </a:rPr>
              <a:t>The increasing role of drought in ecological transformation </a:t>
            </a:r>
            <a:endParaRPr lang="en-US" sz="2400" b="1" i="1" dirty="0">
              <a:solidFill>
                <a:schemeClr val="bg2"/>
              </a:solidFill>
              <a:latin typeface="Arial" panose="020B0604020202020204" pitchFamily="34" charset="0"/>
              <a:cs typeface="Arial" panose="020B0604020202020204" pitchFamily="34" charset="0"/>
            </a:endParaRPr>
          </a:p>
          <a:p>
            <a:pPr algn="ctr"/>
            <a:endParaRPr lang="en-US" sz="1600" b="1" dirty="0">
              <a:solidFill>
                <a:schemeClr val="bg2"/>
              </a:solidFill>
              <a:latin typeface="Arial" panose="020B0604020202020204" pitchFamily="34" charset="0"/>
              <a:cs typeface="Arial" panose="020B0604020202020204" pitchFamily="34" charset="0"/>
            </a:endParaRPr>
          </a:p>
          <a:p>
            <a:pPr algn="ctr"/>
            <a:r>
              <a:rPr lang="en-US" sz="1600" b="1" dirty="0">
                <a:solidFill>
                  <a:schemeClr val="bg2"/>
                </a:solidFill>
                <a:latin typeface="Arial" panose="020B0604020202020204" pitchFamily="34" charset="0"/>
                <a:cs typeface="Arial" panose="020B0604020202020204" pitchFamily="34" charset="0"/>
              </a:rPr>
              <a:t>Wynne E. Moss</a:t>
            </a:r>
            <a:r>
              <a:rPr lang="en-US" sz="1600" b="1" baseline="30000" dirty="0">
                <a:solidFill>
                  <a:schemeClr val="bg2"/>
                </a:solidFill>
                <a:latin typeface="Arial" panose="020B0604020202020204" pitchFamily="34" charset="0"/>
                <a:cs typeface="Arial" panose="020B0604020202020204" pitchFamily="34" charset="0"/>
              </a:rPr>
              <a:t>1,2</a:t>
            </a:r>
            <a:r>
              <a:rPr lang="en-US" sz="1600" b="1" dirty="0">
                <a:solidFill>
                  <a:schemeClr val="bg2"/>
                </a:solidFill>
                <a:latin typeface="Arial" panose="020B0604020202020204" pitchFamily="34" charset="0"/>
                <a:cs typeface="Arial" panose="020B0604020202020204" pitchFamily="34" charset="0"/>
              </a:rPr>
              <a:t>, Shelley Crausbay</a:t>
            </a:r>
            <a:r>
              <a:rPr lang="en-US" sz="1600" b="1" baseline="30000" dirty="0">
                <a:solidFill>
                  <a:schemeClr val="bg2"/>
                </a:solidFill>
                <a:latin typeface="Arial" panose="020B0604020202020204" pitchFamily="34" charset="0"/>
                <a:cs typeface="Arial" panose="020B0604020202020204" pitchFamily="34" charset="0"/>
              </a:rPr>
              <a:t>3,2</a:t>
            </a:r>
            <a:r>
              <a:rPr lang="en-US" sz="1600" b="1" dirty="0">
                <a:solidFill>
                  <a:schemeClr val="bg2"/>
                </a:solidFill>
                <a:latin typeface="Arial" panose="020B0604020202020204" pitchFamily="34" charset="0"/>
                <a:cs typeface="Arial" panose="020B0604020202020204" pitchFamily="34" charset="0"/>
              </a:rPr>
              <a:t>, Imtiaz Rangwala</a:t>
            </a:r>
            <a:r>
              <a:rPr lang="en-US" sz="1600" b="1" baseline="30000" dirty="0">
                <a:solidFill>
                  <a:schemeClr val="bg2"/>
                </a:solidFill>
                <a:latin typeface="Arial" panose="020B0604020202020204" pitchFamily="34" charset="0"/>
                <a:cs typeface="Arial" panose="020B0604020202020204" pitchFamily="34" charset="0"/>
              </a:rPr>
              <a:t>4,5</a:t>
            </a:r>
            <a:r>
              <a:rPr lang="en-US" sz="1600" b="1" dirty="0">
                <a:solidFill>
                  <a:schemeClr val="bg2"/>
                </a:solidFill>
                <a:latin typeface="Arial" panose="020B0604020202020204" pitchFamily="34" charset="0"/>
                <a:cs typeface="Arial" panose="020B0604020202020204" pitchFamily="34" charset="0"/>
              </a:rPr>
              <a:t> and the TED working group</a:t>
            </a:r>
            <a:endParaRPr lang="en-US" sz="1600" baseline="30000" dirty="0">
              <a:solidFill>
                <a:schemeClr val="bg2"/>
              </a:solidFill>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F55F3315-01C1-42CF-90AD-95D6B394AAC9}"/>
              </a:ext>
            </a:extLst>
          </p:cNvPr>
          <p:cNvGrpSpPr>
            <a:grpSpLocks noChangeAspect="1"/>
          </p:cNvGrpSpPr>
          <p:nvPr/>
        </p:nvGrpSpPr>
        <p:grpSpPr>
          <a:xfrm>
            <a:off x="6657954" y="63584"/>
            <a:ext cx="2313014" cy="741791"/>
            <a:chOff x="9293173" y="710035"/>
            <a:chExt cx="4134574" cy="1325972"/>
          </a:xfrm>
        </p:grpSpPr>
        <p:pic>
          <p:nvPicPr>
            <p:cNvPr id="4" name="Picture 3" descr="Logo&#10;&#10;Description automatically generated">
              <a:extLst>
                <a:ext uri="{FF2B5EF4-FFF2-40B4-BE49-F238E27FC236}">
                  <a16:creationId xmlns:a16="http://schemas.microsoft.com/office/drawing/2014/main" id="{C71EA6DE-1BB3-40D2-B151-18E84D07CFC6}"/>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9293173" y="710035"/>
              <a:ext cx="1571522" cy="1325972"/>
            </a:xfrm>
            <a:prstGeom prst="rect">
              <a:avLst/>
            </a:prstGeom>
          </p:spPr>
        </p:pic>
        <p:pic>
          <p:nvPicPr>
            <p:cNvPr id="5" name="Picture 4" descr="A picture containing text, tableware, plate, dishware&#10;&#10;Description automatically generated">
              <a:extLst>
                <a:ext uri="{FF2B5EF4-FFF2-40B4-BE49-F238E27FC236}">
                  <a16:creationId xmlns:a16="http://schemas.microsoft.com/office/drawing/2014/main" id="{4BF47D69-AB54-46D7-9AC5-9F9BB20E4A7F}"/>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989347" y="1233487"/>
              <a:ext cx="2438400" cy="457200"/>
            </a:xfrm>
            <a:prstGeom prst="rect">
              <a:avLst/>
            </a:prstGeom>
          </p:spPr>
        </p:pic>
      </p:grpSp>
      <p:sp>
        <p:nvSpPr>
          <p:cNvPr id="7" name="TextBox 6">
            <a:extLst>
              <a:ext uri="{FF2B5EF4-FFF2-40B4-BE49-F238E27FC236}">
                <a16:creationId xmlns:a16="http://schemas.microsoft.com/office/drawing/2014/main" id="{8CC177DF-B69D-43EA-8F87-03E4712C0A92}"/>
              </a:ext>
            </a:extLst>
          </p:cNvPr>
          <p:cNvSpPr txBox="1"/>
          <p:nvPr/>
        </p:nvSpPr>
        <p:spPr>
          <a:xfrm>
            <a:off x="252144" y="2489629"/>
            <a:ext cx="8718824" cy="1754326"/>
          </a:xfrm>
          <a:prstGeom prst="rect">
            <a:avLst/>
          </a:prstGeom>
          <a:noFill/>
        </p:spPr>
        <p:txBody>
          <a:bodyPr wrap="square">
            <a:spAutoFit/>
          </a:bodyPr>
          <a:lstStyle/>
          <a:p>
            <a:r>
              <a:rPr lang="en-US" sz="1200" b="1" dirty="0">
                <a:latin typeface="Arial" panose="020B0604020202020204" pitchFamily="34" charset="0"/>
                <a:cs typeface="Arial" panose="020B0604020202020204" pitchFamily="34" charset="0"/>
              </a:rPr>
              <a:t>1. </a:t>
            </a:r>
            <a:r>
              <a:rPr lang="en-US" sz="1200" dirty="0">
                <a:latin typeface="Arial" panose="020B0604020202020204" pitchFamily="34" charset="0"/>
                <a:cs typeface="Arial" panose="020B0604020202020204" pitchFamily="34" charset="0"/>
              </a:rPr>
              <a:t>Conservation Science Partners, Inc.</a:t>
            </a:r>
          </a:p>
          <a:p>
            <a:r>
              <a:rPr lang="en-US" sz="1200" b="1" dirty="0">
                <a:latin typeface="Arial" panose="020B0604020202020204" pitchFamily="34" charset="0"/>
                <a:cs typeface="Arial" panose="020B0604020202020204" pitchFamily="34" charset="0"/>
              </a:rPr>
              <a:t>2. Current address, Moss</a:t>
            </a:r>
            <a:r>
              <a:rPr lang="en-US" sz="1200" b="1" i="1"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U.S. Geological Survey Northern Rocky Mountain Science Center, Bozeman, MT</a:t>
            </a:r>
          </a:p>
          <a:p>
            <a:r>
              <a:rPr lang="en-US" sz="1200" b="1" dirty="0">
                <a:latin typeface="Arial" panose="020B0604020202020204" pitchFamily="34" charset="0"/>
                <a:cs typeface="Arial" panose="020B0604020202020204" pitchFamily="34" charset="0"/>
              </a:rPr>
              <a:t>3. Current address, Crausbay</a:t>
            </a:r>
            <a:r>
              <a:rPr lang="en-US" sz="1200" b="1" i="1"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U.S. Forest Service Office of Sustainability and Climate</a:t>
            </a:r>
            <a:endParaRPr lang="en-US" sz="1200" baseline="30000" dirty="0">
              <a:latin typeface="Arial" panose="020B0604020202020204" pitchFamily="34" charset="0"/>
              <a:cs typeface="Arial" panose="020B0604020202020204" pitchFamily="34" charset="0"/>
            </a:endParaRPr>
          </a:p>
          <a:p>
            <a:r>
              <a:rPr lang="en-US" sz="1200" b="1" dirty="0">
                <a:latin typeface="Arial" panose="020B0604020202020204" pitchFamily="34" charset="0"/>
                <a:cs typeface="Arial" panose="020B0604020202020204" pitchFamily="34" charset="0"/>
              </a:rPr>
              <a:t>4. </a:t>
            </a:r>
            <a:r>
              <a:rPr lang="en-US" sz="1200" dirty="0">
                <a:latin typeface="Arial" panose="020B0604020202020204" pitchFamily="34" charset="0"/>
                <a:cs typeface="Arial" panose="020B0604020202020204" pitchFamily="34" charset="0"/>
              </a:rPr>
              <a:t>North Central Climate Adaptation Science Center</a:t>
            </a:r>
          </a:p>
          <a:p>
            <a:r>
              <a:rPr lang="en-US" sz="1200" b="1" dirty="0">
                <a:latin typeface="Arial" panose="020B0604020202020204" pitchFamily="34" charset="0"/>
                <a:cs typeface="Arial" panose="020B0604020202020204" pitchFamily="34" charset="0"/>
              </a:rPr>
              <a:t>5. </a:t>
            </a:r>
            <a:r>
              <a:rPr lang="en-US" sz="1200" dirty="0">
                <a:latin typeface="Arial" panose="020B0604020202020204" pitchFamily="34" charset="0"/>
                <a:cs typeface="Arial" panose="020B0604020202020204" pitchFamily="34" charset="0"/>
              </a:rPr>
              <a:t>University of Colorado-Boulder</a:t>
            </a:r>
          </a:p>
          <a:p>
            <a:endParaRPr lang="en-US" sz="1200" dirty="0">
              <a:latin typeface="Arial" panose="020B0604020202020204" pitchFamily="34" charset="0"/>
              <a:cs typeface="Arial" panose="020B0604020202020204" pitchFamily="34" charset="0"/>
            </a:endParaRPr>
          </a:p>
          <a:p>
            <a:r>
              <a:rPr lang="en-US" sz="1200" b="1" dirty="0">
                <a:latin typeface="Arial" panose="020B0604020202020204" pitchFamily="34" charset="0"/>
                <a:cs typeface="Arial" panose="020B0604020202020204" pitchFamily="34" charset="0"/>
              </a:rPr>
              <a:t>TED Working Group: </a:t>
            </a:r>
            <a:r>
              <a:rPr lang="en-US" sz="1200" dirty="0">
                <a:latin typeface="Arial" panose="020B0604020202020204" pitchFamily="34" charset="0"/>
                <a:cs typeface="Arial" panose="020B0604020202020204" pitchFamily="34" charset="0"/>
              </a:rPr>
              <a:t>Jay Wason, Clay Trauernicht, Camille Stevens-Rumann, Anna Sala, Caitlin Rottler, Gregory Pederson, Brian Miller, Dawn Magness, Jeremy Littell, Lee Frelich, Abby Frazier, Kimberly Davis, </a:t>
            </a:r>
          </a:p>
          <a:p>
            <a:r>
              <a:rPr lang="en-US" sz="1200" dirty="0">
                <a:latin typeface="Arial" panose="020B0604020202020204" pitchFamily="34" charset="0"/>
                <a:cs typeface="Arial" panose="020B0604020202020204" pitchFamily="34" charset="0"/>
              </a:rPr>
              <a:t>Jonathan Coop, Jennifer Cartwright, &amp; Robert Booth</a:t>
            </a:r>
          </a:p>
        </p:txBody>
      </p:sp>
      <p:sp>
        <p:nvSpPr>
          <p:cNvPr id="8" name="TextBox 7">
            <a:extLst>
              <a:ext uri="{FF2B5EF4-FFF2-40B4-BE49-F238E27FC236}">
                <a16:creationId xmlns:a16="http://schemas.microsoft.com/office/drawing/2014/main" id="{76B22AA4-BB00-4115-BA74-C30F5F302319}"/>
              </a:ext>
            </a:extLst>
          </p:cNvPr>
          <p:cNvSpPr txBox="1"/>
          <p:nvPr/>
        </p:nvSpPr>
        <p:spPr>
          <a:xfrm>
            <a:off x="2637829" y="4475077"/>
            <a:ext cx="6333139" cy="584775"/>
          </a:xfrm>
          <a:prstGeom prst="rect">
            <a:avLst/>
          </a:prstGeom>
          <a:noFill/>
        </p:spPr>
        <p:txBody>
          <a:bodyPr wrap="square">
            <a:spAutoFit/>
          </a:bodyPr>
          <a:lstStyle/>
          <a:p>
            <a:pPr algn="r"/>
            <a:r>
              <a:rPr lang="en-US" sz="800" dirty="0">
                <a:solidFill>
                  <a:srgbClr val="000000"/>
                </a:solidFill>
                <a:effectLst/>
                <a:latin typeface="Arial" panose="020B0604020202020204" pitchFamily="34" charset="0"/>
                <a:ea typeface="Calibri" panose="020F0502020204030204" pitchFamily="34" charset="0"/>
                <a:cs typeface="Arial" panose="020B0604020202020204" pitchFamily="34" charset="0"/>
              </a:rPr>
              <a:t>This information is preliminary and is subject to revision. It is being provided to meet the need for timely best science. The information is provided on the condition that neither the U.S. Geological Survey nor the U.S. Government shall be held liable for any damages resulting from the authorized or unauthorized use of the information.</a:t>
            </a:r>
            <a:br>
              <a:rPr lang="en-US" sz="800" dirty="0">
                <a:solidFill>
                  <a:srgbClr val="000000"/>
                </a:solidFill>
                <a:effectLst/>
                <a:latin typeface="Arial" panose="020B0604020202020204" pitchFamily="34" charset="0"/>
                <a:ea typeface="Calibri" panose="020F0502020204030204" pitchFamily="34" charset="0"/>
                <a:cs typeface="Arial" panose="020B0604020202020204" pitchFamily="34" charset="0"/>
              </a:rPr>
            </a:br>
            <a:endParaRPr lang="en-US" sz="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930625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7B86350-65D7-4F47-A933-A83C93F5029D}"/>
              </a:ext>
            </a:extLst>
          </p:cNvPr>
          <p:cNvSpPr/>
          <p:nvPr/>
        </p:nvSpPr>
        <p:spPr>
          <a:xfrm>
            <a:off x="192350" y="1067059"/>
            <a:ext cx="5161167" cy="3378714"/>
          </a:xfrm>
          <a:prstGeom prst="rect">
            <a:avLst/>
          </a:prstGeom>
          <a:solidFill>
            <a:srgbClr val="E2EAE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2"/>
              </a:solidFill>
            </a:endParaRPr>
          </a:p>
        </p:txBody>
      </p:sp>
      <p:sp>
        <p:nvSpPr>
          <p:cNvPr id="2" name="Title 1">
            <a:extLst>
              <a:ext uri="{FF2B5EF4-FFF2-40B4-BE49-F238E27FC236}">
                <a16:creationId xmlns:a16="http://schemas.microsoft.com/office/drawing/2014/main" id="{3D59703D-D352-460A-2FDC-543511D3B2B1}"/>
              </a:ext>
            </a:extLst>
          </p:cNvPr>
          <p:cNvSpPr>
            <a:spLocks noGrp="1"/>
          </p:cNvSpPr>
          <p:nvPr>
            <p:ph type="title"/>
          </p:nvPr>
        </p:nvSpPr>
        <p:spPr>
          <a:xfrm>
            <a:off x="478445" y="290186"/>
            <a:ext cx="7886700" cy="592207"/>
          </a:xfrm>
        </p:spPr>
        <p:txBody>
          <a:bodyPr>
            <a:normAutofit/>
          </a:bodyPr>
          <a:lstStyle/>
          <a:p>
            <a:r>
              <a:rPr lang="en-US" sz="2800" b="1" dirty="0">
                <a:solidFill>
                  <a:schemeClr val="tx2"/>
                </a:solidFill>
                <a:latin typeface="Arial" panose="020B0604020202020204" pitchFamily="34" charset="0"/>
                <a:cs typeface="Arial" panose="020B0604020202020204" pitchFamily="34" charset="0"/>
              </a:rPr>
              <a:t>Synthesizing the science on TED</a:t>
            </a:r>
          </a:p>
        </p:txBody>
      </p:sp>
      <p:sp>
        <p:nvSpPr>
          <p:cNvPr id="3" name="Content Placeholder 2">
            <a:extLst>
              <a:ext uri="{FF2B5EF4-FFF2-40B4-BE49-F238E27FC236}">
                <a16:creationId xmlns:a16="http://schemas.microsoft.com/office/drawing/2014/main" id="{76E404BD-7D15-FEDB-8DF5-7B609C573B71}"/>
              </a:ext>
            </a:extLst>
          </p:cNvPr>
          <p:cNvSpPr>
            <a:spLocks noGrp="1"/>
          </p:cNvSpPr>
          <p:nvPr>
            <p:ph idx="1"/>
          </p:nvPr>
        </p:nvSpPr>
        <p:spPr>
          <a:xfrm>
            <a:off x="335099" y="882393"/>
            <a:ext cx="4722206" cy="3567316"/>
          </a:xfrm>
          <a:solidFill>
            <a:schemeClr val="accent1">
              <a:lumMod val="20000"/>
              <a:lumOff val="80000"/>
            </a:schemeClr>
          </a:solidFill>
          <a:ln>
            <a:solidFill>
              <a:schemeClr val="accent2"/>
            </a:solidFill>
          </a:ln>
        </p:spPr>
        <p:txBody>
          <a:bodyPr>
            <a:normAutofit fontScale="70000" lnSpcReduction="20000"/>
          </a:bodyPr>
          <a:lstStyle/>
          <a:p>
            <a:pPr marL="0" indent="0">
              <a:buNone/>
            </a:pPr>
            <a:endParaRPr lang="en-US" dirty="0">
              <a:solidFill>
                <a:schemeClr val="tx2"/>
              </a:solidFill>
              <a:latin typeface="Arial" panose="020B0604020202020204" pitchFamily="34" charset="0"/>
              <a:cs typeface="Arial" panose="020B0604020202020204" pitchFamily="34" charset="0"/>
            </a:endParaRPr>
          </a:p>
          <a:p>
            <a:pPr marL="0" indent="0">
              <a:buNone/>
            </a:pPr>
            <a:r>
              <a:rPr lang="en-US" dirty="0">
                <a:solidFill>
                  <a:schemeClr val="tx2"/>
                </a:solidFill>
                <a:latin typeface="Arial" panose="020B0604020202020204" pitchFamily="34" charset="0"/>
                <a:cs typeface="Arial" panose="020B0604020202020204" pitchFamily="34" charset="0"/>
              </a:rPr>
              <a:t>(1) </a:t>
            </a:r>
            <a:r>
              <a:rPr lang="en-US" b="1" dirty="0">
                <a:solidFill>
                  <a:schemeClr val="tx2"/>
                </a:solidFill>
                <a:latin typeface="Arial" panose="020B0604020202020204" pitchFamily="34" charset="0"/>
                <a:cs typeface="Arial" panose="020B0604020202020204" pitchFamily="34" charset="0"/>
              </a:rPr>
              <a:t>Where</a:t>
            </a:r>
            <a:r>
              <a:rPr lang="en-US" dirty="0">
                <a:solidFill>
                  <a:schemeClr val="tx2"/>
                </a:solidFill>
                <a:latin typeface="Arial" panose="020B0604020202020204" pitchFamily="34" charset="0"/>
                <a:cs typeface="Arial" panose="020B0604020202020204" pitchFamily="34" charset="0"/>
              </a:rPr>
              <a:t> are TEDs emerging, and do they tend to follow similar pathways?</a:t>
            </a:r>
          </a:p>
          <a:p>
            <a:pPr marL="0" indent="0">
              <a:buNone/>
            </a:pPr>
            <a:endParaRPr lang="en-US" dirty="0">
              <a:solidFill>
                <a:schemeClr val="tx2"/>
              </a:solidFill>
              <a:latin typeface="Arial" panose="020B0604020202020204" pitchFamily="34" charset="0"/>
              <a:cs typeface="Arial" panose="020B0604020202020204" pitchFamily="34" charset="0"/>
            </a:endParaRPr>
          </a:p>
          <a:p>
            <a:pPr marL="0" indent="0">
              <a:buNone/>
            </a:pPr>
            <a:r>
              <a:rPr lang="en-US" dirty="0">
                <a:solidFill>
                  <a:schemeClr val="tx2"/>
                </a:solidFill>
                <a:latin typeface="Arial" panose="020B0604020202020204" pitchFamily="34" charset="0"/>
                <a:cs typeface="Arial" panose="020B0604020202020204" pitchFamily="34" charset="0"/>
              </a:rPr>
              <a:t>(2) </a:t>
            </a:r>
            <a:r>
              <a:rPr lang="en-US" b="1" dirty="0">
                <a:solidFill>
                  <a:schemeClr val="tx2"/>
                </a:solidFill>
                <a:latin typeface="Arial" panose="020B0604020202020204" pitchFamily="34" charset="0"/>
                <a:cs typeface="Arial" panose="020B0604020202020204" pitchFamily="34" charset="0"/>
              </a:rPr>
              <a:t>How</a:t>
            </a:r>
            <a:r>
              <a:rPr lang="en-US" dirty="0">
                <a:solidFill>
                  <a:schemeClr val="tx2"/>
                </a:solidFill>
                <a:latin typeface="Arial" panose="020B0604020202020204" pitchFamily="34" charset="0"/>
                <a:cs typeface="Arial" panose="020B0604020202020204" pitchFamily="34" charset="0"/>
              </a:rPr>
              <a:t> do TEDs happen and what does that tell us about management strategies?</a:t>
            </a:r>
          </a:p>
          <a:p>
            <a:pPr marL="0" indent="0">
              <a:buNone/>
            </a:pPr>
            <a:endParaRPr lang="en-US" dirty="0">
              <a:solidFill>
                <a:schemeClr val="tx2"/>
              </a:solidFill>
              <a:latin typeface="Arial" panose="020B0604020202020204" pitchFamily="34" charset="0"/>
              <a:cs typeface="Arial" panose="020B0604020202020204" pitchFamily="34" charset="0"/>
            </a:endParaRPr>
          </a:p>
          <a:p>
            <a:pPr marL="0" indent="0">
              <a:buNone/>
            </a:pPr>
            <a:r>
              <a:rPr lang="en-US" dirty="0">
                <a:solidFill>
                  <a:schemeClr val="tx2"/>
                </a:solidFill>
                <a:latin typeface="Arial" panose="020B0604020202020204" pitchFamily="34" charset="0"/>
                <a:cs typeface="Arial" panose="020B0604020202020204" pitchFamily="34" charset="0"/>
              </a:rPr>
              <a:t>(3) </a:t>
            </a:r>
            <a:r>
              <a:rPr lang="en-US" b="1" dirty="0">
                <a:solidFill>
                  <a:schemeClr val="tx2"/>
                </a:solidFill>
                <a:latin typeface="Arial" panose="020B0604020202020204" pitchFamily="34" charset="0"/>
                <a:cs typeface="Arial" panose="020B0604020202020204" pitchFamily="34" charset="0"/>
              </a:rPr>
              <a:t>Why </a:t>
            </a:r>
            <a:r>
              <a:rPr lang="en-US" dirty="0">
                <a:solidFill>
                  <a:schemeClr val="tx2"/>
                </a:solidFill>
                <a:latin typeface="Arial" panose="020B0604020202020204" pitchFamily="34" charset="0"/>
                <a:cs typeface="Arial" panose="020B0604020202020204" pitchFamily="34" charset="0"/>
              </a:rPr>
              <a:t>is the risk of TED increasing?</a:t>
            </a:r>
          </a:p>
        </p:txBody>
      </p:sp>
      <p:grpSp>
        <p:nvGrpSpPr>
          <p:cNvPr id="4" name="Group 3">
            <a:extLst>
              <a:ext uri="{FF2B5EF4-FFF2-40B4-BE49-F238E27FC236}">
                <a16:creationId xmlns:a16="http://schemas.microsoft.com/office/drawing/2014/main" id="{09FA49AB-78BE-79F6-DC5D-5D7B195142D6}"/>
              </a:ext>
            </a:extLst>
          </p:cNvPr>
          <p:cNvGrpSpPr/>
          <p:nvPr/>
        </p:nvGrpSpPr>
        <p:grpSpPr>
          <a:xfrm>
            <a:off x="5619005" y="882393"/>
            <a:ext cx="3401331" cy="3343822"/>
            <a:chOff x="7802155" y="1536622"/>
            <a:chExt cx="4535108" cy="4458430"/>
          </a:xfrm>
        </p:grpSpPr>
        <p:pic>
          <p:nvPicPr>
            <p:cNvPr id="7" name="Picture 6" descr="Diagram&#10;&#10;Description automatically generated">
              <a:extLst>
                <a:ext uri="{FF2B5EF4-FFF2-40B4-BE49-F238E27FC236}">
                  <a16:creationId xmlns:a16="http://schemas.microsoft.com/office/drawing/2014/main" id="{D32F699A-4D29-F3DB-F52A-E9E68B2DCA5E}"/>
                </a:ext>
              </a:extLst>
            </p:cNvPr>
            <p:cNvPicPr>
              <a:picLocks noChangeAspect="1"/>
            </p:cNvPicPr>
            <p:nvPr/>
          </p:nvPicPr>
          <p:blipFill rotWithShape="1">
            <a:blip r:embed="rId3" cstate="hqprint">
              <a:clrChange>
                <a:clrFrom>
                  <a:srgbClr val="FFFFFF"/>
                </a:clrFrom>
                <a:clrTo>
                  <a:srgbClr val="FFFFFF">
                    <a:alpha val="0"/>
                  </a:srgbClr>
                </a:clrTo>
              </a:clrChange>
              <a:extLst>
                <a:ext uri="{28A0092B-C50C-407E-A947-70E740481C1C}">
                  <a14:useLocalDpi xmlns:a14="http://schemas.microsoft.com/office/drawing/2010/main"/>
                </a:ext>
              </a:extLst>
            </a:blip>
            <a:srcRect b="16262"/>
            <a:stretch/>
          </p:blipFill>
          <p:spPr>
            <a:xfrm>
              <a:off x="9038040" y="2125885"/>
              <a:ext cx="3017309" cy="1449378"/>
            </a:xfrm>
            <a:prstGeom prst="rect">
              <a:avLst/>
            </a:prstGeom>
          </p:spPr>
        </p:pic>
        <p:pic>
          <p:nvPicPr>
            <p:cNvPr id="9" name="Picture 8" descr="Diagram&#10;&#10;Description automatically generated">
              <a:extLst>
                <a:ext uri="{FF2B5EF4-FFF2-40B4-BE49-F238E27FC236}">
                  <a16:creationId xmlns:a16="http://schemas.microsoft.com/office/drawing/2014/main" id="{138AF22B-6C10-E294-FE48-F15347E971AB}"/>
                </a:ext>
              </a:extLst>
            </p:cNvPr>
            <p:cNvPicPr>
              <a:picLocks noChangeAspect="1"/>
            </p:cNvPicPr>
            <p:nvPr/>
          </p:nvPicPr>
          <p:blipFill>
            <a:blip r:embed="rId4" cstate="hq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476875" y="4350781"/>
              <a:ext cx="1343489" cy="1644271"/>
            </a:xfrm>
            <a:prstGeom prst="rect">
              <a:avLst/>
            </a:prstGeom>
          </p:spPr>
        </p:pic>
        <p:sp>
          <p:nvSpPr>
            <p:cNvPr id="10" name="TextBox 9">
              <a:extLst>
                <a:ext uri="{FF2B5EF4-FFF2-40B4-BE49-F238E27FC236}">
                  <a16:creationId xmlns:a16="http://schemas.microsoft.com/office/drawing/2014/main" id="{3AA09F4C-3524-4EA9-B100-16849A720F27}"/>
                </a:ext>
              </a:extLst>
            </p:cNvPr>
            <p:cNvSpPr txBox="1"/>
            <p:nvPr/>
          </p:nvSpPr>
          <p:spPr>
            <a:xfrm>
              <a:off x="7802155" y="1536622"/>
              <a:ext cx="4111549" cy="492443"/>
            </a:xfrm>
            <a:prstGeom prst="rect">
              <a:avLst/>
            </a:prstGeom>
            <a:noFill/>
          </p:spPr>
          <p:txBody>
            <a:bodyPr wrap="square" rtlCol="0">
              <a:spAutoFit/>
            </a:bodyPr>
            <a:lstStyle/>
            <a:p>
              <a:r>
                <a:rPr lang="en-US" dirty="0">
                  <a:solidFill>
                    <a:schemeClr val="tx2"/>
                  </a:solidFill>
                  <a:latin typeface="Arial" panose="020B0604020202020204" pitchFamily="34" charset="0"/>
                  <a:cs typeface="Arial" panose="020B0604020202020204" pitchFamily="34" charset="0"/>
                </a:rPr>
                <a:t>From scientific theory…</a:t>
              </a:r>
            </a:p>
          </p:txBody>
        </p:sp>
        <p:sp>
          <p:nvSpPr>
            <p:cNvPr id="11" name="TextBox 10">
              <a:extLst>
                <a:ext uri="{FF2B5EF4-FFF2-40B4-BE49-F238E27FC236}">
                  <a16:creationId xmlns:a16="http://schemas.microsoft.com/office/drawing/2014/main" id="{71A46FB4-FD7D-ADDD-3D4A-82D12B801FAA}"/>
                </a:ext>
              </a:extLst>
            </p:cNvPr>
            <p:cNvSpPr txBox="1"/>
            <p:nvPr/>
          </p:nvSpPr>
          <p:spPr>
            <a:xfrm>
              <a:off x="8225715" y="3765837"/>
              <a:ext cx="4111548" cy="492443"/>
            </a:xfrm>
            <a:prstGeom prst="rect">
              <a:avLst/>
            </a:prstGeom>
            <a:noFill/>
          </p:spPr>
          <p:txBody>
            <a:bodyPr wrap="square" rtlCol="0">
              <a:spAutoFit/>
            </a:bodyPr>
            <a:lstStyle>
              <a:defPPr>
                <a:defRPr lang="en-US"/>
              </a:defPPr>
              <a:lvl1pPr>
                <a:defRPr sz="2400">
                  <a:solidFill>
                    <a:schemeClr val="accent6">
                      <a:lumMod val="75000"/>
                    </a:schemeClr>
                  </a:solidFill>
                </a:defRPr>
              </a:lvl1pPr>
            </a:lstStyle>
            <a:p>
              <a:r>
                <a:rPr lang="en-US" sz="1800" dirty="0">
                  <a:solidFill>
                    <a:schemeClr val="tx2"/>
                  </a:solidFill>
                  <a:latin typeface="Arial" panose="020B0604020202020204" pitchFamily="34" charset="0"/>
                  <a:cs typeface="Arial" panose="020B0604020202020204" pitchFamily="34" charset="0"/>
                </a:rPr>
                <a:t>…to adaptation action</a:t>
              </a:r>
            </a:p>
          </p:txBody>
        </p:sp>
      </p:grpSp>
      <p:sp>
        <p:nvSpPr>
          <p:cNvPr id="12" name="TextBox 11">
            <a:extLst>
              <a:ext uri="{FF2B5EF4-FFF2-40B4-BE49-F238E27FC236}">
                <a16:creationId xmlns:a16="http://schemas.microsoft.com/office/drawing/2014/main" id="{ABB79EA9-6A71-4133-BBE2-5E7F45279784}"/>
              </a:ext>
            </a:extLst>
          </p:cNvPr>
          <p:cNvSpPr txBox="1"/>
          <p:nvPr/>
        </p:nvSpPr>
        <p:spPr>
          <a:xfrm>
            <a:off x="4783156" y="4839388"/>
            <a:ext cx="4261068" cy="261610"/>
          </a:xfrm>
          <a:prstGeom prst="rect">
            <a:avLst/>
          </a:prstGeom>
          <a:noFill/>
        </p:spPr>
        <p:txBody>
          <a:bodyPr wrap="square" rtlCol="0">
            <a:spAutoFit/>
          </a:bodyPr>
          <a:lstStyle>
            <a:defPPr>
              <a:defRPr lang="en-US"/>
            </a:defPPr>
            <a:lvl1pPr>
              <a:defRPr sz="1200">
                <a:solidFill>
                  <a:schemeClr val="tx2"/>
                </a:solidFill>
                <a:latin typeface="Arial" panose="020B0604020202020204" pitchFamily="34" charset="0"/>
                <a:cs typeface="Arial" panose="020B0604020202020204" pitchFamily="34" charset="0"/>
              </a:defRPr>
            </a:lvl1pPr>
          </a:lstStyle>
          <a:p>
            <a:pPr algn="r"/>
            <a:r>
              <a:rPr lang="en-US" sz="1100" dirty="0"/>
              <a:t>Images: Keane et al. 2018 </a:t>
            </a:r>
            <a:r>
              <a:rPr lang="en-US" sz="1100" i="1" dirty="0"/>
              <a:t>Ecosphere</a:t>
            </a:r>
            <a:r>
              <a:rPr lang="en-US" sz="1100" dirty="0"/>
              <a:t>, www.ColorLuna.com</a:t>
            </a:r>
          </a:p>
        </p:txBody>
      </p:sp>
    </p:spTree>
    <p:extLst>
      <p:ext uri="{BB962C8B-B14F-4D97-AF65-F5344CB8AC3E}">
        <p14:creationId xmlns:p14="http://schemas.microsoft.com/office/powerpoint/2010/main" val="3516857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7202E983-37F5-429F-B7A7-4E317E3DB241}"/>
              </a:ext>
            </a:extLst>
          </p:cNvPr>
          <p:cNvSpPr txBox="1"/>
          <p:nvPr/>
        </p:nvSpPr>
        <p:spPr>
          <a:xfrm>
            <a:off x="467408" y="344746"/>
            <a:ext cx="4572000" cy="523220"/>
          </a:xfrm>
          <a:prstGeom prst="rect">
            <a:avLst/>
          </a:prstGeom>
          <a:noFill/>
        </p:spPr>
        <p:txBody>
          <a:bodyPr wrap="square">
            <a:spAutoFit/>
          </a:bodyPr>
          <a:lstStyle/>
          <a:p>
            <a:r>
              <a:rPr lang="en-US" sz="2800" b="1" dirty="0">
                <a:solidFill>
                  <a:schemeClr val="accent5">
                    <a:lumMod val="50000"/>
                  </a:schemeClr>
                </a:solidFill>
                <a:latin typeface="Arial" panose="020B0604020202020204" pitchFamily="34" charset="0"/>
                <a:cs typeface="Arial" panose="020B0604020202020204" pitchFamily="34" charset="0"/>
              </a:rPr>
              <a:t>Today’s talk</a:t>
            </a:r>
          </a:p>
        </p:txBody>
      </p:sp>
      <p:sp>
        <p:nvSpPr>
          <p:cNvPr id="12" name="Rectangle 11">
            <a:extLst>
              <a:ext uri="{FF2B5EF4-FFF2-40B4-BE49-F238E27FC236}">
                <a16:creationId xmlns:a16="http://schemas.microsoft.com/office/drawing/2014/main" id="{DC02B9D8-C3F5-4339-B1ED-E7F312267F6B}"/>
              </a:ext>
            </a:extLst>
          </p:cNvPr>
          <p:cNvSpPr/>
          <p:nvPr/>
        </p:nvSpPr>
        <p:spPr>
          <a:xfrm>
            <a:off x="0" y="1200839"/>
            <a:ext cx="9144000" cy="683045"/>
          </a:xfrm>
          <a:prstGeom prst="rect">
            <a:avLst/>
          </a:prstGeom>
          <a:solidFill>
            <a:srgbClr val="A3B38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400" b="1" dirty="0">
                <a:solidFill>
                  <a:schemeClr val="bg1"/>
                </a:solidFill>
                <a:latin typeface="Arial" panose="020B0604020202020204" pitchFamily="34" charset="0"/>
                <a:cs typeface="Arial" panose="020B0604020202020204" pitchFamily="34" charset="0"/>
              </a:rPr>
              <a:t>	1. Ecological transformation and drought</a:t>
            </a:r>
          </a:p>
        </p:txBody>
      </p:sp>
      <p:sp>
        <p:nvSpPr>
          <p:cNvPr id="13" name="Rectangle 12">
            <a:extLst>
              <a:ext uri="{FF2B5EF4-FFF2-40B4-BE49-F238E27FC236}">
                <a16:creationId xmlns:a16="http://schemas.microsoft.com/office/drawing/2014/main" id="{12377AC3-EA13-4071-93C8-4F036B947FCA}"/>
              </a:ext>
            </a:extLst>
          </p:cNvPr>
          <p:cNvSpPr/>
          <p:nvPr/>
        </p:nvSpPr>
        <p:spPr>
          <a:xfrm>
            <a:off x="0" y="2043557"/>
            <a:ext cx="9144000" cy="683045"/>
          </a:xfrm>
          <a:prstGeom prst="rect">
            <a:avLst/>
          </a:prstGeom>
          <a:solidFill>
            <a:srgbClr val="69833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400" b="1" dirty="0">
                <a:solidFill>
                  <a:schemeClr val="bg1"/>
                </a:solidFill>
                <a:latin typeface="Arial" panose="020B0604020202020204" pitchFamily="34" charset="0"/>
                <a:cs typeface="Arial" panose="020B0604020202020204" pitchFamily="34" charset="0"/>
              </a:rPr>
              <a:t>	2. Science synthesis</a:t>
            </a:r>
          </a:p>
        </p:txBody>
      </p:sp>
      <p:sp>
        <p:nvSpPr>
          <p:cNvPr id="14" name="Rectangle 13">
            <a:extLst>
              <a:ext uri="{FF2B5EF4-FFF2-40B4-BE49-F238E27FC236}">
                <a16:creationId xmlns:a16="http://schemas.microsoft.com/office/drawing/2014/main" id="{C9A9BAC0-366E-4EC7-8722-C5ADFA102029}"/>
              </a:ext>
            </a:extLst>
          </p:cNvPr>
          <p:cNvSpPr/>
          <p:nvPr/>
        </p:nvSpPr>
        <p:spPr>
          <a:xfrm>
            <a:off x="0" y="2867224"/>
            <a:ext cx="9144000" cy="683045"/>
          </a:xfrm>
          <a:prstGeom prst="rect">
            <a:avLst/>
          </a:prstGeom>
          <a:solidFill>
            <a:srgbClr val="45634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400" b="1" dirty="0">
                <a:solidFill>
                  <a:schemeClr val="bg1"/>
                </a:solidFill>
                <a:latin typeface="Arial" panose="020B0604020202020204" pitchFamily="34" charset="0"/>
                <a:cs typeface="Arial" panose="020B0604020202020204" pitchFamily="34" charset="0"/>
              </a:rPr>
              <a:t>	3. Mechanisms for transformational ecological drought</a:t>
            </a:r>
          </a:p>
        </p:txBody>
      </p:sp>
    </p:spTree>
    <p:extLst>
      <p:ext uri="{BB962C8B-B14F-4D97-AF65-F5344CB8AC3E}">
        <p14:creationId xmlns:p14="http://schemas.microsoft.com/office/powerpoint/2010/main" val="7272944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59703D-D352-460A-2FDC-543511D3B2B1}"/>
              </a:ext>
            </a:extLst>
          </p:cNvPr>
          <p:cNvSpPr>
            <a:spLocks noGrp="1"/>
          </p:cNvSpPr>
          <p:nvPr>
            <p:ph type="title"/>
          </p:nvPr>
        </p:nvSpPr>
        <p:spPr>
          <a:xfrm>
            <a:off x="628650" y="240633"/>
            <a:ext cx="7886700" cy="994172"/>
          </a:xfrm>
        </p:spPr>
        <p:txBody>
          <a:bodyPr>
            <a:normAutofit/>
          </a:bodyPr>
          <a:lstStyle/>
          <a:p>
            <a:r>
              <a:rPr lang="en-US" sz="2800" b="1" dirty="0">
                <a:solidFill>
                  <a:schemeClr val="tx2"/>
                </a:solidFill>
                <a:latin typeface="Arial" panose="020B0604020202020204" pitchFamily="34" charset="0"/>
                <a:cs typeface="Arial" panose="020B0604020202020204" pitchFamily="34" charset="0"/>
              </a:rPr>
              <a:t>TEDs are happening across the globe</a:t>
            </a:r>
          </a:p>
        </p:txBody>
      </p:sp>
      <p:pic>
        <p:nvPicPr>
          <p:cNvPr id="7" name="Picture 6" descr="Map&#10;&#10;Description automatically generated">
            <a:extLst>
              <a:ext uri="{FF2B5EF4-FFF2-40B4-BE49-F238E27FC236}">
                <a16:creationId xmlns:a16="http://schemas.microsoft.com/office/drawing/2014/main" id="{9D76D428-4201-23FE-9B17-5A52C939953B}"/>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852862" y="931194"/>
            <a:ext cx="5633787" cy="4225340"/>
          </a:xfrm>
          <a:prstGeom prst="rect">
            <a:avLst/>
          </a:prstGeom>
        </p:spPr>
      </p:pic>
      <p:sp>
        <p:nvSpPr>
          <p:cNvPr id="10" name="TextBox 9">
            <a:extLst>
              <a:ext uri="{FF2B5EF4-FFF2-40B4-BE49-F238E27FC236}">
                <a16:creationId xmlns:a16="http://schemas.microsoft.com/office/drawing/2014/main" id="{E4F11692-2D67-6767-FC8B-86A1E9DFD59A}"/>
              </a:ext>
            </a:extLst>
          </p:cNvPr>
          <p:cNvSpPr txBox="1"/>
          <p:nvPr/>
        </p:nvSpPr>
        <p:spPr>
          <a:xfrm>
            <a:off x="7486649" y="1126622"/>
            <a:ext cx="1421477" cy="507831"/>
          </a:xfrm>
          <a:prstGeom prst="rect">
            <a:avLst/>
          </a:prstGeom>
          <a:noFill/>
        </p:spPr>
        <p:txBody>
          <a:bodyPr wrap="square" rtlCol="0">
            <a:spAutoFit/>
          </a:bodyPr>
          <a:lstStyle/>
          <a:p>
            <a:pPr algn="r"/>
            <a:r>
              <a:rPr lang="en-US" sz="1350" dirty="0">
                <a:solidFill>
                  <a:schemeClr val="tx2"/>
                </a:solidFill>
                <a:latin typeface="Arial" panose="020B0604020202020204" pitchFamily="34" charset="0"/>
                <a:cs typeface="Arial" panose="020B0604020202020204" pitchFamily="34" charset="0"/>
              </a:rPr>
              <a:t>Moss et al. </a:t>
            </a:r>
            <a:r>
              <a:rPr lang="en-US" sz="1350" i="1" dirty="0">
                <a:solidFill>
                  <a:schemeClr val="tx2"/>
                </a:solidFill>
                <a:latin typeface="Arial" panose="020B0604020202020204" pitchFamily="34" charset="0"/>
                <a:cs typeface="Arial" panose="020B0604020202020204" pitchFamily="34" charset="0"/>
              </a:rPr>
              <a:t>in prep</a:t>
            </a:r>
            <a:endParaRPr lang="en-US" sz="1350" dirty="0">
              <a:solidFill>
                <a:schemeClr val="tx2"/>
              </a:solidFill>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53D7972E-724E-9571-CE09-05CFD4602D75}"/>
              </a:ext>
            </a:extLst>
          </p:cNvPr>
          <p:cNvSpPr/>
          <p:nvPr/>
        </p:nvSpPr>
        <p:spPr>
          <a:xfrm>
            <a:off x="1779501" y="3248526"/>
            <a:ext cx="6214017" cy="18919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6" name="TextBox 5">
            <a:extLst>
              <a:ext uri="{FF2B5EF4-FFF2-40B4-BE49-F238E27FC236}">
                <a16:creationId xmlns:a16="http://schemas.microsoft.com/office/drawing/2014/main" id="{FE150556-EE31-4362-93A5-CAD8F204A038}"/>
              </a:ext>
            </a:extLst>
          </p:cNvPr>
          <p:cNvSpPr txBox="1"/>
          <p:nvPr/>
        </p:nvSpPr>
        <p:spPr>
          <a:xfrm>
            <a:off x="7560010" y="1526269"/>
            <a:ext cx="1421477" cy="900246"/>
          </a:xfrm>
          <a:prstGeom prst="rect">
            <a:avLst/>
          </a:prstGeom>
          <a:noFill/>
        </p:spPr>
        <p:txBody>
          <a:bodyPr wrap="square" rtlCol="0">
            <a:spAutoFit/>
          </a:bodyPr>
          <a:lstStyle/>
          <a:p>
            <a:pPr marL="0" marR="0"/>
            <a:r>
              <a:rPr lang="en-US" sz="1050" dirty="0">
                <a:solidFill>
                  <a:schemeClr val="tx2"/>
                </a:solidFill>
                <a:effectLst/>
                <a:latin typeface="Arial" panose="020B0604020202020204" pitchFamily="34" charset="0"/>
                <a:ea typeface="Times New Roman" panose="02020603050405020304" pitchFamily="18" charset="0"/>
                <a:cs typeface="Arial" panose="020B0604020202020204" pitchFamily="34" charset="0"/>
              </a:rPr>
              <a:t>Preliminary Information-Subject to Revision. Not for Citation or Distribution.</a:t>
            </a:r>
          </a:p>
        </p:txBody>
      </p:sp>
    </p:spTree>
    <p:extLst>
      <p:ext uri="{BB962C8B-B14F-4D97-AF65-F5344CB8AC3E}">
        <p14:creationId xmlns:p14="http://schemas.microsoft.com/office/powerpoint/2010/main" val="3711389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59703D-D352-460A-2FDC-543511D3B2B1}"/>
              </a:ext>
            </a:extLst>
          </p:cNvPr>
          <p:cNvSpPr>
            <a:spLocks noGrp="1"/>
          </p:cNvSpPr>
          <p:nvPr>
            <p:ph type="title"/>
          </p:nvPr>
        </p:nvSpPr>
        <p:spPr>
          <a:xfrm>
            <a:off x="628650" y="240633"/>
            <a:ext cx="7886700" cy="994172"/>
          </a:xfrm>
        </p:spPr>
        <p:txBody>
          <a:bodyPr>
            <a:normAutofit/>
          </a:bodyPr>
          <a:lstStyle/>
          <a:p>
            <a:r>
              <a:rPr lang="en-US" sz="2800" b="1" dirty="0">
                <a:solidFill>
                  <a:schemeClr val="tx2"/>
                </a:solidFill>
                <a:latin typeface="Arial" panose="020B0604020202020204" pitchFamily="34" charset="0"/>
                <a:cs typeface="Arial" panose="020B0604020202020204" pitchFamily="34" charset="0"/>
              </a:rPr>
              <a:t>TEDs are happening across the globe</a:t>
            </a:r>
          </a:p>
        </p:txBody>
      </p:sp>
      <p:pic>
        <p:nvPicPr>
          <p:cNvPr id="7" name="Picture 6" descr="Map&#10;&#10;Description automatically generated">
            <a:extLst>
              <a:ext uri="{FF2B5EF4-FFF2-40B4-BE49-F238E27FC236}">
                <a16:creationId xmlns:a16="http://schemas.microsoft.com/office/drawing/2014/main" id="{9D76D428-4201-23FE-9B17-5A52C939953B}"/>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852862" y="931194"/>
            <a:ext cx="5633787" cy="4225340"/>
          </a:xfrm>
          <a:prstGeom prst="rect">
            <a:avLst/>
          </a:prstGeom>
        </p:spPr>
      </p:pic>
      <p:sp>
        <p:nvSpPr>
          <p:cNvPr id="10" name="TextBox 9">
            <a:extLst>
              <a:ext uri="{FF2B5EF4-FFF2-40B4-BE49-F238E27FC236}">
                <a16:creationId xmlns:a16="http://schemas.microsoft.com/office/drawing/2014/main" id="{E4F11692-2D67-6767-FC8B-86A1E9DFD59A}"/>
              </a:ext>
            </a:extLst>
          </p:cNvPr>
          <p:cNvSpPr txBox="1"/>
          <p:nvPr/>
        </p:nvSpPr>
        <p:spPr>
          <a:xfrm>
            <a:off x="6830783" y="831036"/>
            <a:ext cx="1994314" cy="300082"/>
          </a:xfrm>
          <a:prstGeom prst="rect">
            <a:avLst/>
          </a:prstGeom>
          <a:noFill/>
        </p:spPr>
        <p:txBody>
          <a:bodyPr wrap="square" rtlCol="0">
            <a:spAutoFit/>
          </a:bodyPr>
          <a:lstStyle/>
          <a:p>
            <a:pPr algn="r"/>
            <a:r>
              <a:rPr lang="en-US" sz="1350" dirty="0">
                <a:solidFill>
                  <a:schemeClr val="tx2"/>
                </a:solidFill>
                <a:latin typeface="Arial" panose="020B0604020202020204" pitchFamily="34" charset="0"/>
                <a:cs typeface="Arial" panose="020B0604020202020204" pitchFamily="34" charset="0"/>
              </a:rPr>
              <a:t>Moss et al. </a:t>
            </a:r>
            <a:r>
              <a:rPr lang="en-US" sz="1350" i="1" dirty="0">
                <a:solidFill>
                  <a:schemeClr val="tx2"/>
                </a:solidFill>
                <a:latin typeface="Arial" panose="020B0604020202020204" pitchFamily="34" charset="0"/>
                <a:cs typeface="Arial" panose="020B0604020202020204" pitchFamily="34" charset="0"/>
              </a:rPr>
              <a:t>in prep</a:t>
            </a:r>
            <a:endParaRPr lang="en-US" sz="1350" dirty="0">
              <a:solidFill>
                <a:schemeClr val="tx2"/>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FE150556-EE31-4362-93A5-CAD8F204A038}"/>
              </a:ext>
            </a:extLst>
          </p:cNvPr>
          <p:cNvSpPr txBox="1"/>
          <p:nvPr/>
        </p:nvSpPr>
        <p:spPr>
          <a:xfrm>
            <a:off x="7263498" y="1120058"/>
            <a:ext cx="1765419" cy="577081"/>
          </a:xfrm>
          <a:prstGeom prst="rect">
            <a:avLst/>
          </a:prstGeom>
          <a:noFill/>
        </p:spPr>
        <p:txBody>
          <a:bodyPr wrap="square" rtlCol="0">
            <a:spAutoFit/>
          </a:bodyPr>
          <a:lstStyle/>
          <a:p>
            <a:pPr marL="0" marR="0"/>
            <a:r>
              <a:rPr lang="en-US" sz="1050" dirty="0">
                <a:solidFill>
                  <a:schemeClr val="tx2"/>
                </a:solidFill>
                <a:effectLst/>
                <a:latin typeface="Arial" panose="020B0604020202020204" pitchFamily="34" charset="0"/>
                <a:ea typeface="Times New Roman" panose="02020603050405020304" pitchFamily="18" charset="0"/>
                <a:cs typeface="Arial" panose="020B0604020202020204" pitchFamily="34" charset="0"/>
              </a:rPr>
              <a:t>Preliminary Information-Subject to Revision. Not for Citation or Distribution.</a:t>
            </a:r>
          </a:p>
        </p:txBody>
      </p:sp>
      <p:sp>
        <p:nvSpPr>
          <p:cNvPr id="13" name="Rectangle 12">
            <a:extLst>
              <a:ext uri="{FF2B5EF4-FFF2-40B4-BE49-F238E27FC236}">
                <a16:creationId xmlns:a16="http://schemas.microsoft.com/office/drawing/2014/main" id="{5E40E65B-51C3-4314-926B-7F89D746B8CC}"/>
              </a:ext>
            </a:extLst>
          </p:cNvPr>
          <p:cNvSpPr/>
          <p:nvPr/>
        </p:nvSpPr>
        <p:spPr>
          <a:xfrm>
            <a:off x="1779501" y="3248526"/>
            <a:ext cx="6214017" cy="18919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nvGrpSpPr>
          <p:cNvPr id="3" name="Group 2">
            <a:extLst>
              <a:ext uri="{FF2B5EF4-FFF2-40B4-BE49-F238E27FC236}">
                <a16:creationId xmlns:a16="http://schemas.microsoft.com/office/drawing/2014/main" id="{2C023BE0-872A-487E-8FC3-A1AF3A3820F0}"/>
              </a:ext>
            </a:extLst>
          </p:cNvPr>
          <p:cNvGrpSpPr/>
          <p:nvPr/>
        </p:nvGrpSpPr>
        <p:grpSpPr>
          <a:xfrm>
            <a:off x="52983" y="1220486"/>
            <a:ext cx="2880891" cy="3282843"/>
            <a:chOff x="52983" y="1220486"/>
            <a:chExt cx="2880891" cy="3282843"/>
          </a:xfrm>
        </p:grpSpPr>
        <p:sp>
          <p:nvSpPr>
            <p:cNvPr id="4" name="Oval 3">
              <a:extLst>
                <a:ext uri="{FF2B5EF4-FFF2-40B4-BE49-F238E27FC236}">
                  <a16:creationId xmlns:a16="http://schemas.microsoft.com/office/drawing/2014/main" id="{04819867-C354-4475-8FEB-FEB5514E44A6}"/>
                </a:ext>
              </a:extLst>
            </p:cNvPr>
            <p:cNvSpPr/>
            <p:nvPr/>
          </p:nvSpPr>
          <p:spPr>
            <a:xfrm>
              <a:off x="162514" y="1848004"/>
              <a:ext cx="2771360" cy="2655325"/>
            </a:xfrm>
            <a:prstGeom prst="ellipse">
              <a:avLst/>
            </a:prstGeom>
            <a:solidFill>
              <a:srgbClr val="E2EAEE"/>
            </a:solid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8" name="Group 17">
              <a:extLst>
                <a:ext uri="{FF2B5EF4-FFF2-40B4-BE49-F238E27FC236}">
                  <a16:creationId xmlns:a16="http://schemas.microsoft.com/office/drawing/2014/main" id="{3FCC9825-0A81-4A15-BAB8-AD560F2CB551}"/>
                </a:ext>
              </a:extLst>
            </p:cNvPr>
            <p:cNvGrpSpPr/>
            <p:nvPr/>
          </p:nvGrpSpPr>
          <p:grpSpPr>
            <a:xfrm>
              <a:off x="618547" y="2778694"/>
              <a:ext cx="1842298" cy="1326888"/>
              <a:chOff x="720882" y="2377062"/>
              <a:chExt cx="2037810" cy="1505040"/>
            </a:xfrm>
          </p:grpSpPr>
          <p:pic>
            <p:nvPicPr>
              <p:cNvPr id="17" name="Picture 16" descr="A picture containing text, tree, plant, forest&#10;&#10;Description automatically generated">
                <a:extLst>
                  <a:ext uri="{FF2B5EF4-FFF2-40B4-BE49-F238E27FC236}">
                    <a16:creationId xmlns:a16="http://schemas.microsoft.com/office/drawing/2014/main" id="{3C8D9CE5-389E-4CD4-A2C8-EA02C2B87890}"/>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720882" y="2377062"/>
                <a:ext cx="2026009" cy="1463962"/>
              </a:xfrm>
              <a:prstGeom prst="rect">
                <a:avLst/>
              </a:prstGeom>
            </p:spPr>
          </p:pic>
          <p:sp>
            <p:nvSpPr>
              <p:cNvPr id="12" name="TextBox 11">
                <a:extLst>
                  <a:ext uri="{FF2B5EF4-FFF2-40B4-BE49-F238E27FC236}">
                    <a16:creationId xmlns:a16="http://schemas.microsoft.com/office/drawing/2014/main" id="{6302202B-432A-4B8F-89C5-3D707856E833}"/>
                  </a:ext>
                </a:extLst>
              </p:cNvPr>
              <p:cNvSpPr txBox="1"/>
              <p:nvPr/>
            </p:nvSpPr>
            <p:spPr>
              <a:xfrm>
                <a:off x="730593" y="3602823"/>
                <a:ext cx="2028099" cy="279279"/>
              </a:xfrm>
              <a:prstGeom prst="rect">
                <a:avLst/>
              </a:prstGeom>
              <a:noFill/>
            </p:spPr>
            <p:txBody>
              <a:bodyPr wrap="square" rtlCol="0">
                <a:spAutoFit/>
              </a:bodyPr>
              <a:lstStyle/>
              <a:p>
                <a:r>
                  <a:rPr lang="en-US" sz="1000" dirty="0">
                    <a:solidFill>
                      <a:schemeClr val="bg1"/>
                    </a:solidFill>
                    <a:latin typeface="Arial" panose="020B0604020202020204" pitchFamily="34" charset="0"/>
                    <a:cs typeface="Arial" panose="020B0604020202020204" pitchFamily="34" charset="0"/>
                  </a:rPr>
                  <a:t>Image: Roger Ruess</a:t>
                </a:r>
              </a:p>
            </p:txBody>
          </p:sp>
        </p:grpSp>
        <p:sp>
          <p:nvSpPr>
            <p:cNvPr id="19" name="TextBox 18">
              <a:extLst>
                <a:ext uri="{FF2B5EF4-FFF2-40B4-BE49-F238E27FC236}">
                  <a16:creationId xmlns:a16="http://schemas.microsoft.com/office/drawing/2014/main" id="{78728328-8AED-4819-BC92-73CDF852B4EB}"/>
                </a:ext>
              </a:extLst>
            </p:cNvPr>
            <p:cNvSpPr txBox="1"/>
            <p:nvPr/>
          </p:nvSpPr>
          <p:spPr>
            <a:xfrm>
              <a:off x="52983" y="1249711"/>
              <a:ext cx="2008427" cy="646331"/>
            </a:xfrm>
            <a:prstGeom prst="rect">
              <a:avLst/>
            </a:prstGeom>
            <a:noFill/>
          </p:spPr>
          <p:txBody>
            <a:bodyPr wrap="square" rtlCol="0">
              <a:spAutoFit/>
            </a:bodyPr>
            <a:lstStyle/>
            <a:p>
              <a:r>
                <a:rPr lang="en-US" sz="1200" dirty="0">
                  <a:solidFill>
                    <a:schemeClr val="tx2"/>
                  </a:solidFill>
                  <a:latin typeface="Arial" panose="020B0604020202020204" pitchFamily="34" charset="0"/>
                  <a:cs typeface="Arial" panose="020B0604020202020204" pitchFamily="34" charset="0"/>
                </a:rPr>
                <a:t>Baltzer et al 2021 </a:t>
              </a:r>
              <a:r>
                <a:rPr lang="en-US" sz="1200" i="1" dirty="0">
                  <a:solidFill>
                    <a:schemeClr val="tx2"/>
                  </a:solidFill>
                  <a:latin typeface="Arial" panose="020B0604020202020204" pitchFamily="34" charset="0"/>
                  <a:cs typeface="Arial" panose="020B0604020202020204" pitchFamily="34" charset="0"/>
                </a:rPr>
                <a:t>PNAS;</a:t>
              </a:r>
            </a:p>
            <a:p>
              <a:r>
                <a:rPr lang="en-US" sz="1200" dirty="0">
                  <a:solidFill>
                    <a:schemeClr val="tx2"/>
                  </a:solidFill>
                  <a:latin typeface="Arial" panose="020B0604020202020204" pitchFamily="34" charset="0"/>
                  <a:cs typeface="Arial" panose="020B0604020202020204" pitchFamily="34" charset="0"/>
                </a:rPr>
                <a:t>Johnstone et al 2020 </a:t>
              </a:r>
              <a:r>
                <a:rPr lang="en-US" sz="1200" i="1" dirty="0">
                  <a:solidFill>
                    <a:schemeClr val="tx2"/>
                  </a:solidFill>
                  <a:latin typeface="Arial" panose="020B0604020202020204" pitchFamily="34" charset="0"/>
                  <a:cs typeface="Arial" panose="020B0604020202020204" pitchFamily="34" charset="0"/>
                </a:rPr>
                <a:t>Ecosphere</a:t>
              </a:r>
              <a:endParaRPr lang="en-US" sz="1200" dirty="0">
                <a:solidFill>
                  <a:schemeClr val="tx2"/>
                </a:solidFill>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210EF180-49C9-4DCC-B664-73B80EC32B4E}"/>
                </a:ext>
              </a:extLst>
            </p:cNvPr>
            <p:cNvSpPr txBox="1"/>
            <p:nvPr/>
          </p:nvSpPr>
          <p:spPr>
            <a:xfrm>
              <a:off x="396982" y="2286267"/>
              <a:ext cx="2258311" cy="461665"/>
            </a:xfrm>
            <a:prstGeom prst="rect">
              <a:avLst/>
            </a:prstGeom>
            <a:noFill/>
          </p:spPr>
          <p:txBody>
            <a:bodyPr wrap="square" rtlCol="0">
              <a:spAutoFit/>
            </a:bodyPr>
            <a:lstStyle/>
            <a:p>
              <a:pPr algn="ctr"/>
              <a:r>
                <a:rPr lang="en-US" sz="1200" b="1" dirty="0">
                  <a:solidFill>
                    <a:schemeClr val="tx2"/>
                  </a:solidFill>
                  <a:latin typeface="Arial" panose="020B0604020202020204" pitchFamily="34" charset="0"/>
                  <a:cs typeface="Arial" panose="020B0604020202020204" pitchFamily="34" charset="0"/>
                </a:rPr>
                <a:t>Transformation of black spruce forest</a:t>
              </a:r>
            </a:p>
          </p:txBody>
        </p:sp>
        <p:cxnSp>
          <p:nvCxnSpPr>
            <p:cNvPr id="22" name="Straight Connector 21">
              <a:extLst>
                <a:ext uri="{FF2B5EF4-FFF2-40B4-BE49-F238E27FC236}">
                  <a16:creationId xmlns:a16="http://schemas.microsoft.com/office/drawing/2014/main" id="{84EB52C8-A518-4C4F-89DD-EB0C7DAEAA6B}"/>
                </a:ext>
              </a:extLst>
            </p:cNvPr>
            <p:cNvCxnSpPr>
              <a:cxnSpLocks/>
              <a:stCxn id="4" idx="0"/>
            </p:cNvCxnSpPr>
            <p:nvPr/>
          </p:nvCxnSpPr>
          <p:spPr>
            <a:xfrm flipV="1">
              <a:off x="1548194" y="1220486"/>
              <a:ext cx="1042247" cy="627518"/>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grpSp>
      <p:grpSp>
        <p:nvGrpSpPr>
          <p:cNvPr id="8" name="Group 7">
            <a:extLst>
              <a:ext uri="{FF2B5EF4-FFF2-40B4-BE49-F238E27FC236}">
                <a16:creationId xmlns:a16="http://schemas.microsoft.com/office/drawing/2014/main" id="{C6EC90C6-A15B-497C-A7FC-1EC6E17F6DC8}"/>
              </a:ext>
            </a:extLst>
          </p:cNvPr>
          <p:cNvGrpSpPr/>
          <p:nvPr/>
        </p:nvGrpSpPr>
        <p:grpSpPr>
          <a:xfrm>
            <a:off x="3038654" y="1801715"/>
            <a:ext cx="3018375" cy="3340258"/>
            <a:chOff x="3038654" y="1801715"/>
            <a:chExt cx="3018375" cy="3340258"/>
          </a:xfrm>
        </p:grpSpPr>
        <p:cxnSp>
          <p:nvCxnSpPr>
            <p:cNvPr id="34" name="Straight Connector 33">
              <a:extLst>
                <a:ext uri="{FF2B5EF4-FFF2-40B4-BE49-F238E27FC236}">
                  <a16:creationId xmlns:a16="http://schemas.microsoft.com/office/drawing/2014/main" id="{F9C7316E-FE6D-4548-AECA-403A659EA74B}"/>
                </a:ext>
              </a:extLst>
            </p:cNvPr>
            <p:cNvCxnSpPr>
              <a:cxnSpLocks/>
              <a:endCxn id="30" idx="1"/>
            </p:cNvCxnSpPr>
            <p:nvPr/>
          </p:nvCxnSpPr>
          <p:spPr>
            <a:xfrm>
              <a:off x="3228879" y="1801715"/>
              <a:ext cx="339139" cy="554120"/>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grpSp>
          <p:nvGrpSpPr>
            <p:cNvPr id="5" name="Group 4">
              <a:extLst>
                <a:ext uri="{FF2B5EF4-FFF2-40B4-BE49-F238E27FC236}">
                  <a16:creationId xmlns:a16="http://schemas.microsoft.com/office/drawing/2014/main" id="{A418BD59-D277-4B92-865C-FC7262EFA67E}"/>
                </a:ext>
              </a:extLst>
            </p:cNvPr>
            <p:cNvGrpSpPr/>
            <p:nvPr/>
          </p:nvGrpSpPr>
          <p:grpSpPr>
            <a:xfrm>
              <a:off x="3038654" y="1954520"/>
              <a:ext cx="3018375" cy="3187453"/>
              <a:chOff x="3038654" y="1954520"/>
              <a:chExt cx="3018375" cy="3187453"/>
            </a:xfrm>
          </p:grpSpPr>
          <p:grpSp>
            <p:nvGrpSpPr>
              <p:cNvPr id="33" name="Group 32">
                <a:extLst>
                  <a:ext uri="{FF2B5EF4-FFF2-40B4-BE49-F238E27FC236}">
                    <a16:creationId xmlns:a16="http://schemas.microsoft.com/office/drawing/2014/main" id="{88143B4B-E6A8-49A1-93B9-1DD49C74568B}"/>
                  </a:ext>
                </a:extLst>
              </p:cNvPr>
              <p:cNvGrpSpPr/>
              <p:nvPr/>
            </p:nvGrpSpPr>
            <p:grpSpPr>
              <a:xfrm>
                <a:off x="3162162" y="1954520"/>
                <a:ext cx="2771360" cy="2740349"/>
                <a:chOff x="3574102" y="2040931"/>
                <a:chExt cx="2771360" cy="2740349"/>
              </a:xfrm>
            </p:grpSpPr>
            <p:sp>
              <p:nvSpPr>
                <p:cNvPr id="30" name="Oval 29">
                  <a:extLst>
                    <a:ext uri="{FF2B5EF4-FFF2-40B4-BE49-F238E27FC236}">
                      <a16:creationId xmlns:a16="http://schemas.microsoft.com/office/drawing/2014/main" id="{889528E6-C52B-40AE-A1D6-8AD8FE33536B}"/>
                    </a:ext>
                  </a:extLst>
                </p:cNvPr>
                <p:cNvSpPr/>
                <p:nvPr/>
              </p:nvSpPr>
              <p:spPr>
                <a:xfrm>
                  <a:off x="3574102" y="2040931"/>
                  <a:ext cx="2771360" cy="2740349"/>
                </a:xfrm>
                <a:prstGeom prst="ellipse">
                  <a:avLst/>
                </a:prstGeom>
                <a:solidFill>
                  <a:srgbClr val="E2EAEE"/>
                </a:solid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31" name="Group 30">
                  <a:extLst>
                    <a:ext uri="{FF2B5EF4-FFF2-40B4-BE49-F238E27FC236}">
                      <a16:creationId xmlns:a16="http://schemas.microsoft.com/office/drawing/2014/main" id="{CB278AB3-A257-43A4-A4E7-5143B07667E2}"/>
                    </a:ext>
                  </a:extLst>
                </p:cNvPr>
                <p:cNvGrpSpPr/>
                <p:nvPr/>
              </p:nvGrpSpPr>
              <p:grpSpPr>
                <a:xfrm>
                  <a:off x="4136098" y="2802782"/>
                  <a:ext cx="1840427" cy="1619838"/>
                  <a:chOff x="6356748" y="2786797"/>
                  <a:chExt cx="1840427" cy="1619838"/>
                </a:xfrm>
              </p:grpSpPr>
              <p:pic>
                <p:nvPicPr>
                  <p:cNvPr id="25" name="Picture 24" descr="A picture containing outdoor, sky, mountain, nature&#10;&#10;Description automatically generated">
                    <a:extLst>
                      <a:ext uri="{FF2B5EF4-FFF2-40B4-BE49-F238E27FC236}">
                        <a16:creationId xmlns:a16="http://schemas.microsoft.com/office/drawing/2014/main" id="{FF2313A7-C0D4-4D80-9C7D-462B90DC95C5}"/>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l="-689" t="-12619"/>
                  <a:stretch/>
                </p:blipFill>
                <p:spPr>
                  <a:xfrm>
                    <a:off x="6385875" y="3179971"/>
                    <a:ext cx="1634207" cy="1226664"/>
                  </a:xfrm>
                  <a:prstGeom prst="rect">
                    <a:avLst/>
                  </a:prstGeom>
                </p:spPr>
              </p:pic>
              <p:sp>
                <p:nvSpPr>
                  <p:cNvPr id="26" name="TextBox 25">
                    <a:extLst>
                      <a:ext uri="{FF2B5EF4-FFF2-40B4-BE49-F238E27FC236}">
                        <a16:creationId xmlns:a16="http://schemas.microsoft.com/office/drawing/2014/main" id="{077E2A25-4FF9-44C9-9E99-E4A892AFF054}"/>
                      </a:ext>
                    </a:extLst>
                  </p:cNvPr>
                  <p:cNvSpPr txBox="1"/>
                  <p:nvPr/>
                </p:nvSpPr>
                <p:spPr>
                  <a:xfrm>
                    <a:off x="6363656" y="4092888"/>
                    <a:ext cx="1833519" cy="246221"/>
                  </a:xfrm>
                  <a:prstGeom prst="rect">
                    <a:avLst/>
                  </a:prstGeom>
                  <a:noFill/>
                </p:spPr>
                <p:txBody>
                  <a:bodyPr wrap="square" rtlCol="0">
                    <a:spAutoFit/>
                  </a:bodyPr>
                  <a:lstStyle/>
                  <a:p>
                    <a:r>
                      <a:rPr lang="en-US" sz="1000" dirty="0">
                        <a:solidFill>
                          <a:schemeClr val="bg1"/>
                        </a:solidFill>
                        <a:latin typeface="Arial" panose="020B0604020202020204" pitchFamily="34" charset="0"/>
                        <a:cs typeface="Arial" panose="020B0604020202020204" pitchFamily="34" charset="0"/>
                      </a:rPr>
                      <a:t>Image: Georgia DNR</a:t>
                    </a:r>
                  </a:p>
                </p:txBody>
              </p:sp>
              <p:pic>
                <p:nvPicPr>
                  <p:cNvPr id="28" name="Picture 27" descr="A picture containing grass, nature, field, green&#10;&#10;Description automatically generated">
                    <a:extLst>
                      <a:ext uri="{FF2B5EF4-FFF2-40B4-BE49-F238E27FC236}">
                        <a16:creationId xmlns:a16="http://schemas.microsoft.com/office/drawing/2014/main" id="{1145B291-3DBE-45C6-BF4A-BD552E31960D}"/>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6394888" y="2786797"/>
                    <a:ext cx="1625192" cy="783694"/>
                  </a:xfrm>
                  <a:prstGeom prst="rect">
                    <a:avLst/>
                  </a:prstGeom>
                </p:spPr>
              </p:pic>
              <p:sp>
                <p:nvSpPr>
                  <p:cNvPr id="29" name="TextBox 28">
                    <a:extLst>
                      <a:ext uri="{FF2B5EF4-FFF2-40B4-BE49-F238E27FC236}">
                        <a16:creationId xmlns:a16="http://schemas.microsoft.com/office/drawing/2014/main" id="{B22B64AA-FC2E-43F9-9F9F-C42AD6B2A562}"/>
                      </a:ext>
                    </a:extLst>
                  </p:cNvPr>
                  <p:cNvSpPr txBox="1"/>
                  <p:nvPr/>
                </p:nvSpPr>
                <p:spPr>
                  <a:xfrm>
                    <a:off x="6356748" y="3314010"/>
                    <a:ext cx="1833519" cy="246221"/>
                  </a:xfrm>
                  <a:prstGeom prst="rect">
                    <a:avLst/>
                  </a:prstGeom>
                  <a:noFill/>
                </p:spPr>
                <p:txBody>
                  <a:bodyPr wrap="square" rtlCol="0">
                    <a:spAutoFit/>
                  </a:bodyPr>
                  <a:lstStyle/>
                  <a:p>
                    <a:r>
                      <a:rPr lang="en-US" sz="1000" dirty="0">
                        <a:solidFill>
                          <a:schemeClr val="bg1"/>
                        </a:solidFill>
                        <a:latin typeface="Arial" panose="020B0604020202020204" pitchFamily="34" charset="0"/>
                        <a:cs typeface="Arial" panose="020B0604020202020204" pitchFamily="34" charset="0"/>
                      </a:rPr>
                      <a:t>Image: John Schalles</a:t>
                    </a:r>
                  </a:p>
                </p:txBody>
              </p:sp>
            </p:grpSp>
            <p:sp>
              <p:nvSpPr>
                <p:cNvPr id="32" name="TextBox 31">
                  <a:extLst>
                    <a:ext uri="{FF2B5EF4-FFF2-40B4-BE49-F238E27FC236}">
                      <a16:creationId xmlns:a16="http://schemas.microsoft.com/office/drawing/2014/main" id="{56DA5333-C43B-4859-8DC6-95EAA4FEE643}"/>
                    </a:ext>
                  </a:extLst>
                </p:cNvPr>
                <p:cNvSpPr txBox="1"/>
                <p:nvPr/>
              </p:nvSpPr>
              <p:spPr>
                <a:xfrm>
                  <a:off x="3842237" y="2333749"/>
                  <a:ext cx="2258311" cy="461665"/>
                </a:xfrm>
                <a:prstGeom prst="rect">
                  <a:avLst/>
                </a:prstGeom>
                <a:noFill/>
              </p:spPr>
              <p:txBody>
                <a:bodyPr wrap="square" rtlCol="0">
                  <a:spAutoFit/>
                </a:bodyPr>
                <a:lstStyle/>
                <a:p>
                  <a:pPr algn="ctr"/>
                  <a:r>
                    <a:rPr lang="en-US" sz="1200" b="1" dirty="0">
                      <a:solidFill>
                        <a:schemeClr val="tx2"/>
                      </a:solidFill>
                      <a:latin typeface="Arial" panose="020B0604020202020204" pitchFamily="34" charset="0"/>
                      <a:cs typeface="Arial" panose="020B0604020202020204" pitchFamily="34" charset="0"/>
                    </a:rPr>
                    <a:t>Loss of salt marsh vegetation</a:t>
                  </a:r>
                </a:p>
              </p:txBody>
            </p:sp>
          </p:grpSp>
          <p:sp>
            <p:nvSpPr>
              <p:cNvPr id="38" name="TextBox 37">
                <a:extLst>
                  <a:ext uri="{FF2B5EF4-FFF2-40B4-BE49-F238E27FC236}">
                    <a16:creationId xmlns:a16="http://schemas.microsoft.com/office/drawing/2014/main" id="{B1D25A7C-7DD5-41EC-9D0D-24EFA23C0DA5}"/>
                  </a:ext>
                </a:extLst>
              </p:cNvPr>
              <p:cNvSpPr txBox="1"/>
              <p:nvPr/>
            </p:nvSpPr>
            <p:spPr>
              <a:xfrm>
                <a:off x="3038654" y="4680308"/>
                <a:ext cx="3018375" cy="461665"/>
              </a:xfrm>
              <a:prstGeom prst="rect">
                <a:avLst/>
              </a:prstGeom>
              <a:noFill/>
            </p:spPr>
            <p:txBody>
              <a:bodyPr wrap="square" rtlCol="0">
                <a:spAutoFit/>
              </a:bodyPr>
              <a:lstStyle/>
              <a:p>
                <a:pPr algn="r"/>
                <a:r>
                  <a:rPr lang="en-US" sz="1200" dirty="0">
                    <a:solidFill>
                      <a:schemeClr val="tx2"/>
                    </a:solidFill>
                    <a:latin typeface="Arial" panose="020B0604020202020204" pitchFamily="34" charset="0"/>
                    <a:cs typeface="Arial" panose="020B0604020202020204" pitchFamily="34" charset="0"/>
                  </a:rPr>
                  <a:t>Alber et al 2008 </a:t>
                </a:r>
                <a:r>
                  <a:rPr lang="en-US" sz="1200" i="1" dirty="0">
                    <a:solidFill>
                      <a:schemeClr val="tx2"/>
                    </a:solidFill>
                    <a:latin typeface="Arial" panose="020B0604020202020204" pitchFamily="34" charset="0"/>
                    <a:cs typeface="Arial" panose="020B0604020202020204" pitchFamily="34" charset="0"/>
                  </a:rPr>
                  <a:t>Estuar Coast Mar Sci;</a:t>
                </a:r>
                <a:endParaRPr lang="en-US" sz="1200" dirty="0">
                  <a:solidFill>
                    <a:schemeClr val="tx2"/>
                  </a:solidFill>
                  <a:latin typeface="Arial" panose="020B0604020202020204" pitchFamily="34" charset="0"/>
                  <a:cs typeface="Arial" panose="020B0604020202020204" pitchFamily="34" charset="0"/>
                </a:endParaRPr>
              </a:p>
              <a:p>
                <a:pPr algn="r"/>
                <a:r>
                  <a:rPr lang="en-US" sz="1200" dirty="0">
                    <a:solidFill>
                      <a:schemeClr val="tx2"/>
                    </a:solidFill>
                    <a:latin typeface="Arial" panose="020B0604020202020204" pitchFamily="34" charset="0"/>
                    <a:cs typeface="Arial" panose="020B0604020202020204" pitchFamily="34" charset="0"/>
                  </a:rPr>
                  <a:t>McKee et al 2004 </a:t>
                </a:r>
                <a:r>
                  <a:rPr lang="en-US" sz="1200" i="1" dirty="0">
                    <a:solidFill>
                      <a:schemeClr val="tx2"/>
                    </a:solidFill>
                    <a:latin typeface="Arial" panose="020B0604020202020204" pitchFamily="34" charset="0"/>
                    <a:cs typeface="Arial" panose="020B0604020202020204" pitchFamily="34" charset="0"/>
                  </a:rPr>
                  <a:t>Global Ecol Biogeogr</a:t>
                </a:r>
                <a:endParaRPr lang="en-US" sz="1200" dirty="0">
                  <a:solidFill>
                    <a:schemeClr val="tx2"/>
                  </a:solidFill>
                  <a:latin typeface="Arial" panose="020B0604020202020204" pitchFamily="34" charset="0"/>
                  <a:cs typeface="Arial" panose="020B0604020202020204" pitchFamily="34" charset="0"/>
                </a:endParaRPr>
              </a:p>
            </p:txBody>
          </p:sp>
        </p:grpSp>
      </p:grpSp>
      <p:grpSp>
        <p:nvGrpSpPr>
          <p:cNvPr id="9" name="Group 8">
            <a:extLst>
              <a:ext uri="{FF2B5EF4-FFF2-40B4-BE49-F238E27FC236}">
                <a16:creationId xmlns:a16="http://schemas.microsoft.com/office/drawing/2014/main" id="{A9E4F83B-BB5E-48F1-88C5-607633A4A0D5}"/>
              </a:ext>
            </a:extLst>
          </p:cNvPr>
          <p:cNvGrpSpPr/>
          <p:nvPr/>
        </p:nvGrpSpPr>
        <p:grpSpPr>
          <a:xfrm>
            <a:off x="4458743" y="1601058"/>
            <a:ext cx="4539919" cy="3123484"/>
            <a:chOff x="4458743" y="1601058"/>
            <a:chExt cx="4539919" cy="3123484"/>
          </a:xfrm>
        </p:grpSpPr>
        <p:sp>
          <p:nvSpPr>
            <p:cNvPr id="67" name="Oval 66">
              <a:extLst>
                <a:ext uri="{FF2B5EF4-FFF2-40B4-BE49-F238E27FC236}">
                  <a16:creationId xmlns:a16="http://schemas.microsoft.com/office/drawing/2014/main" id="{1EE0060D-A05A-4A86-8C50-0698B6FDF7D5}"/>
                </a:ext>
              </a:extLst>
            </p:cNvPr>
            <p:cNvSpPr/>
            <p:nvPr/>
          </p:nvSpPr>
          <p:spPr>
            <a:xfrm>
              <a:off x="6182018" y="1678763"/>
              <a:ext cx="2580056" cy="2559288"/>
            </a:xfrm>
            <a:prstGeom prst="ellipse">
              <a:avLst/>
            </a:prstGeom>
            <a:solidFill>
              <a:srgbClr val="E2EAEE"/>
            </a:solid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4" name="Picture 53" descr="A grassy field with trees and hills in the background&#10;&#10;Description automatically generated with medium confidence">
              <a:extLst>
                <a:ext uri="{FF2B5EF4-FFF2-40B4-BE49-F238E27FC236}">
                  <a16:creationId xmlns:a16="http://schemas.microsoft.com/office/drawing/2014/main" id="{82EBC51A-2FCA-4DDA-81B1-89AD356EBBCE}"/>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6782925" y="3126203"/>
              <a:ext cx="1437797" cy="786521"/>
            </a:xfrm>
            <a:prstGeom prst="rect">
              <a:avLst/>
            </a:prstGeom>
          </p:spPr>
        </p:pic>
        <p:sp>
          <p:nvSpPr>
            <p:cNvPr id="55" name="TextBox 54">
              <a:extLst>
                <a:ext uri="{FF2B5EF4-FFF2-40B4-BE49-F238E27FC236}">
                  <a16:creationId xmlns:a16="http://schemas.microsoft.com/office/drawing/2014/main" id="{8F80E8E1-45B6-4BF1-AC69-8DAB011182BC}"/>
                </a:ext>
              </a:extLst>
            </p:cNvPr>
            <p:cNvSpPr txBox="1"/>
            <p:nvPr/>
          </p:nvSpPr>
          <p:spPr>
            <a:xfrm>
              <a:off x="6778696" y="3672557"/>
              <a:ext cx="1833519" cy="246221"/>
            </a:xfrm>
            <a:prstGeom prst="rect">
              <a:avLst/>
            </a:prstGeom>
            <a:noFill/>
          </p:spPr>
          <p:txBody>
            <a:bodyPr wrap="square" rtlCol="0">
              <a:spAutoFit/>
            </a:bodyPr>
            <a:lstStyle/>
            <a:p>
              <a:r>
                <a:rPr lang="en-US" sz="1000" dirty="0">
                  <a:solidFill>
                    <a:schemeClr val="bg1"/>
                  </a:solidFill>
                  <a:latin typeface="Arial" panose="020B0604020202020204" pitchFamily="34" charset="0"/>
                  <a:cs typeface="Arial" panose="020B0604020202020204" pitchFamily="34" charset="0"/>
                </a:rPr>
                <a:t>Image: Gabriel Blanca</a:t>
              </a:r>
            </a:p>
          </p:txBody>
        </p:sp>
        <p:pic>
          <p:nvPicPr>
            <p:cNvPr id="57" name="Picture 56" descr="A picture containing tree, mountain, outdoor, sky&#10;&#10;Description automatically generated">
              <a:extLst>
                <a:ext uri="{FF2B5EF4-FFF2-40B4-BE49-F238E27FC236}">
                  <a16:creationId xmlns:a16="http://schemas.microsoft.com/office/drawing/2014/main" id="{5102FDF8-82B0-4997-8ED5-9D8AEDEB34CC}"/>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6778696" y="2358532"/>
              <a:ext cx="1444547" cy="751013"/>
            </a:xfrm>
            <a:prstGeom prst="rect">
              <a:avLst/>
            </a:prstGeom>
          </p:spPr>
        </p:pic>
        <p:sp>
          <p:nvSpPr>
            <p:cNvPr id="58" name="TextBox 57">
              <a:extLst>
                <a:ext uri="{FF2B5EF4-FFF2-40B4-BE49-F238E27FC236}">
                  <a16:creationId xmlns:a16="http://schemas.microsoft.com/office/drawing/2014/main" id="{8C416BC0-4663-4140-BC96-47D08EECE205}"/>
                </a:ext>
              </a:extLst>
            </p:cNvPr>
            <p:cNvSpPr txBox="1"/>
            <p:nvPr/>
          </p:nvSpPr>
          <p:spPr>
            <a:xfrm>
              <a:off x="6767141" y="2863324"/>
              <a:ext cx="1833519" cy="246221"/>
            </a:xfrm>
            <a:prstGeom prst="rect">
              <a:avLst/>
            </a:prstGeom>
            <a:noFill/>
          </p:spPr>
          <p:txBody>
            <a:bodyPr wrap="square" rtlCol="0">
              <a:spAutoFit/>
            </a:bodyPr>
            <a:lstStyle/>
            <a:p>
              <a:r>
                <a:rPr lang="en-US" sz="1000" dirty="0">
                  <a:solidFill>
                    <a:schemeClr val="bg1"/>
                  </a:solidFill>
                  <a:latin typeface="Arial" panose="020B0604020202020204" pitchFamily="34" charset="0"/>
                  <a:cs typeface="Arial" panose="020B0604020202020204" pitchFamily="34" charset="0"/>
                </a:rPr>
                <a:t>Image: Henrik Hartmann</a:t>
              </a:r>
            </a:p>
          </p:txBody>
        </p:sp>
        <p:sp>
          <p:nvSpPr>
            <p:cNvPr id="72" name="TextBox 71">
              <a:extLst>
                <a:ext uri="{FF2B5EF4-FFF2-40B4-BE49-F238E27FC236}">
                  <a16:creationId xmlns:a16="http://schemas.microsoft.com/office/drawing/2014/main" id="{80BE46CE-0C5B-4C51-80EE-75EDAED0D71F}"/>
                </a:ext>
              </a:extLst>
            </p:cNvPr>
            <p:cNvSpPr txBox="1"/>
            <p:nvPr/>
          </p:nvSpPr>
          <p:spPr>
            <a:xfrm>
              <a:off x="6489234" y="1905721"/>
              <a:ext cx="2023470" cy="461665"/>
            </a:xfrm>
            <a:prstGeom prst="rect">
              <a:avLst/>
            </a:prstGeom>
            <a:noFill/>
          </p:spPr>
          <p:txBody>
            <a:bodyPr wrap="square" rtlCol="0">
              <a:spAutoFit/>
            </a:bodyPr>
            <a:lstStyle/>
            <a:p>
              <a:pPr algn="ctr"/>
              <a:r>
                <a:rPr lang="en-US" sz="1200" b="1" dirty="0">
                  <a:solidFill>
                    <a:schemeClr val="tx2"/>
                  </a:solidFill>
                  <a:latin typeface="Arial" panose="020B0604020202020204" pitchFamily="34" charset="0"/>
                  <a:cs typeface="Arial" panose="020B0604020202020204" pitchFamily="34" charset="0"/>
                </a:rPr>
                <a:t>Replacement of pine forest by oak woodlands</a:t>
              </a:r>
            </a:p>
          </p:txBody>
        </p:sp>
        <p:sp>
          <p:nvSpPr>
            <p:cNvPr id="73" name="TextBox 72">
              <a:extLst>
                <a:ext uri="{FF2B5EF4-FFF2-40B4-BE49-F238E27FC236}">
                  <a16:creationId xmlns:a16="http://schemas.microsoft.com/office/drawing/2014/main" id="{283D173B-5B53-489E-A07B-96500FCE69BB}"/>
                </a:ext>
              </a:extLst>
            </p:cNvPr>
            <p:cNvSpPr txBox="1"/>
            <p:nvPr/>
          </p:nvSpPr>
          <p:spPr>
            <a:xfrm>
              <a:off x="5980287" y="4262877"/>
              <a:ext cx="3018375" cy="461665"/>
            </a:xfrm>
            <a:prstGeom prst="rect">
              <a:avLst/>
            </a:prstGeom>
            <a:noFill/>
          </p:spPr>
          <p:txBody>
            <a:bodyPr wrap="square" rtlCol="0">
              <a:spAutoFit/>
            </a:bodyPr>
            <a:lstStyle/>
            <a:p>
              <a:pPr algn="r"/>
              <a:r>
                <a:rPr lang="en-US" sz="1200" dirty="0">
                  <a:solidFill>
                    <a:schemeClr val="tx2"/>
                  </a:solidFill>
                  <a:latin typeface="Arial" panose="020B0604020202020204" pitchFamily="34" charset="0"/>
                  <a:cs typeface="Arial" panose="020B0604020202020204" pitchFamily="34" charset="0"/>
                </a:rPr>
                <a:t>Vila-Cabrera et al 2013 </a:t>
              </a:r>
              <a:r>
                <a:rPr lang="en-US" sz="1200" i="1" dirty="0">
                  <a:solidFill>
                    <a:schemeClr val="tx2"/>
                  </a:solidFill>
                  <a:latin typeface="Arial" panose="020B0604020202020204" pitchFamily="34" charset="0"/>
                  <a:cs typeface="Arial" panose="020B0604020202020204" pitchFamily="34" charset="0"/>
                </a:rPr>
                <a:t>Ecosystems</a:t>
              </a:r>
              <a:r>
                <a:rPr lang="en-US" sz="1200" dirty="0">
                  <a:solidFill>
                    <a:schemeClr val="tx2"/>
                  </a:solidFill>
                  <a:latin typeface="Arial" panose="020B0604020202020204" pitchFamily="34" charset="0"/>
                  <a:cs typeface="Arial" panose="020B0604020202020204" pitchFamily="34" charset="0"/>
                </a:rPr>
                <a:t> </a:t>
              </a:r>
            </a:p>
            <a:p>
              <a:pPr algn="r"/>
              <a:r>
                <a:rPr lang="en-US" sz="1200" dirty="0">
                  <a:solidFill>
                    <a:schemeClr val="tx2"/>
                  </a:solidFill>
                  <a:latin typeface="Arial" panose="020B0604020202020204" pitchFamily="34" charset="0"/>
                  <a:cs typeface="Arial" panose="020B0604020202020204" pitchFamily="34" charset="0"/>
                </a:rPr>
                <a:t>Gazol et al 2018 </a:t>
              </a:r>
              <a:r>
                <a:rPr lang="en-US" sz="1200" i="1" dirty="0">
                  <a:solidFill>
                    <a:schemeClr val="tx2"/>
                  </a:solidFill>
                  <a:latin typeface="Arial" panose="020B0604020202020204" pitchFamily="34" charset="0"/>
                  <a:cs typeface="Arial" panose="020B0604020202020204" pitchFamily="34" charset="0"/>
                </a:rPr>
                <a:t>Front Plant Sci</a:t>
              </a:r>
              <a:endParaRPr lang="en-US" sz="1200" dirty="0">
                <a:solidFill>
                  <a:schemeClr val="tx2"/>
                </a:solidFill>
                <a:latin typeface="Arial" panose="020B0604020202020204" pitchFamily="34" charset="0"/>
                <a:cs typeface="Arial" panose="020B0604020202020204" pitchFamily="34" charset="0"/>
              </a:endParaRPr>
            </a:p>
          </p:txBody>
        </p:sp>
        <p:cxnSp>
          <p:nvCxnSpPr>
            <p:cNvPr id="74" name="Straight Connector 73">
              <a:extLst>
                <a:ext uri="{FF2B5EF4-FFF2-40B4-BE49-F238E27FC236}">
                  <a16:creationId xmlns:a16="http://schemas.microsoft.com/office/drawing/2014/main" id="{219E861D-E34E-4096-BFFB-5EB6F04F82B9}"/>
                </a:ext>
              </a:extLst>
            </p:cNvPr>
            <p:cNvCxnSpPr>
              <a:cxnSpLocks/>
            </p:cNvCxnSpPr>
            <p:nvPr/>
          </p:nvCxnSpPr>
          <p:spPr>
            <a:xfrm>
              <a:off x="4458743" y="1601058"/>
              <a:ext cx="2066708" cy="558441"/>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022162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grpSp>
        <p:nvGrpSpPr>
          <p:cNvPr id="17" name="Group 16">
            <a:extLst>
              <a:ext uri="{FF2B5EF4-FFF2-40B4-BE49-F238E27FC236}">
                <a16:creationId xmlns:a16="http://schemas.microsoft.com/office/drawing/2014/main" id="{C213E870-E283-7968-1E88-450D6DC694D3}"/>
              </a:ext>
            </a:extLst>
          </p:cNvPr>
          <p:cNvGrpSpPr/>
          <p:nvPr/>
        </p:nvGrpSpPr>
        <p:grpSpPr>
          <a:xfrm>
            <a:off x="531169" y="2049320"/>
            <a:ext cx="3115831" cy="951075"/>
            <a:chOff x="708225" y="2732426"/>
            <a:chExt cx="4154441" cy="1268100"/>
          </a:xfrm>
        </p:grpSpPr>
        <p:cxnSp>
          <p:nvCxnSpPr>
            <p:cNvPr id="252" name="Google Shape;252;p27"/>
            <p:cNvCxnSpPr>
              <a:cxnSpLocks/>
              <a:stCxn id="253" idx="3"/>
              <a:endCxn id="250" idx="1"/>
            </p:cNvCxnSpPr>
            <p:nvPr/>
          </p:nvCxnSpPr>
          <p:spPr>
            <a:xfrm>
              <a:off x="2354145" y="3366476"/>
              <a:ext cx="753908" cy="450"/>
            </a:xfrm>
            <a:prstGeom prst="straightConnector1">
              <a:avLst/>
            </a:prstGeom>
            <a:noFill/>
            <a:ln w="63500" cap="flat" cmpd="sng">
              <a:solidFill>
                <a:schemeClr val="dk1"/>
              </a:solidFill>
              <a:prstDash val="solid"/>
              <a:round/>
              <a:headEnd type="none" w="med" len="med"/>
              <a:tailEnd type="arrow" w="lg" len="med"/>
            </a:ln>
          </p:spPr>
        </p:cxnSp>
        <p:grpSp>
          <p:nvGrpSpPr>
            <p:cNvPr id="4" name="Group 3">
              <a:extLst>
                <a:ext uri="{FF2B5EF4-FFF2-40B4-BE49-F238E27FC236}">
                  <a16:creationId xmlns:a16="http://schemas.microsoft.com/office/drawing/2014/main" id="{F8474531-97F7-5525-092C-995D91D747A5}"/>
                </a:ext>
              </a:extLst>
            </p:cNvPr>
            <p:cNvGrpSpPr/>
            <p:nvPr/>
          </p:nvGrpSpPr>
          <p:grpSpPr>
            <a:xfrm>
              <a:off x="3108053" y="2733326"/>
              <a:ext cx="1754613" cy="1267200"/>
              <a:chOff x="3108053" y="2733326"/>
              <a:chExt cx="1754613" cy="1267200"/>
            </a:xfrm>
          </p:grpSpPr>
          <p:sp>
            <p:nvSpPr>
              <p:cNvPr id="250" name="Google Shape;250;p27"/>
              <p:cNvSpPr/>
              <p:nvPr/>
            </p:nvSpPr>
            <p:spPr>
              <a:xfrm>
                <a:off x="3108053" y="2733326"/>
                <a:ext cx="1754613" cy="1267200"/>
              </a:xfrm>
              <a:prstGeom prst="roundRect">
                <a:avLst>
                  <a:gd name="adj" fmla="val 16667"/>
                </a:avLst>
              </a:prstGeom>
              <a:solidFill>
                <a:schemeClr val="lt1"/>
              </a:solidFill>
              <a:ln w="44450" cap="flat" cmpd="sng">
                <a:solidFill>
                  <a:schemeClr val="dk1"/>
                </a:solidFill>
                <a:prstDash val="solid"/>
                <a:round/>
                <a:headEnd type="none" w="sm" len="sm"/>
                <a:tailEnd type="none" w="sm" len="sm"/>
              </a:ln>
            </p:spPr>
            <p:txBody>
              <a:bodyPr spcFirstLastPara="1" wrap="square" lIns="0" tIns="68569" rIns="0" bIns="68569" anchor="t" anchorCtr="0">
                <a:noAutofit/>
              </a:bodyPr>
              <a:lstStyle/>
              <a:p>
                <a:pPr algn="ctr"/>
                <a:r>
                  <a:rPr lang="en" sz="1050" b="1">
                    <a:latin typeface="Arial" panose="020B0604020202020204" pitchFamily="34" charset="0"/>
                    <a:cs typeface="Arial" panose="020B0604020202020204" pitchFamily="34" charset="0"/>
                  </a:rPr>
                  <a:t>Ecologically available water</a:t>
                </a:r>
                <a:endParaRPr sz="1050" b="1" dirty="0">
                  <a:latin typeface="Arial" panose="020B0604020202020204" pitchFamily="34" charset="0"/>
                  <a:cs typeface="Arial" panose="020B0604020202020204" pitchFamily="34" charset="0"/>
                </a:endParaRPr>
              </a:p>
            </p:txBody>
          </p:sp>
          <p:pic>
            <p:nvPicPr>
              <p:cNvPr id="259" name="Google Shape;259;p27"/>
              <p:cNvPicPr preferRelativeResize="0">
                <a:picLocks noChangeAspect="1"/>
              </p:cNvPicPr>
              <p:nvPr/>
            </p:nvPicPr>
            <p:blipFill rotWithShape="1">
              <a:blip r:embed="rId3" cstate="hqprint">
                <a:alphaModFix/>
                <a:extLst>
                  <a:ext uri="{28A0092B-C50C-407E-A947-70E740481C1C}">
                    <a14:useLocalDpi xmlns:a14="http://schemas.microsoft.com/office/drawing/2010/main"/>
                  </a:ext>
                </a:extLst>
              </a:blip>
              <a:srcRect/>
              <a:stretch/>
            </p:blipFill>
            <p:spPr>
              <a:xfrm>
                <a:off x="3551094" y="3420943"/>
                <a:ext cx="366764" cy="365760"/>
              </a:xfrm>
              <a:prstGeom prst="ellipse">
                <a:avLst/>
              </a:prstGeom>
              <a:solidFill>
                <a:srgbClr val="B7D6C2"/>
              </a:solidFill>
              <a:ln w="9525" cap="flat" cmpd="sng">
                <a:noFill/>
                <a:prstDash val="solid"/>
                <a:round/>
                <a:headEnd type="none" w="sm" len="sm"/>
                <a:tailEnd type="none" w="sm" len="sm"/>
              </a:ln>
            </p:spPr>
          </p:pic>
          <p:pic>
            <p:nvPicPr>
              <p:cNvPr id="272" name="Google Shape;272;p27"/>
              <p:cNvPicPr preferRelativeResize="0">
                <a:picLocks noChangeAspect="1"/>
              </p:cNvPicPr>
              <p:nvPr/>
            </p:nvPicPr>
            <p:blipFill rotWithShape="1">
              <a:blip r:embed="rId4" cstate="hqprint">
                <a:alphaModFix/>
                <a:extLst>
                  <a:ext uri="{28A0092B-C50C-407E-A947-70E740481C1C}">
                    <a14:useLocalDpi xmlns:a14="http://schemas.microsoft.com/office/drawing/2010/main"/>
                  </a:ext>
                </a:extLst>
              </a:blip>
              <a:srcRect t="-8227"/>
              <a:stretch/>
            </p:blipFill>
            <p:spPr>
              <a:xfrm>
                <a:off x="4061926" y="3409605"/>
                <a:ext cx="362885" cy="365760"/>
              </a:xfrm>
              <a:prstGeom prst="ellipse">
                <a:avLst/>
              </a:prstGeom>
              <a:solidFill>
                <a:srgbClr val="B7D6C2"/>
              </a:solidFill>
              <a:ln w="9525" cap="flat" cmpd="sng">
                <a:noFill/>
                <a:prstDash val="solid"/>
                <a:round/>
                <a:headEnd type="none" w="sm" len="sm"/>
                <a:tailEnd type="none" w="sm" len="sm"/>
              </a:ln>
            </p:spPr>
          </p:pic>
        </p:grpSp>
        <p:grpSp>
          <p:nvGrpSpPr>
            <p:cNvPr id="3" name="Group 2">
              <a:extLst>
                <a:ext uri="{FF2B5EF4-FFF2-40B4-BE49-F238E27FC236}">
                  <a16:creationId xmlns:a16="http://schemas.microsoft.com/office/drawing/2014/main" id="{09A6BF14-3B04-03D9-E553-74A74AC1137D}"/>
                </a:ext>
              </a:extLst>
            </p:cNvPr>
            <p:cNvGrpSpPr/>
            <p:nvPr/>
          </p:nvGrpSpPr>
          <p:grpSpPr>
            <a:xfrm>
              <a:off x="708225" y="2732426"/>
              <a:ext cx="1645920" cy="1268100"/>
              <a:chOff x="708225" y="2732426"/>
              <a:chExt cx="1645920" cy="1268100"/>
            </a:xfrm>
          </p:grpSpPr>
          <p:sp>
            <p:nvSpPr>
              <p:cNvPr id="253" name="Google Shape;253;p27"/>
              <p:cNvSpPr/>
              <p:nvPr/>
            </p:nvSpPr>
            <p:spPr>
              <a:xfrm>
                <a:off x="708225" y="2732426"/>
                <a:ext cx="1645920" cy="1268100"/>
              </a:xfrm>
              <a:prstGeom prst="roundRect">
                <a:avLst>
                  <a:gd name="adj" fmla="val 16667"/>
                </a:avLst>
              </a:prstGeom>
              <a:solidFill>
                <a:schemeClr val="lt1"/>
              </a:solidFill>
              <a:ln w="44450" cap="flat" cmpd="sng">
                <a:solidFill>
                  <a:schemeClr val="dk1"/>
                </a:solidFill>
                <a:prstDash val="solid"/>
                <a:round/>
                <a:headEnd type="none" w="sm" len="sm"/>
                <a:tailEnd type="none" w="sm" len="sm"/>
              </a:ln>
            </p:spPr>
            <p:txBody>
              <a:bodyPr spcFirstLastPara="1" wrap="square" lIns="0" tIns="68569" rIns="0" bIns="68569" anchor="t" anchorCtr="0">
                <a:noAutofit/>
              </a:bodyPr>
              <a:lstStyle/>
              <a:p>
                <a:pPr algn="ctr"/>
                <a:r>
                  <a:rPr lang="en-US" sz="1050" b="1" dirty="0">
                    <a:latin typeface="Arial" panose="020B0604020202020204" pitchFamily="34" charset="0"/>
                    <a:cs typeface="Arial" panose="020B0604020202020204" pitchFamily="34" charset="0"/>
                  </a:rPr>
                  <a:t>Drought</a:t>
                </a:r>
                <a:endParaRPr sz="1050" b="1" dirty="0">
                  <a:latin typeface="Arial" panose="020B0604020202020204" pitchFamily="34" charset="0"/>
                  <a:cs typeface="Arial" panose="020B0604020202020204" pitchFamily="34" charset="0"/>
                </a:endParaRPr>
              </a:p>
            </p:txBody>
          </p:sp>
          <p:pic>
            <p:nvPicPr>
              <p:cNvPr id="263" name="Google Shape;263;p27"/>
              <p:cNvPicPr preferRelativeResize="0">
                <a:picLocks noChangeAspect="1"/>
              </p:cNvPicPr>
              <p:nvPr/>
            </p:nvPicPr>
            <p:blipFill rotWithShape="1">
              <a:blip r:embed="rId5" cstate="hqprint">
                <a:alphaModFix/>
                <a:extLst>
                  <a:ext uri="{28A0092B-C50C-407E-A947-70E740481C1C}">
                    <a14:useLocalDpi xmlns:a14="http://schemas.microsoft.com/office/drawing/2010/main"/>
                  </a:ext>
                </a:extLst>
              </a:blip>
              <a:srcRect/>
              <a:stretch/>
            </p:blipFill>
            <p:spPr>
              <a:xfrm>
                <a:off x="972565" y="3466289"/>
                <a:ext cx="367781" cy="365760"/>
              </a:xfrm>
              <a:prstGeom prst="ellipse">
                <a:avLst/>
              </a:prstGeom>
              <a:solidFill>
                <a:srgbClr val="B7D6C2"/>
              </a:solidFill>
              <a:ln w="9525" cap="flat" cmpd="sng">
                <a:noFill/>
                <a:prstDash val="solid"/>
                <a:round/>
                <a:headEnd type="none" w="sm" len="sm"/>
                <a:tailEnd type="none" w="sm" len="sm"/>
              </a:ln>
            </p:spPr>
          </p:pic>
          <p:pic>
            <p:nvPicPr>
              <p:cNvPr id="294" name="Google Shape;294;p27" descr="Shape&#10;&#10;Description automatically generated with low confidence"/>
              <p:cNvPicPr preferRelativeResize="0">
                <a:picLocks noChangeAspect="1"/>
              </p:cNvPicPr>
              <p:nvPr/>
            </p:nvPicPr>
            <p:blipFill rotWithShape="1">
              <a:blip r:embed="rId6" cstate="hqprint">
                <a:alphaModFix/>
                <a:extLst>
                  <a:ext uri="{28A0092B-C50C-407E-A947-70E740481C1C}">
                    <a14:useLocalDpi xmlns:a14="http://schemas.microsoft.com/office/drawing/2010/main"/>
                  </a:ext>
                </a:extLst>
              </a:blip>
              <a:srcRect t="-5965"/>
              <a:stretch/>
            </p:blipFill>
            <p:spPr>
              <a:xfrm>
                <a:off x="1598786" y="3469722"/>
                <a:ext cx="365700" cy="365700"/>
              </a:xfrm>
              <a:prstGeom prst="ellipse">
                <a:avLst/>
              </a:prstGeom>
              <a:solidFill>
                <a:srgbClr val="B7D6C2"/>
              </a:solidFill>
              <a:ln w="9525" cap="flat" cmpd="sng">
                <a:noFill/>
                <a:prstDash val="solid"/>
                <a:round/>
                <a:headEnd type="none" w="sm" len="sm"/>
                <a:tailEnd type="none" w="sm" len="sm"/>
              </a:ln>
            </p:spPr>
          </p:pic>
        </p:grpSp>
      </p:grpSp>
      <p:grpSp>
        <p:nvGrpSpPr>
          <p:cNvPr id="18" name="Group 17">
            <a:extLst>
              <a:ext uri="{FF2B5EF4-FFF2-40B4-BE49-F238E27FC236}">
                <a16:creationId xmlns:a16="http://schemas.microsoft.com/office/drawing/2014/main" id="{62758616-D0C5-2749-AFFC-4E10753E65BF}"/>
              </a:ext>
            </a:extLst>
          </p:cNvPr>
          <p:cNvGrpSpPr/>
          <p:nvPr/>
        </p:nvGrpSpPr>
        <p:grpSpPr>
          <a:xfrm>
            <a:off x="852066" y="701858"/>
            <a:ext cx="2770079" cy="4231341"/>
            <a:chOff x="1136087" y="935811"/>
            <a:chExt cx="3693439" cy="5641788"/>
          </a:xfrm>
        </p:grpSpPr>
        <p:grpSp>
          <p:nvGrpSpPr>
            <p:cNvPr id="36" name="Group 35">
              <a:extLst>
                <a:ext uri="{FF2B5EF4-FFF2-40B4-BE49-F238E27FC236}">
                  <a16:creationId xmlns:a16="http://schemas.microsoft.com/office/drawing/2014/main" id="{48F01663-19EB-B36B-0990-0A54461A464A}"/>
                </a:ext>
              </a:extLst>
            </p:cNvPr>
            <p:cNvGrpSpPr/>
            <p:nvPr/>
          </p:nvGrpSpPr>
          <p:grpSpPr>
            <a:xfrm>
              <a:off x="1136087" y="4334117"/>
              <a:ext cx="1645920" cy="1066500"/>
              <a:chOff x="1136087" y="4334117"/>
              <a:chExt cx="1645920" cy="1066500"/>
            </a:xfrm>
          </p:grpSpPr>
          <p:sp>
            <p:nvSpPr>
              <p:cNvPr id="247" name="Google Shape;247;p27"/>
              <p:cNvSpPr/>
              <p:nvPr/>
            </p:nvSpPr>
            <p:spPr>
              <a:xfrm>
                <a:off x="1136087" y="4334117"/>
                <a:ext cx="1645920" cy="1066500"/>
              </a:xfrm>
              <a:prstGeom prst="roundRect">
                <a:avLst>
                  <a:gd name="adj" fmla="val 16667"/>
                </a:avLst>
              </a:prstGeom>
              <a:solidFill>
                <a:schemeClr val="lt1"/>
              </a:solidFill>
              <a:ln w="12700" cap="flat" cmpd="sng">
                <a:solidFill>
                  <a:schemeClr val="tx1"/>
                </a:solidFill>
                <a:prstDash val="solid"/>
                <a:round/>
                <a:headEnd type="none" w="sm" len="sm"/>
                <a:tailEnd type="none" w="sm" len="sm"/>
              </a:ln>
            </p:spPr>
            <p:txBody>
              <a:bodyPr spcFirstLastPara="1" wrap="square" lIns="0" tIns="34275" rIns="0" bIns="68569" anchor="t" anchorCtr="0">
                <a:noAutofit/>
              </a:bodyPr>
              <a:lstStyle/>
              <a:p>
                <a:pPr algn="ctr"/>
                <a:r>
                  <a:rPr lang="en" sz="1050">
                    <a:latin typeface="Arial" panose="020B0604020202020204" pitchFamily="34" charset="0"/>
                    <a:cs typeface="Arial" panose="020B0604020202020204" pitchFamily="34" charset="0"/>
                  </a:rPr>
                  <a:t>Human water use</a:t>
                </a:r>
                <a:endParaRPr sz="1050" dirty="0">
                  <a:latin typeface="Arial" panose="020B0604020202020204" pitchFamily="34" charset="0"/>
                  <a:cs typeface="Arial" panose="020B0604020202020204" pitchFamily="34" charset="0"/>
                </a:endParaRPr>
              </a:p>
            </p:txBody>
          </p:sp>
          <p:pic>
            <p:nvPicPr>
              <p:cNvPr id="248" name="Google Shape;248;p27"/>
              <p:cNvPicPr preferRelativeResize="0">
                <a:picLocks noChangeAspect="1"/>
              </p:cNvPicPr>
              <p:nvPr/>
            </p:nvPicPr>
            <p:blipFill rotWithShape="1">
              <a:blip r:embed="rId7" cstate="hqprint">
                <a:extLst>
                  <a:ext uri="{28A0092B-C50C-407E-A947-70E740481C1C}">
                    <a14:useLocalDpi xmlns:a14="http://schemas.microsoft.com/office/drawing/2010/main"/>
                  </a:ext>
                </a:extLst>
              </a:blip>
              <a:srcRect t="-12939"/>
              <a:stretch/>
            </p:blipFill>
            <p:spPr>
              <a:xfrm>
                <a:off x="1771760" y="4884417"/>
                <a:ext cx="374574" cy="365760"/>
              </a:xfrm>
              <a:prstGeom prst="ellipse">
                <a:avLst/>
              </a:prstGeom>
              <a:solidFill>
                <a:srgbClr val="B7D6C2"/>
              </a:solidFill>
              <a:ln w="9525" cap="flat" cmpd="sng">
                <a:noFill/>
                <a:prstDash val="solid"/>
                <a:round/>
                <a:headEnd type="none" w="sm" len="sm"/>
                <a:tailEnd type="none" w="sm" len="sm"/>
              </a:ln>
            </p:spPr>
          </p:pic>
        </p:grpSp>
        <p:cxnSp>
          <p:nvCxnSpPr>
            <p:cNvPr id="249" name="Google Shape;249;p27"/>
            <p:cNvCxnSpPr>
              <a:cxnSpLocks/>
            </p:cNvCxnSpPr>
            <p:nvPr/>
          </p:nvCxnSpPr>
          <p:spPr>
            <a:xfrm>
              <a:off x="3883728" y="2005012"/>
              <a:ext cx="7100" cy="728315"/>
            </a:xfrm>
            <a:prstGeom prst="straightConnector1">
              <a:avLst/>
            </a:prstGeom>
            <a:noFill/>
            <a:ln w="19050" cap="flat" cmpd="sng">
              <a:solidFill>
                <a:schemeClr val="tx1"/>
              </a:solidFill>
              <a:prstDash val="sysDash"/>
              <a:round/>
              <a:headEnd type="none" w="med" len="med"/>
              <a:tailEnd type="arrow" w="lg" len="lg"/>
            </a:ln>
          </p:spPr>
        </p:cxnSp>
        <p:cxnSp>
          <p:nvCxnSpPr>
            <p:cNvPr id="251" name="Google Shape;251;p27"/>
            <p:cNvCxnSpPr>
              <a:cxnSpLocks/>
              <a:stCxn id="247" idx="3"/>
              <a:endCxn id="250" idx="2"/>
            </p:cNvCxnSpPr>
            <p:nvPr/>
          </p:nvCxnSpPr>
          <p:spPr>
            <a:xfrm flipV="1">
              <a:off x="2782007" y="4000526"/>
              <a:ext cx="1203353" cy="866841"/>
            </a:xfrm>
            <a:prstGeom prst="straightConnector1">
              <a:avLst/>
            </a:prstGeom>
            <a:noFill/>
            <a:ln w="19050" cap="flat" cmpd="sng">
              <a:solidFill>
                <a:schemeClr val="tx1"/>
              </a:solidFill>
              <a:prstDash val="sysDash"/>
              <a:round/>
              <a:headEnd type="none" w="med" len="med"/>
              <a:tailEnd type="arrow" w="lg" len="lg"/>
            </a:ln>
          </p:spPr>
        </p:cxnSp>
        <p:grpSp>
          <p:nvGrpSpPr>
            <p:cNvPr id="35" name="Group 34">
              <a:extLst>
                <a:ext uri="{FF2B5EF4-FFF2-40B4-BE49-F238E27FC236}">
                  <a16:creationId xmlns:a16="http://schemas.microsoft.com/office/drawing/2014/main" id="{163B0257-7CEF-B7B0-BCDB-DB509F678BEC}"/>
                </a:ext>
              </a:extLst>
            </p:cNvPr>
            <p:cNvGrpSpPr/>
            <p:nvPr/>
          </p:nvGrpSpPr>
          <p:grpSpPr>
            <a:xfrm>
              <a:off x="2928388" y="5507751"/>
              <a:ext cx="1645920" cy="1069848"/>
              <a:chOff x="2928388" y="5507751"/>
              <a:chExt cx="1645920" cy="1069848"/>
            </a:xfrm>
          </p:grpSpPr>
          <p:sp>
            <p:nvSpPr>
              <p:cNvPr id="209" name="Google Shape;247;p27">
                <a:extLst>
                  <a:ext uri="{FF2B5EF4-FFF2-40B4-BE49-F238E27FC236}">
                    <a16:creationId xmlns:a16="http://schemas.microsoft.com/office/drawing/2014/main" id="{8715D2A5-A357-ADC4-718D-BD7218E9238B}"/>
                  </a:ext>
                </a:extLst>
              </p:cNvPr>
              <p:cNvSpPr/>
              <p:nvPr/>
            </p:nvSpPr>
            <p:spPr>
              <a:xfrm>
                <a:off x="2928388" y="5507751"/>
                <a:ext cx="1645920" cy="1069848"/>
              </a:xfrm>
              <a:prstGeom prst="roundRect">
                <a:avLst>
                  <a:gd name="adj" fmla="val 16667"/>
                </a:avLst>
              </a:prstGeom>
              <a:solidFill>
                <a:schemeClr val="lt1"/>
              </a:solidFill>
              <a:ln w="12700" cap="flat" cmpd="sng">
                <a:solidFill>
                  <a:schemeClr val="tx1"/>
                </a:solidFill>
                <a:prstDash val="solid"/>
                <a:round/>
                <a:headEnd type="none" w="sm" len="sm"/>
                <a:tailEnd type="none" w="sm" len="sm"/>
              </a:ln>
            </p:spPr>
            <p:txBody>
              <a:bodyPr spcFirstLastPara="1" wrap="square" lIns="0" tIns="34275" rIns="0" bIns="68569" anchor="t" anchorCtr="0">
                <a:noAutofit/>
              </a:bodyPr>
              <a:lstStyle/>
              <a:p>
                <a:pPr algn="ctr"/>
                <a:r>
                  <a:rPr lang="en" sz="1050">
                    <a:latin typeface="Arial" panose="020B0604020202020204" pitchFamily="34" charset="0"/>
                    <a:cs typeface="Arial" panose="020B0604020202020204" pitchFamily="34" charset="0"/>
                  </a:rPr>
                  <a:t>Landscape features</a:t>
                </a:r>
                <a:endParaRPr sz="1050" dirty="0">
                  <a:latin typeface="Arial" panose="020B0604020202020204" pitchFamily="34" charset="0"/>
                  <a:cs typeface="Arial" panose="020B0604020202020204" pitchFamily="34" charset="0"/>
                </a:endParaRPr>
              </a:p>
            </p:txBody>
          </p:sp>
          <p:pic>
            <p:nvPicPr>
              <p:cNvPr id="211" name="Picture 210">
                <a:extLst>
                  <a:ext uri="{FF2B5EF4-FFF2-40B4-BE49-F238E27FC236}">
                    <a16:creationId xmlns:a16="http://schemas.microsoft.com/office/drawing/2014/main" id="{1625E9D7-0BB1-FCB7-FE6C-C7688ED9B8C5}"/>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l="-991" t="-16184"/>
              <a:stretch/>
            </p:blipFill>
            <p:spPr>
              <a:xfrm>
                <a:off x="3524848" y="6104336"/>
                <a:ext cx="365980" cy="365760"/>
              </a:xfrm>
              <a:prstGeom prst="ellipse">
                <a:avLst/>
              </a:prstGeom>
              <a:solidFill>
                <a:srgbClr val="B7D6C2"/>
              </a:solidFill>
              <a:ln w="9525" cap="flat" cmpd="sng">
                <a:noFill/>
                <a:prstDash val="solid"/>
                <a:round/>
                <a:headEnd type="none" w="sm" len="sm"/>
                <a:tailEnd type="none" w="sm" len="sm"/>
              </a:ln>
            </p:spPr>
          </p:pic>
        </p:grpSp>
        <p:cxnSp>
          <p:nvCxnSpPr>
            <p:cNvPr id="212" name="Google Shape;251;p27">
              <a:extLst>
                <a:ext uri="{FF2B5EF4-FFF2-40B4-BE49-F238E27FC236}">
                  <a16:creationId xmlns:a16="http://schemas.microsoft.com/office/drawing/2014/main" id="{38AA5406-86A4-E8A6-D4D4-E7A601F011EE}"/>
                </a:ext>
              </a:extLst>
            </p:cNvPr>
            <p:cNvCxnSpPr>
              <a:cxnSpLocks/>
              <a:stCxn id="209" idx="0"/>
              <a:endCxn id="250" idx="2"/>
            </p:cNvCxnSpPr>
            <p:nvPr/>
          </p:nvCxnSpPr>
          <p:spPr>
            <a:xfrm flipV="1">
              <a:off x="3751348" y="4000526"/>
              <a:ext cx="234012" cy="1507225"/>
            </a:xfrm>
            <a:prstGeom prst="straightConnector1">
              <a:avLst/>
            </a:prstGeom>
            <a:noFill/>
            <a:ln w="19050" cap="flat" cmpd="sng">
              <a:solidFill>
                <a:schemeClr val="tx1"/>
              </a:solidFill>
              <a:prstDash val="sysDash"/>
              <a:round/>
              <a:headEnd type="none" w="med" len="med"/>
              <a:tailEnd type="arrow" w="lg" len="lg"/>
            </a:ln>
          </p:spPr>
        </p:cxnSp>
        <p:grpSp>
          <p:nvGrpSpPr>
            <p:cNvPr id="2" name="Group 1">
              <a:extLst>
                <a:ext uri="{FF2B5EF4-FFF2-40B4-BE49-F238E27FC236}">
                  <a16:creationId xmlns:a16="http://schemas.microsoft.com/office/drawing/2014/main" id="{D821FB2D-F40B-21BF-EFE1-6F09C8979C9D}"/>
                </a:ext>
              </a:extLst>
            </p:cNvPr>
            <p:cNvGrpSpPr/>
            <p:nvPr/>
          </p:nvGrpSpPr>
          <p:grpSpPr>
            <a:xfrm>
              <a:off x="3108053" y="935811"/>
              <a:ext cx="1721473" cy="1069200"/>
              <a:chOff x="3108053" y="935811"/>
              <a:chExt cx="1721473" cy="1069200"/>
            </a:xfrm>
          </p:grpSpPr>
          <p:sp>
            <p:nvSpPr>
              <p:cNvPr id="245" name="Google Shape;245;p27"/>
              <p:cNvSpPr/>
              <p:nvPr/>
            </p:nvSpPr>
            <p:spPr>
              <a:xfrm>
                <a:off x="3108053" y="935811"/>
                <a:ext cx="1721473" cy="1069200"/>
              </a:xfrm>
              <a:prstGeom prst="roundRect">
                <a:avLst>
                  <a:gd name="adj" fmla="val 16667"/>
                </a:avLst>
              </a:prstGeom>
              <a:solidFill>
                <a:schemeClr val="lt1"/>
              </a:solidFill>
              <a:ln w="12700" cap="flat" cmpd="sng">
                <a:solidFill>
                  <a:schemeClr val="tx1"/>
                </a:solidFill>
                <a:prstDash val="solid"/>
                <a:round/>
                <a:headEnd type="none" w="sm" len="sm"/>
                <a:tailEnd type="none" w="sm" len="sm"/>
              </a:ln>
            </p:spPr>
            <p:txBody>
              <a:bodyPr spcFirstLastPara="1" wrap="square" lIns="0" tIns="68569" rIns="0" bIns="68569" anchor="t" anchorCtr="0">
                <a:noAutofit/>
              </a:bodyPr>
              <a:lstStyle/>
              <a:p>
                <a:pPr algn="ctr"/>
                <a:r>
                  <a:rPr lang="en" sz="1050">
                    <a:latin typeface="Arial" panose="020B0604020202020204" pitchFamily="34" charset="0"/>
                    <a:cs typeface="Arial" panose="020B0604020202020204" pitchFamily="34" charset="0"/>
                  </a:rPr>
                  <a:t>Land use and management</a:t>
                </a:r>
                <a:endParaRPr sz="1050" dirty="0">
                  <a:latin typeface="Arial" panose="020B0604020202020204" pitchFamily="34" charset="0"/>
                  <a:cs typeface="Arial" panose="020B0604020202020204" pitchFamily="34" charset="0"/>
                </a:endParaRPr>
              </a:p>
            </p:txBody>
          </p:sp>
          <p:pic>
            <p:nvPicPr>
              <p:cNvPr id="262" name="Google Shape;262;p27"/>
              <p:cNvPicPr preferRelativeResize="0"/>
              <p:nvPr/>
            </p:nvPicPr>
            <p:blipFill>
              <a:blip r:embed="rId9" cstate="hqprint">
                <a:alphaModFix/>
                <a:extLst>
                  <a:ext uri="{28A0092B-C50C-407E-A947-70E740481C1C}">
                    <a14:useLocalDpi xmlns:a14="http://schemas.microsoft.com/office/drawing/2010/main"/>
                  </a:ext>
                </a:extLst>
              </a:blip>
              <a:stretch>
                <a:fillRect/>
              </a:stretch>
            </p:blipFill>
            <p:spPr>
              <a:xfrm>
                <a:off x="3590666" y="1533242"/>
                <a:ext cx="361701" cy="361700"/>
              </a:xfrm>
              <a:prstGeom prst="ellipse">
                <a:avLst/>
              </a:prstGeom>
              <a:solidFill>
                <a:srgbClr val="B7D6C2"/>
              </a:solidFill>
              <a:ln w="9525" cap="flat" cmpd="sng">
                <a:noFill/>
                <a:prstDash val="solid"/>
                <a:round/>
                <a:headEnd type="none" w="sm" len="sm"/>
                <a:tailEnd type="none" w="sm" len="sm"/>
              </a:ln>
            </p:spPr>
          </p:pic>
          <p:pic>
            <p:nvPicPr>
              <p:cNvPr id="414" name="Picture 413" descr="Shape&#10;&#10;Description automatically generated with low confidence">
                <a:extLst>
                  <a:ext uri="{FF2B5EF4-FFF2-40B4-BE49-F238E27FC236}">
                    <a16:creationId xmlns:a16="http://schemas.microsoft.com/office/drawing/2014/main" id="{C77B0A9E-BB91-27E4-A475-C321165AF0A2}"/>
                  </a:ext>
                </a:extLst>
              </p:cNvPr>
              <p:cNvPicPr>
                <a:picLocks noChangeAspect="1"/>
              </p:cNvPicPr>
              <p:nvPr/>
            </p:nvPicPr>
            <p:blipFill rotWithShape="1">
              <a:blip r:embed="rId10" cstate="hqprint">
                <a:alphaModFix/>
                <a:extLst>
                  <a:ext uri="{28A0092B-C50C-407E-A947-70E740481C1C}">
                    <a14:useLocalDpi xmlns:a14="http://schemas.microsoft.com/office/drawing/2010/main"/>
                  </a:ext>
                </a:extLst>
              </a:blip>
              <a:srcRect l="-11906" t="-18747" r="-6683"/>
              <a:stretch/>
            </p:blipFill>
            <p:spPr>
              <a:xfrm>
                <a:off x="4068156" y="1532638"/>
                <a:ext cx="384050" cy="384048"/>
              </a:xfrm>
              <a:prstGeom prst="ellipse">
                <a:avLst/>
              </a:prstGeom>
              <a:solidFill>
                <a:srgbClr val="B7D6C2"/>
              </a:solidFill>
              <a:ln w="9525" cap="flat" cmpd="sng">
                <a:noFill/>
                <a:prstDash val="solid"/>
                <a:round/>
                <a:headEnd type="none" w="sm" len="sm"/>
                <a:tailEnd type="none" w="sm" len="sm"/>
              </a:ln>
            </p:spPr>
          </p:pic>
        </p:grpSp>
      </p:grpSp>
      <p:sp>
        <p:nvSpPr>
          <p:cNvPr id="26" name="TextBox 25">
            <a:extLst>
              <a:ext uri="{FF2B5EF4-FFF2-40B4-BE49-F238E27FC236}">
                <a16:creationId xmlns:a16="http://schemas.microsoft.com/office/drawing/2014/main" id="{01EDAF60-85CC-49A8-AEBE-CB365790D8BF}"/>
              </a:ext>
            </a:extLst>
          </p:cNvPr>
          <p:cNvSpPr txBox="1"/>
          <p:nvPr/>
        </p:nvSpPr>
        <p:spPr>
          <a:xfrm>
            <a:off x="3927181" y="4711119"/>
            <a:ext cx="2071066" cy="300082"/>
          </a:xfrm>
          <a:prstGeom prst="rect">
            <a:avLst/>
          </a:prstGeom>
          <a:noFill/>
        </p:spPr>
        <p:txBody>
          <a:bodyPr wrap="square" rtlCol="0">
            <a:spAutoFit/>
          </a:bodyPr>
          <a:lstStyle/>
          <a:p>
            <a:pPr algn="r"/>
            <a:r>
              <a:rPr lang="en-US" sz="1350" dirty="0">
                <a:solidFill>
                  <a:schemeClr val="tx2"/>
                </a:solidFill>
                <a:latin typeface="Arial" panose="020B0604020202020204" pitchFamily="34" charset="0"/>
                <a:cs typeface="Arial" panose="020B0604020202020204" pitchFamily="34" charset="0"/>
              </a:rPr>
              <a:t>Moss et al. </a:t>
            </a:r>
            <a:r>
              <a:rPr lang="en-US" sz="1350" i="1" dirty="0">
                <a:solidFill>
                  <a:schemeClr val="tx2"/>
                </a:solidFill>
                <a:latin typeface="Arial" panose="020B0604020202020204" pitchFamily="34" charset="0"/>
                <a:cs typeface="Arial" panose="020B0604020202020204" pitchFamily="34" charset="0"/>
              </a:rPr>
              <a:t>in prep</a:t>
            </a:r>
            <a:endParaRPr lang="en-US" sz="1350" dirty="0">
              <a:solidFill>
                <a:schemeClr val="tx2"/>
              </a:solidFill>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399EFAD7-846B-42FC-8E08-B1993BBB6C07}"/>
              </a:ext>
            </a:extLst>
          </p:cNvPr>
          <p:cNvSpPr txBox="1"/>
          <p:nvPr/>
        </p:nvSpPr>
        <p:spPr>
          <a:xfrm>
            <a:off x="6192254" y="4644823"/>
            <a:ext cx="3013824" cy="415498"/>
          </a:xfrm>
          <a:prstGeom prst="rect">
            <a:avLst/>
          </a:prstGeom>
          <a:noFill/>
        </p:spPr>
        <p:txBody>
          <a:bodyPr wrap="square" rtlCol="0">
            <a:spAutoFit/>
          </a:bodyPr>
          <a:lstStyle/>
          <a:p>
            <a:pPr marL="0" marR="0" algn="r"/>
            <a:r>
              <a:rPr lang="en-US" sz="1050" dirty="0">
                <a:solidFill>
                  <a:schemeClr val="tx2"/>
                </a:solidFill>
                <a:effectLst/>
                <a:latin typeface="Arial" panose="020B0604020202020204" pitchFamily="34" charset="0"/>
                <a:ea typeface="Times New Roman" panose="02020603050405020304" pitchFamily="18" charset="0"/>
                <a:cs typeface="Arial" panose="020B0604020202020204" pitchFamily="34" charset="0"/>
              </a:rPr>
              <a:t>Preliminary Information-Subject to Revision. Not for Citation or Distribution.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61" name="Google Shape;261;p27"/>
          <p:cNvSpPr/>
          <p:nvPr/>
        </p:nvSpPr>
        <p:spPr>
          <a:xfrm>
            <a:off x="7209322" y="2349390"/>
            <a:ext cx="1743525" cy="950400"/>
          </a:xfrm>
          <a:prstGeom prst="roundRect">
            <a:avLst>
              <a:gd name="adj" fmla="val 16667"/>
            </a:avLst>
          </a:prstGeom>
          <a:noFill/>
          <a:ln>
            <a:noFill/>
          </a:ln>
        </p:spPr>
        <p:txBody>
          <a:bodyPr spcFirstLastPara="1" wrap="square" lIns="0" tIns="68569" rIns="0" bIns="68569" anchor="t" anchorCtr="0">
            <a:noAutofit/>
          </a:bodyPr>
          <a:lstStyle/>
          <a:p>
            <a:pPr algn="ctr"/>
            <a:r>
              <a:rPr lang="en" sz="1500" b="1" i="1" dirty="0"/>
              <a:t>Novel climate context</a:t>
            </a:r>
            <a:endParaRPr sz="1500" b="1" i="1" dirty="0"/>
          </a:p>
        </p:txBody>
      </p:sp>
      <p:grpSp>
        <p:nvGrpSpPr>
          <p:cNvPr id="15" name="Group 14">
            <a:extLst>
              <a:ext uri="{FF2B5EF4-FFF2-40B4-BE49-F238E27FC236}">
                <a16:creationId xmlns:a16="http://schemas.microsoft.com/office/drawing/2014/main" id="{16C320E1-CE66-25CD-917C-4F9C9E5A020A}"/>
              </a:ext>
            </a:extLst>
          </p:cNvPr>
          <p:cNvGrpSpPr/>
          <p:nvPr/>
        </p:nvGrpSpPr>
        <p:grpSpPr>
          <a:xfrm>
            <a:off x="2989020" y="1213887"/>
            <a:ext cx="4091800" cy="2723746"/>
            <a:chOff x="3985360" y="1618516"/>
            <a:chExt cx="5455733" cy="3631661"/>
          </a:xfrm>
        </p:grpSpPr>
        <p:grpSp>
          <p:nvGrpSpPr>
            <p:cNvPr id="7" name="Group 6">
              <a:extLst>
                <a:ext uri="{FF2B5EF4-FFF2-40B4-BE49-F238E27FC236}">
                  <a16:creationId xmlns:a16="http://schemas.microsoft.com/office/drawing/2014/main" id="{18B9F1E6-A4BC-7731-9B8A-1E8E899EC9A9}"/>
                </a:ext>
              </a:extLst>
            </p:cNvPr>
            <p:cNvGrpSpPr/>
            <p:nvPr/>
          </p:nvGrpSpPr>
          <p:grpSpPr>
            <a:xfrm>
              <a:off x="5409655" y="1618516"/>
              <a:ext cx="1645920" cy="747600"/>
              <a:chOff x="5409655" y="1618516"/>
              <a:chExt cx="1645920" cy="747600"/>
            </a:xfrm>
          </p:grpSpPr>
          <p:sp>
            <p:nvSpPr>
              <p:cNvPr id="239" name="Google Shape;239;p27"/>
              <p:cNvSpPr/>
              <p:nvPr/>
            </p:nvSpPr>
            <p:spPr>
              <a:xfrm>
                <a:off x="5409655" y="1618516"/>
                <a:ext cx="1645920" cy="747600"/>
              </a:xfrm>
              <a:prstGeom prst="roundRect">
                <a:avLst>
                  <a:gd name="adj" fmla="val 16667"/>
                </a:avLst>
              </a:prstGeom>
              <a:solidFill>
                <a:schemeClr val="lt1"/>
              </a:solidFill>
              <a:ln w="44450" cap="flat" cmpd="sng">
                <a:solidFill>
                  <a:schemeClr val="dk1"/>
                </a:solidFill>
                <a:prstDash val="solid"/>
                <a:round/>
                <a:headEnd type="none" w="sm" len="sm"/>
                <a:tailEnd type="none" w="sm" len="sm"/>
              </a:ln>
            </p:spPr>
            <p:txBody>
              <a:bodyPr spcFirstLastPara="1" wrap="square" lIns="0" tIns="68569" rIns="0" bIns="68569" anchor="t" anchorCtr="0">
                <a:noAutofit/>
              </a:bodyPr>
              <a:lstStyle/>
              <a:p>
                <a:pPr algn="ctr"/>
                <a:r>
                  <a:rPr lang="en" sz="1050" b="1">
                    <a:latin typeface="Arial" panose="020B0604020202020204" pitchFamily="34" charset="0"/>
                    <a:cs typeface="Arial" panose="020B0604020202020204" pitchFamily="34" charset="0"/>
                  </a:rPr>
                  <a:t>Recruitment</a:t>
                </a:r>
                <a:endParaRPr sz="1050" b="1" dirty="0">
                  <a:latin typeface="Arial" panose="020B0604020202020204" pitchFamily="34" charset="0"/>
                  <a:cs typeface="Arial" panose="020B0604020202020204" pitchFamily="34" charset="0"/>
                </a:endParaRPr>
              </a:p>
            </p:txBody>
          </p:sp>
          <p:pic>
            <p:nvPicPr>
              <p:cNvPr id="243" name="Google Shape;243;p27"/>
              <p:cNvPicPr preferRelativeResize="0"/>
              <p:nvPr/>
            </p:nvPicPr>
            <p:blipFill rotWithShape="1">
              <a:blip r:embed="rId3" cstate="hqprint">
                <a:alphaModFix/>
                <a:extLst>
                  <a:ext uri="{28A0092B-C50C-407E-A947-70E740481C1C}">
                    <a14:useLocalDpi xmlns:a14="http://schemas.microsoft.com/office/drawing/2010/main"/>
                  </a:ext>
                </a:extLst>
              </a:blip>
              <a:srcRect t="-6222"/>
              <a:stretch/>
            </p:blipFill>
            <p:spPr>
              <a:xfrm>
                <a:off x="5984167" y="1951783"/>
                <a:ext cx="361170" cy="364798"/>
              </a:xfrm>
              <a:prstGeom prst="ellipse">
                <a:avLst/>
              </a:prstGeom>
              <a:solidFill>
                <a:srgbClr val="B7D6C2"/>
              </a:solidFill>
              <a:ln w="9525" cap="flat" cmpd="sng">
                <a:noFill/>
                <a:prstDash val="solid"/>
                <a:round/>
                <a:headEnd type="none" w="sm" len="sm"/>
                <a:tailEnd type="none" w="sm" len="sm"/>
              </a:ln>
            </p:spPr>
          </p:pic>
        </p:grpSp>
        <p:cxnSp>
          <p:nvCxnSpPr>
            <p:cNvPr id="254" name="Google Shape;254;p27"/>
            <p:cNvCxnSpPr>
              <a:cxnSpLocks/>
              <a:stCxn id="250" idx="0"/>
              <a:endCxn id="239" idx="1"/>
            </p:cNvCxnSpPr>
            <p:nvPr/>
          </p:nvCxnSpPr>
          <p:spPr>
            <a:xfrm flipV="1">
              <a:off x="3985360" y="1992316"/>
              <a:ext cx="1424295" cy="741010"/>
            </a:xfrm>
            <a:prstGeom prst="straightConnector1">
              <a:avLst/>
            </a:prstGeom>
            <a:noFill/>
            <a:ln w="63500" cap="flat" cmpd="sng">
              <a:solidFill>
                <a:schemeClr val="dk1"/>
              </a:solidFill>
              <a:prstDash val="solid"/>
              <a:round/>
              <a:headEnd type="none" w="med" len="med"/>
              <a:tailEnd type="arrow" w="lg" len="med"/>
            </a:ln>
          </p:spPr>
        </p:cxnSp>
        <p:cxnSp>
          <p:nvCxnSpPr>
            <p:cNvPr id="255" name="Google Shape;255;p27"/>
            <p:cNvCxnSpPr>
              <a:cxnSpLocks/>
              <a:endCxn id="238" idx="1"/>
            </p:cNvCxnSpPr>
            <p:nvPr/>
          </p:nvCxnSpPr>
          <p:spPr>
            <a:xfrm>
              <a:off x="4323618" y="3868867"/>
              <a:ext cx="1082048" cy="985460"/>
            </a:xfrm>
            <a:prstGeom prst="straightConnector1">
              <a:avLst/>
            </a:prstGeom>
            <a:noFill/>
            <a:ln w="63500" cap="flat" cmpd="sng">
              <a:solidFill>
                <a:schemeClr val="dk1"/>
              </a:solidFill>
              <a:prstDash val="solid"/>
              <a:round/>
              <a:headEnd type="none" w="med" len="med"/>
              <a:tailEnd type="arrow" w="lg" len="med"/>
            </a:ln>
          </p:spPr>
        </p:cxnSp>
        <p:cxnSp>
          <p:nvCxnSpPr>
            <p:cNvPr id="256" name="Google Shape;256;p27"/>
            <p:cNvCxnSpPr>
              <a:cxnSpLocks/>
              <a:stCxn id="238" idx="3"/>
            </p:cNvCxnSpPr>
            <p:nvPr/>
          </p:nvCxnSpPr>
          <p:spPr>
            <a:xfrm flipV="1">
              <a:off x="7051586" y="4071921"/>
              <a:ext cx="1020852" cy="782406"/>
            </a:xfrm>
            <a:prstGeom prst="straightConnector1">
              <a:avLst/>
            </a:prstGeom>
            <a:noFill/>
            <a:ln w="63500" cap="flat" cmpd="sng">
              <a:solidFill>
                <a:schemeClr val="dk1"/>
              </a:solidFill>
              <a:prstDash val="solid"/>
              <a:round/>
              <a:headEnd type="none" w="med" len="med"/>
              <a:tailEnd type="arrow" w="lg" len="med"/>
            </a:ln>
          </p:spPr>
        </p:cxnSp>
        <p:cxnSp>
          <p:nvCxnSpPr>
            <p:cNvPr id="258" name="Google Shape;258;p27"/>
            <p:cNvCxnSpPr>
              <a:cxnSpLocks/>
              <a:stCxn id="239" idx="3"/>
            </p:cNvCxnSpPr>
            <p:nvPr/>
          </p:nvCxnSpPr>
          <p:spPr>
            <a:xfrm>
              <a:off x="7055575" y="1992316"/>
              <a:ext cx="1016863" cy="741010"/>
            </a:xfrm>
            <a:prstGeom prst="straightConnector1">
              <a:avLst/>
            </a:prstGeom>
            <a:noFill/>
            <a:ln w="63500" cap="flat" cmpd="sng">
              <a:solidFill>
                <a:schemeClr val="dk1"/>
              </a:solidFill>
              <a:prstDash val="solid"/>
              <a:round/>
              <a:headEnd type="none" w="med" len="med"/>
              <a:tailEnd type="arrow" w="lg" len="med"/>
            </a:ln>
          </p:spPr>
        </p:cxnSp>
        <p:grpSp>
          <p:nvGrpSpPr>
            <p:cNvPr id="9" name="Group 8">
              <a:extLst>
                <a:ext uri="{FF2B5EF4-FFF2-40B4-BE49-F238E27FC236}">
                  <a16:creationId xmlns:a16="http://schemas.microsoft.com/office/drawing/2014/main" id="{334C96C3-367C-071B-66EC-BDF1420C2D61}"/>
                </a:ext>
              </a:extLst>
            </p:cNvPr>
            <p:cNvGrpSpPr/>
            <p:nvPr/>
          </p:nvGrpSpPr>
          <p:grpSpPr>
            <a:xfrm>
              <a:off x="5405666" y="4458477"/>
              <a:ext cx="1645920" cy="791700"/>
              <a:chOff x="5405666" y="4458477"/>
              <a:chExt cx="1645920" cy="791700"/>
            </a:xfrm>
          </p:grpSpPr>
          <p:sp>
            <p:nvSpPr>
              <p:cNvPr id="238" name="Google Shape;238;p27"/>
              <p:cNvSpPr/>
              <p:nvPr/>
            </p:nvSpPr>
            <p:spPr>
              <a:xfrm>
                <a:off x="5405666" y="4458477"/>
                <a:ext cx="1645920" cy="791700"/>
              </a:xfrm>
              <a:prstGeom prst="roundRect">
                <a:avLst>
                  <a:gd name="adj" fmla="val 16667"/>
                </a:avLst>
              </a:prstGeom>
              <a:solidFill>
                <a:schemeClr val="lt1"/>
              </a:solidFill>
              <a:ln w="44450" cap="flat" cmpd="sng">
                <a:solidFill>
                  <a:schemeClr val="dk1"/>
                </a:solidFill>
                <a:prstDash val="solid"/>
                <a:round/>
                <a:headEnd type="none" w="sm" len="sm"/>
                <a:tailEnd type="none" w="sm" len="sm"/>
              </a:ln>
            </p:spPr>
            <p:txBody>
              <a:bodyPr spcFirstLastPara="1" wrap="square" lIns="0" tIns="68569" rIns="0" bIns="68569" anchor="t" anchorCtr="0">
                <a:noAutofit/>
              </a:bodyPr>
              <a:lstStyle/>
              <a:p>
                <a:pPr algn="ctr"/>
                <a:r>
                  <a:rPr lang="en" sz="1050" b="1">
                    <a:latin typeface="Arial" panose="020B0604020202020204" pitchFamily="34" charset="0"/>
                    <a:cs typeface="Arial" panose="020B0604020202020204" pitchFamily="34" charset="0"/>
                  </a:rPr>
                  <a:t>Mortality</a:t>
                </a:r>
                <a:endParaRPr sz="1050" b="1" dirty="0">
                  <a:latin typeface="Arial" panose="020B0604020202020204" pitchFamily="34" charset="0"/>
                  <a:cs typeface="Arial" panose="020B0604020202020204" pitchFamily="34" charset="0"/>
                </a:endParaRPr>
              </a:p>
            </p:txBody>
          </p:sp>
          <p:pic>
            <p:nvPicPr>
              <p:cNvPr id="260" name="Google Shape;260;p27"/>
              <p:cNvPicPr preferRelativeResize="0">
                <a:picLocks noChangeAspect="1"/>
              </p:cNvPicPr>
              <p:nvPr/>
            </p:nvPicPr>
            <p:blipFill rotWithShape="1">
              <a:blip r:embed="rId4" cstate="hqprint">
                <a:alphaModFix/>
                <a:extLst>
                  <a:ext uri="{28A0092B-C50C-407E-A947-70E740481C1C}">
                    <a14:useLocalDpi xmlns:a14="http://schemas.microsoft.com/office/drawing/2010/main"/>
                  </a:ext>
                </a:extLst>
              </a:blip>
              <a:srcRect t="-20434"/>
              <a:stretch/>
            </p:blipFill>
            <p:spPr>
              <a:xfrm flipH="1">
                <a:off x="5943880" y="4792712"/>
                <a:ext cx="363495" cy="365760"/>
              </a:xfrm>
              <a:prstGeom prst="ellipse">
                <a:avLst/>
              </a:prstGeom>
              <a:solidFill>
                <a:srgbClr val="B7D6C2"/>
              </a:solidFill>
              <a:ln w="9525" cap="flat" cmpd="sng">
                <a:noFill/>
                <a:prstDash val="solid"/>
                <a:round/>
                <a:headEnd type="none" w="sm" len="sm"/>
                <a:tailEnd type="none" w="sm" len="sm"/>
              </a:ln>
            </p:spPr>
          </p:pic>
        </p:grpSp>
        <p:grpSp>
          <p:nvGrpSpPr>
            <p:cNvPr id="283" name="Google Shape;283;p27"/>
            <p:cNvGrpSpPr/>
            <p:nvPr/>
          </p:nvGrpSpPr>
          <p:grpSpPr>
            <a:xfrm>
              <a:off x="7795173" y="2748438"/>
              <a:ext cx="1645920" cy="1263688"/>
              <a:chOff x="5430162" y="1989491"/>
              <a:chExt cx="1469519" cy="988629"/>
            </a:xfrm>
            <a:solidFill>
              <a:schemeClr val="lt1"/>
            </a:solidFill>
          </p:grpSpPr>
          <p:sp>
            <p:nvSpPr>
              <p:cNvPr id="257" name="Google Shape;257;p27"/>
              <p:cNvSpPr/>
              <p:nvPr/>
            </p:nvSpPr>
            <p:spPr>
              <a:xfrm>
                <a:off x="5430162" y="1989491"/>
                <a:ext cx="1469519" cy="988629"/>
              </a:xfrm>
              <a:prstGeom prst="roundRect">
                <a:avLst>
                  <a:gd name="adj" fmla="val 16667"/>
                </a:avLst>
              </a:prstGeom>
              <a:grpFill/>
              <a:ln w="44450" cap="flat" cmpd="sng">
                <a:solidFill>
                  <a:schemeClr val="dk1"/>
                </a:solidFill>
                <a:prstDash val="solid"/>
                <a:round/>
                <a:headEnd type="none" w="sm" len="sm"/>
                <a:tailEnd type="none" w="sm" len="sm"/>
              </a:ln>
            </p:spPr>
            <p:txBody>
              <a:bodyPr spcFirstLastPara="1" wrap="square" lIns="0" tIns="68569" rIns="0" bIns="68569" anchor="t" anchorCtr="0">
                <a:noAutofit/>
              </a:bodyPr>
              <a:lstStyle/>
              <a:p>
                <a:pPr algn="ctr"/>
                <a:r>
                  <a:rPr lang="en" sz="1050" b="1">
                    <a:latin typeface="Arial" panose="020B0604020202020204" pitchFamily="34" charset="0"/>
                    <a:cs typeface="Arial" panose="020B0604020202020204" pitchFamily="34" charset="0"/>
                  </a:rPr>
                  <a:t>Compositional shifts</a:t>
                </a:r>
                <a:endParaRPr sz="1050" b="1" dirty="0">
                  <a:latin typeface="Arial" panose="020B0604020202020204" pitchFamily="34" charset="0"/>
                  <a:cs typeface="Arial" panose="020B0604020202020204" pitchFamily="34" charset="0"/>
                </a:endParaRPr>
              </a:p>
            </p:txBody>
          </p:sp>
          <p:pic>
            <p:nvPicPr>
              <p:cNvPr id="284" name="Google Shape;284;p27"/>
              <p:cNvPicPr preferRelativeResize="0"/>
              <p:nvPr/>
            </p:nvPicPr>
            <p:blipFill rotWithShape="1">
              <a:blip r:embed="rId5" cstate="hqprint">
                <a:alphaModFix/>
                <a:extLst>
                  <a:ext uri="{28A0092B-C50C-407E-A947-70E740481C1C}">
                    <a14:useLocalDpi xmlns:a14="http://schemas.microsoft.com/office/drawing/2010/main"/>
                  </a:ext>
                </a:extLst>
              </a:blip>
              <a:srcRect/>
              <a:stretch/>
            </p:blipFill>
            <p:spPr>
              <a:xfrm>
                <a:off x="5926342" y="2539028"/>
                <a:ext cx="365760" cy="286147"/>
              </a:xfrm>
              <a:prstGeom prst="ellipse">
                <a:avLst/>
              </a:prstGeom>
              <a:solidFill>
                <a:srgbClr val="B7D6C2"/>
              </a:solidFill>
              <a:ln w="9525" cap="flat" cmpd="sng">
                <a:noFill/>
                <a:prstDash val="solid"/>
                <a:round/>
                <a:headEnd type="none" w="sm" len="sm"/>
                <a:tailEnd type="none" w="sm" len="sm"/>
              </a:ln>
            </p:spPr>
          </p:pic>
        </p:grpSp>
      </p:grpSp>
      <p:sp>
        <p:nvSpPr>
          <p:cNvPr id="293" name="Google Shape;293;p27"/>
          <p:cNvSpPr/>
          <p:nvPr/>
        </p:nvSpPr>
        <p:spPr>
          <a:xfrm>
            <a:off x="219710" y="287917"/>
            <a:ext cx="1743525" cy="950400"/>
          </a:xfrm>
          <a:prstGeom prst="roundRect">
            <a:avLst>
              <a:gd name="adj" fmla="val 16667"/>
            </a:avLst>
          </a:prstGeom>
          <a:noFill/>
          <a:ln>
            <a:noFill/>
          </a:ln>
        </p:spPr>
        <p:txBody>
          <a:bodyPr spcFirstLastPara="1" wrap="square" lIns="0" tIns="68569" rIns="0" bIns="68569" anchor="t" anchorCtr="0">
            <a:noAutofit/>
          </a:bodyPr>
          <a:lstStyle/>
          <a:p>
            <a:pPr algn="ctr"/>
            <a:r>
              <a:rPr lang="en" sz="1500" b="1" i="1">
                <a:latin typeface="Arial" panose="020B0604020202020204" pitchFamily="34" charset="0"/>
                <a:cs typeface="Arial" panose="020B0604020202020204" pitchFamily="34" charset="0"/>
              </a:rPr>
              <a:t>Novel climate context</a:t>
            </a:r>
            <a:endParaRPr sz="1500" b="1" i="1" dirty="0">
              <a:latin typeface="Arial" panose="020B0604020202020204" pitchFamily="34" charset="0"/>
              <a:cs typeface="Arial" panose="020B0604020202020204" pitchFamily="34" charset="0"/>
            </a:endParaRPr>
          </a:p>
        </p:txBody>
      </p:sp>
      <p:grpSp>
        <p:nvGrpSpPr>
          <p:cNvPr id="17" name="Group 16">
            <a:extLst>
              <a:ext uri="{FF2B5EF4-FFF2-40B4-BE49-F238E27FC236}">
                <a16:creationId xmlns:a16="http://schemas.microsoft.com/office/drawing/2014/main" id="{C213E870-E283-7968-1E88-450D6DC694D3}"/>
              </a:ext>
            </a:extLst>
          </p:cNvPr>
          <p:cNvGrpSpPr/>
          <p:nvPr/>
        </p:nvGrpSpPr>
        <p:grpSpPr>
          <a:xfrm>
            <a:off x="531169" y="2049320"/>
            <a:ext cx="3115831" cy="951075"/>
            <a:chOff x="708225" y="2732426"/>
            <a:chExt cx="4154441" cy="1268100"/>
          </a:xfrm>
        </p:grpSpPr>
        <p:cxnSp>
          <p:nvCxnSpPr>
            <p:cNvPr id="252" name="Google Shape;252;p27"/>
            <p:cNvCxnSpPr>
              <a:cxnSpLocks/>
              <a:stCxn id="253" idx="3"/>
              <a:endCxn id="250" idx="1"/>
            </p:cNvCxnSpPr>
            <p:nvPr/>
          </p:nvCxnSpPr>
          <p:spPr>
            <a:xfrm>
              <a:off x="2354145" y="3366476"/>
              <a:ext cx="753908" cy="450"/>
            </a:xfrm>
            <a:prstGeom prst="straightConnector1">
              <a:avLst/>
            </a:prstGeom>
            <a:noFill/>
            <a:ln w="63500" cap="flat" cmpd="sng">
              <a:solidFill>
                <a:schemeClr val="dk1"/>
              </a:solidFill>
              <a:prstDash val="solid"/>
              <a:round/>
              <a:headEnd type="none" w="med" len="med"/>
              <a:tailEnd type="arrow" w="lg" len="med"/>
            </a:ln>
          </p:spPr>
        </p:cxnSp>
        <p:grpSp>
          <p:nvGrpSpPr>
            <p:cNvPr id="4" name="Group 3">
              <a:extLst>
                <a:ext uri="{FF2B5EF4-FFF2-40B4-BE49-F238E27FC236}">
                  <a16:creationId xmlns:a16="http://schemas.microsoft.com/office/drawing/2014/main" id="{F8474531-97F7-5525-092C-995D91D747A5}"/>
                </a:ext>
              </a:extLst>
            </p:cNvPr>
            <p:cNvGrpSpPr/>
            <p:nvPr/>
          </p:nvGrpSpPr>
          <p:grpSpPr>
            <a:xfrm>
              <a:off x="3108053" y="2733326"/>
              <a:ext cx="1754613" cy="1267200"/>
              <a:chOff x="3108053" y="2733326"/>
              <a:chExt cx="1754613" cy="1267200"/>
            </a:xfrm>
          </p:grpSpPr>
          <p:sp>
            <p:nvSpPr>
              <p:cNvPr id="250" name="Google Shape;250;p27"/>
              <p:cNvSpPr/>
              <p:nvPr/>
            </p:nvSpPr>
            <p:spPr>
              <a:xfrm>
                <a:off x="3108053" y="2733326"/>
                <a:ext cx="1754613" cy="1267200"/>
              </a:xfrm>
              <a:prstGeom prst="roundRect">
                <a:avLst>
                  <a:gd name="adj" fmla="val 16667"/>
                </a:avLst>
              </a:prstGeom>
              <a:solidFill>
                <a:schemeClr val="lt1"/>
              </a:solidFill>
              <a:ln w="44450" cap="flat" cmpd="sng">
                <a:solidFill>
                  <a:schemeClr val="dk1"/>
                </a:solidFill>
                <a:prstDash val="solid"/>
                <a:round/>
                <a:headEnd type="none" w="sm" len="sm"/>
                <a:tailEnd type="none" w="sm" len="sm"/>
              </a:ln>
            </p:spPr>
            <p:txBody>
              <a:bodyPr spcFirstLastPara="1" wrap="square" lIns="0" tIns="68569" rIns="0" bIns="68569" anchor="t" anchorCtr="0">
                <a:noAutofit/>
              </a:bodyPr>
              <a:lstStyle/>
              <a:p>
                <a:pPr algn="ctr"/>
                <a:r>
                  <a:rPr lang="en" sz="1050" b="1">
                    <a:latin typeface="Arial" panose="020B0604020202020204" pitchFamily="34" charset="0"/>
                    <a:cs typeface="Arial" panose="020B0604020202020204" pitchFamily="34" charset="0"/>
                  </a:rPr>
                  <a:t>Ecologically available water</a:t>
                </a:r>
                <a:endParaRPr sz="1050" b="1" dirty="0">
                  <a:latin typeface="Arial" panose="020B0604020202020204" pitchFamily="34" charset="0"/>
                  <a:cs typeface="Arial" panose="020B0604020202020204" pitchFamily="34" charset="0"/>
                </a:endParaRPr>
              </a:p>
            </p:txBody>
          </p:sp>
          <p:pic>
            <p:nvPicPr>
              <p:cNvPr id="259" name="Google Shape;259;p27"/>
              <p:cNvPicPr preferRelativeResize="0">
                <a:picLocks noChangeAspect="1"/>
              </p:cNvPicPr>
              <p:nvPr/>
            </p:nvPicPr>
            <p:blipFill rotWithShape="1">
              <a:blip r:embed="rId6" cstate="hqprint">
                <a:alphaModFix/>
                <a:extLst>
                  <a:ext uri="{28A0092B-C50C-407E-A947-70E740481C1C}">
                    <a14:useLocalDpi xmlns:a14="http://schemas.microsoft.com/office/drawing/2010/main"/>
                  </a:ext>
                </a:extLst>
              </a:blip>
              <a:srcRect/>
              <a:stretch/>
            </p:blipFill>
            <p:spPr>
              <a:xfrm>
                <a:off x="3551094" y="3420943"/>
                <a:ext cx="366764" cy="365760"/>
              </a:xfrm>
              <a:prstGeom prst="ellipse">
                <a:avLst/>
              </a:prstGeom>
              <a:solidFill>
                <a:srgbClr val="B7D6C2"/>
              </a:solidFill>
              <a:ln w="9525" cap="flat" cmpd="sng">
                <a:noFill/>
                <a:prstDash val="solid"/>
                <a:round/>
                <a:headEnd type="none" w="sm" len="sm"/>
                <a:tailEnd type="none" w="sm" len="sm"/>
              </a:ln>
            </p:spPr>
          </p:pic>
          <p:pic>
            <p:nvPicPr>
              <p:cNvPr id="272" name="Google Shape;272;p27"/>
              <p:cNvPicPr preferRelativeResize="0">
                <a:picLocks noChangeAspect="1"/>
              </p:cNvPicPr>
              <p:nvPr/>
            </p:nvPicPr>
            <p:blipFill rotWithShape="1">
              <a:blip r:embed="rId7" cstate="hqprint">
                <a:alphaModFix/>
                <a:extLst>
                  <a:ext uri="{28A0092B-C50C-407E-A947-70E740481C1C}">
                    <a14:useLocalDpi xmlns:a14="http://schemas.microsoft.com/office/drawing/2010/main"/>
                  </a:ext>
                </a:extLst>
              </a:blip>
              <a:srcRect t="-8227"/>
              <a:stretch/>
            </p:blipFill>
            <p:spPr>
              <a:xfrm>
                <a:off x="4061926" y="3409605"/>
                <a:ext cx="362885" cy="365760"/>
              </a:xfrm>
              <a:prstGeom prst="ellipse">
                <a:avLst/>
              </a:prstGeom>
              <a:solidFill>
                <a:srgbClr val="B7D6C2"/>
              </a:solidFill>
              <a:ln w="9525" cap="flat" cmpd="sng">
                <a:noFill/>
                <a:prstDash val="solid"/>
                <a:round/>
                <a:headEnd type="none" w="sm" len="sm"/>
                <a:tailEnd type="none" w="sm" len="sm"/>
              </a:ln>
            </p:spPr>
          </p:pic>
        </p:grpSp>
        <p:grpSp>
          <p:nvGrpSpPr>
            <p:cNvPr id="3" name="Group 2">
              <a:extLst>
                <a:ext uri="{FF2B5EF4-FFF2-40B4-BE49-F238E27FC236}">
                  <a16:creationId xmlns:a16="http://schemas.microsoft.com/office/drawing/2014/main" id="{09A6BF14-3B04-03D9-E553-74A74AC1137D}"/>
                </a:ext>
              </a:extLst>
            </p:cNvPr>
            <p:cNvGrpSpPr/>
            <p:nvPr/>
          </p:nvGrpSpPr>
          <p:grpSpPr>
            <a:xfrm>
              <a:off x="708225" y="2732426"/>
              <a:ext cx="1645920" cy="1268100"/>
              <a:chOff x="708225" y="2732426"/>
              <a:chExt cx="1645920" cy="1268100"/>
            </a:xfrm>
          </p:grpSpPr>
          <p:sp>
            <p:nvSpPr>
              <p:cNvPr id="253" name="Google Shape;253;p27"/>
              <p:cNvSpPr/>
              <p:nvPr/>
            </p:nvSpPr>
            <p:spPr>
              <a:xfrm>
                <a:off x="708225" y="2732426"/>
                <a:ext cx="1645920" cy="1268100"/>
              </a:xfrm>
              <a:prstGeom prst="roundRect">
                <a:avLst>
                  <a:gd name="adj" fmla="val 16667"/>
                </a:avLst>
              </a:prstGeom>
              <a:solidFill>
                <a:schemeClr val="lt1"/>
              </a:solidFill>
              <a:ln w="44450" cap="flat" cmpd="sng">
                <a:solidFill>
                  <a:schemeClr val="dk1"/>
                </a:solidFill>
                <a:prstDash val="solid"/>
                <a:round/>
                <a:headEnd type="none" w="sm" len="sm"/>
                <a:tailEnd type="none" w="sm" len="sm"/>
              </a:ln>
            </p:spPr>
            <p:txBody>
              <a:bodyPr spcFirstLastPara="1" wrap="square" lIns="0" tIns="68569" rIns="0" bIns="68569" anchor="t" anchorCtr="0">
                <a:noAutofit/>
              </a:bodyPr>
              <a:lstStyle/>
              <a:p>
                <a:pPr algn="ctr"/>
                <a:r>
                  <a:rPr lang="en-US" sz="1050" b="1" dirty="0">
                    <a:latin typeface="Arial" panose="020B0604020202020204" pitchFamily="34" charset="0"/>
                    <a:cs typeface="Arial" panose="020B0604020202020204" pitchFamily="34" charset="0"/>
                  </a:rPr>
                  <a:t>Drought</a:t>
                </a:r>
                <a:endParaRPr sz="1050" b="1" dirty="0">
                  <a:latin typeface="Arial" panose="020B0604020202020204" pitchFamily="34" charset="0"/>
                  <a:cs typeface="Arial" panose="020B0604020202020204" pitchFamily="34" charset="0"/>
                </a:endParaRPr>
              </a:p>
            </p:txBody>
          </p:sp>
          <p:pic>
            <p:nvPicPr>
              <p:cNvPr id="263" name="Google Shape;263;p27"/>
              <p:cNvPicPr preferRelativeResize="0">
                <a:picLocks noChangeAspect="1"/>
              </p:cNvPicPr>
              <p:nvPr/>
            </p:nvPicPr>
            <p:blipFill rotWithShape="1">
              <a:blip r:embed="rId8" cstate="hqprint">
                <a:alphaModFix/>
                <a:extLst>
                  <a:ext uri="{28A0092B-C50C-407E-A947-70E740481C1C}">
                    <a14:useLocalDpi xmlns:a14="http://schemas.microsoft.com/office/drawing/2010/main"/>
                  </a:ext>
                </a:extLst>
              </a:blip>
              <a:srcRect/>
              <a:stretch/>
            </p:blipFill>
            <p:spPr>
              <a:xfrm>
                <a:off x="972565" y="3466289"/>
                <a:ext cx="367781" cy="365760"/>
              </a:xfrm>
              <a:prstGeom prst="ellipse">
                <a:avLst/>
              </a:prstGeom>
              <a:solidFill>
                <a:srgbClr val="B7D6C2"/>
              </a:solidFill>
              <a:ln w="9525" cap="flat" cmpd="sng">
                <a:noFill/>
                <a:prstDash val="solid"/>
                <a:round/>
                <a:headEnd type="none" w="sm" len="sm"/>
                <a:tailEnd type="none" w="sm" len="sm"/>
              </a:ln>
            </p:spPr>
          </p:pic>
          <p:pic>
            <p:nvPicPr>
              <p:cNvPr id="294" name="Google Shape;294;p27" descr="Shape&#10;&#10;Description automatically generated with low confidence"/>
              <p:cNvPicPr preferRelativeResize="0">
                <a:picLocks noChangeAspect="1"/>
              </p:cNvPicPr>
              <p:nvPr/>
            </p:nvPicPr>
            <p:blipFill rotWithShape="1">
              <a:blip r:embed="rId9" cstate="hqprint">
                <a:alphaModFix/>
                <a:extLst>
                  <a:ext uri="{28A0092B-C50C-407E-A947-70E740481C1C}">
                    <a14:useLocalDpi xmlns:a14="http://schemas.microsoft.com/office/drawing/2010/main"/>
                  </a:ext>
                </a:extLst>
              </a:blip>
              <a:srcRect t="-5965"/>
              <a:stretch/>
            </p:blipFill>
            <p:spPr>
              <a:xfrm>
                <a:off x="1598786" y="3469722"/>
                <a:ext cx="365700" cy="365700"/>
              </a:xfrm>
              <a:prstGeom prst="ellipse">
                <a:avLst/>
              </a:prstGeom>
              <a:solidFill>
                <a:srgbClr val="B7D6C2"/>
              </a:solidFill>
              <a:ln w="9525" cap="flat" cmpd="sng">
                <a:noFill/>
                <a:prstDash val="solid"/>
                <a:round/>
                <a:headEnd type="none" w="sm" len="sm"/>
                <a:tailEnd type="none" w="sm" len="sm"/>
              </a:ln>
            </p:spPr>
          </p:pic>
        </p:grpSp>
      </p:grpSp>
      <p:grpSp>
        <p:nvGrpSpPr>
          <p:cNvPr id="19" name="Group 18">
            <a:extLst>
              <a:ext uri="{FF2B5EF4-FFF2-40B4-BE49-F238E27FC236}">
                <a16:creationId xmlns:a16="http://schemas.microsoft.com/office/drawing/2014/main" id="{9C175711-0248-9AF6-E0E8-96902E58BB88}"/>
              </a:ext>
            </a:extLst>
          </p:cNvPr>
          <p:cNvGrpSpPr/>
          <p:nvPr/>
        </p:nvGrpSpPr>
        <p:grpSpPr>
          <a:xfrm>
            <a:off x="3647000" y="1774587"/>
            <a:ext cx="1643590" cy="1569271"/>
            <a:chOff x="4862666" y="2366116"/>
            <a:chExt cx="2191453" cy="2092361"/>
          </a:xfrm>
        </p:grpSpPr>
        <p:cxnSp>
          <p:nvCxnSpPr>
            <p:cNvPr id="266" name="Google Shape;266;p27"/>
            <p:cNvCxnSpPr>
              <a:cxnSpLocks/>
              <a:stCxn id="250" idx="3"/>
              <a:endCxn id="240" idx="1"/>
            </p:cNvCxnSpPr>
            <p:nvPr/>
          </p:nvCxnSpPr>
          <p:spPr>
            <a:xfrm>
              <a:off x="4862666" y="3366926"/>
              <a:ext cx="545533" cy="8499"/>
            </a:xfrm>
            <a:prstGeom prst="straightConnector1">
              <a:avLst/>
            </a:prstGeom>
            <a:noFill/>
            <a:ln w="19050" cap="flat" cmpd="sng">
              <a:solidFill>
                <a:schemeClr val="tx1"/>
              </a:solidFill>
              <a:prstDash val="sysDash"/>
              <a:round/>
              <a:headEnd type="none" w="med" len="med"/>
              <a:tailEnd type="arrow" w="lg" len="lg"/>
            </a:ln>
          </p:spPr>
        </p:cxnSp>
        <p:cxnSp>
          <p:nvCxnSpPr>
            <p:cNvPr id="267" name="Google Shape;267;p27"/>
            <p:cNvCxnSpPr>
              <a:cxnSpLocks/>
              <a:stCxn id="240" idx="0"/>
              <a:endCxn id="239" idx="2"/>
            </p:cNvCxnSpPr>
            <p:nvPr/>
          </p:nvCxnSpPr>
          <p:spPr>
            <a:xfrm flipV="1">
              <a:off x="6231159" y="2366116"/>
              <a:ext cx="1456" cy="373801"/>
            </a:xfrm>
            <a:prstGeom prst="straightConnector1">
              <a:avLst/>
            </a:prstGeom>
            <a:noFill/>
            <a:ln w="19050" cap="flat" cmpd="sng">
              <a:solidFill>
                <a:schemeClr val="tx1"/>
              </a:solidFill>
              <a:prstDash val="sysDash"/>
              <a:round/>
              <a:headEnd type="none" w="med" len="med"/>
              <a:tailEnd type="arrow" w="lg" len="lg"/>
            </a:ln>
          </p:spPr>
        </p:cxnSp>
        <p:cxnSp>
          <p:nvCxnSpPr>
            <p:cNvPr id="268" name="Google Shape;268;p27"/>
            <p:cNvCxnSpPr>
              <a:cxnSpLocks/>
              <a:stCxn id="240" idx="2"/>
              <a:endCxn id="238" idx="0"/>
            </p:cNvCxnSpPr>
            <p:nvPr/>
          </p:nvCxnSpPr>
          <p:spPr>
            <a:xfrm flipH="1">
              <a:off x="6228626" y="4010933"/>
              <a:ext cx="2533" cy="447544"/>
            </a:xfrm>
            <a:prstGeom prst="straightConnector1">
              <a:avLst/>
            </a:prstGeom>
            <a:noFill/>
            <a:ln w="19050" cap="flat" cmpd="sng">
              <a:solidFill>
                <a:schemeClr val="tx1"/>
              </a:solidFill>
              <a:prstDash val="sysDash"/>
              <a:round/>
              <a:headEnd type="none" w="med" len="med"/>
              <a:tailEnd type="arrow" w="lg" len="lg"/>
            </a:ln>
          </p:spPr>
        </p:cxnSp>
        <p:grpSp>
          <p:nvGrpSpPr>
            <p:cNvPr id="8" name="Group 7">
              <a:extLst>
                <a:ext uri="{FF2B5EF4-FFF2-40B4-BE49-F238E27FC236}">
                  <a16:creationId xmlns:a16="http://schemas.microsoft.com/office/drawing/2014/main" id="{71BE93AA-0BF9-0FFF-CE07-033CB06A5054}"/>
                </a:ext>
              </a:extLst>
            </p:cNvPr>
            <p:cNvGrpSpPr/>
            <p:nvPr/>
          </p:nvGrpSpPr>
          <p:grpSpPr>
            <a:xfrm>
              <a:off x="5408199" y="2739917"/>
              <a:ext cx="1645920" cy="1350000"/>
              <a:chOff x="5408199" y="2739917"/>
              <a:chExt cx="1645920" cy="1350000"/>
            </a:xfrm>
          </p:grpSpPr>
          <p:sp>
            <p:nvSpPr>
              <p:cNvPr id="240" name="Google Shape;240;p27"/>
              <p:cNvSpPr/>
              <p:nvPr/>
            </p:nvSpPr>
            <p:spPr>
              <a:xfrm>
                <a:off x="5408199" y="2739917"/>
                <a:ext cx="1645920" cy="1271016"/>
              </a:xfrm>
              <a:prstGeom prst="roundRect">
                <a:avLst>
                  <a:gd name="adj" fmla="val 16667"/>
                </a:avLst>
              </a:prstGeom>
              <a:solidFill>
                <a:schemeClr val="lt1"/>
              </a:solidFill>
              <a:ln w="12700" cap="flat" cmpd="sng">
                <a:solidFill>
                  <a:schemeClr val="tx1"/>
                </a:solidFill>
                <a:prstDash val="solid"/>
                <a:round/>
                <a:headEnd type="none" w="sm" len="sm"/>
                <a:tailEnd type="none" w="sm" len="sm"/>
              </a:ln>
            </p:spPr>
            <p:txBody>
              <a:bodyPr spcFirstLastPara="1" wrap="square" lIns="0" tIns="34275" rIns="0" bIns="68569" anchor="t" anchorCtr="0">
                <a:noAutofit/>
              </a:bodyPr>
              <a:lstStyle/>
              <a:p>
                <a:pPr algn="ctr"/>
                <a:r>
                  <a:rPr lang="en" sz="1050">
                    <a:latin typeface="Arial" panose="020B0604020202020204" pitchFamily="34" charset="0"/>
                    <a:cs typeface="Arial" panose="020B0604020202020204" pitchFamily="34" charset="0"/>
                  </a:rPr>
                  <a:t>Linked disturbances/ biotic interactions</a:t>
                </a:r>
                <a:endParaRPr sz="1050" dirty="0">
                  <a:latin typeface="Arial" panose="020B0604020202020204" pitchFamily="34" charset="0"/>
                  <a:cs typeface="Arial" panose="020B0604020202020204" pitchFamily="34" charset="0"/>
                </a:endParaRPr>
              </a:p>
              <a:p>
                <a:pPr algn="ctr"/>
                <a:endParaRPr sz="1050" dirty="0">
                  <a:latin typeface="Arial" panose="020B0604020202020204" pitchFamily="34" charset="0"/>
                  <a:cs typeface="Arial" panose="020B0604020202020204" pitchFamily="34" charset="0"/>
                </a:endParaRPr>
              </a:p>
            </p:txBody>
          </p:sp>
          <p:pic>
            <p:nvPicPr>
              <p:cNvPr id="241" name="Google Shape;241;p27"/>
              <p:cNvPicPr preferRelativeResize="0">
                <a:picLocks noChangeAspect="1"/>
              </p:cNvPicPr>
              <p:nvPr/>
            </p:nvPicPr>
            <p:blipFill rotWithShape="1">
              <a:blip r:embed="rId10" cstate="hqprint">
                <a:alphaModFix/>
                <a:extLst>
                  <a:ext uri="{28A0092B-C50C-407E-A947-70E740481C1C}">
                    <a14:useLocalDpi xmlns:a14="http://schemas.microsoft.com/office/drawing/2010/main"/>
                  </a:ext>
                </a:extLst>
              </a:blip>
              <a:srcRect/>
              <a:stretch/>
            </p:blipFill>
            <p:spPr>
              <a:xfrm>
                <a:off x="5743048" y="3716559"/>
                <a:ext cx="366731" cy="365760"/>
              </a:xfrm>
              <a:prstGeom prst="ellipse">
                <a:avLst/>
              </a:prstGeom>
              <a:solidFill>
                <a:srgbClr val="B7D6C2"/>
              </a:solidFill>
              <a:ln w="9525" cap="flat" cmpd="sng">
                <a:noFill/>
                <a:prstDash val="solid"/>
                <a:round/>
                <a:headEnd type="none" w="sm" len="sm"/>
                <a:tailEnd type="none" w="sm" len="sm"/>
              </a:ln>
            </p:spPr>
          </p:pic>
          <p:pic>
            <p:nvPicPr>
              <p:cNvPr id="5" name="Picture 4" descr="Shape&#10;&#10;Description automatically generated with low confidence">
                <a:extLst>
                  <a:ext uri="{FF2B5EF4-FFF2-40B4-BE49-F238E27FC236}">
                    <a16:creationId xmlns:a16="http://schemas.microsoft.com/office/drawing/2014/main" id="{886E5884-231A-4CB3-3C8F-74A83ADCF763}"/>
                  </a:ext>
                </a:extLst>
              </p:cNvPr>
              <p:cNvPicPr>
                <a:picLocks noChangeAspect="1"/>
              </p:cNvPicPr>
              <p:nvPr/>
            </p:nvPicPr>
            <p:blipFill rotWithShape="1">
              <a:blip r:embed="rId11" cstate="hqprint">
                <a:alphaModFix/>
                <a:extLst>
                  <a:ext uri="{28A0092B-C50C-407E-A947-70E740481C1C}">
                    <a14:useLocalDpi xmlns:a14="http://schemas.microsoft.com/office/drawing/2010/main"/>
                  </a:ext>
                </a:extLst>
              </a:blip>
              <a:srcRect t="-10941"/>
              <a:stretch/>
            </p:blipFill>
            <p:spPr>
              <a:xfrm>
                <a:off x="6338460" y="3724157"/>
                <a:ext cx="365760" cy="365760"/>
              </a:xfrm>
              <a:prstGeom prst="ellipse">
                <a:avLst/>
              </a:prstGeom>
              <a:solidFill>
                <a:srgbClr val="B7D6C2"/>
              </a:solidFill>
              <a:ln w="9525" cap="flat" cmpd="sng">
                <a:noFill/>
                <a:prstDash val="solid"/>
                <a:round/>
                <a:headEnd type="none" w="sm" len="sm"/>
                <a:tailEnd type="none" w="sm" len="sm"/>
              </a:ln>
            </p:spPr>
          </p:pic>
        </p:grpSp>
      </p:grpSp>
      <p:grpSp>
        <p:nvGrpSpPr>
          <p:cNvPr id="21" name="Group 20">
            <a:extLst>
              <a:ext uri="{FF2B5EF4-FFF2-40B4-BE49-F238E27FC236}">
                <a16:creationId xmlns:a16="http://schemas.microsoft.com/office/drawing/2014/main" id="{EB8739F6-F8EE-9AF8-CBBA-976AA3E1A411}"/>
              </a:ext>
            </a:extLst>
          </p:cNvPr>
          <p:cNvGrpSpPr/>
          <p:nvPr/>
        </p:nvGrpSpPr>
        <p:grpSpPr>
          <a:xfrm>
            <a:off x="7080820" y="822687"/>
            <a:ext cx="1793390" cy="3405068"/>
            <a:chOff x="9441093" y="1096916"/>
            <a:chExt cx="2391186" cy="4540090"/>
          </a:xfrm>
        </p:grpSpPr>
        <p:cxnSp>
          <p:nvCxnSpPr>
            <p:cNvPr id="285" name="Google Shape;285;p27"/>
            <p:cNvCxnSpPr>
              <a:cxnSpLocks/>
              <a:stCxn id="257" idx="3"/>
              <a:endCxn id="277" idx="1"/>
            </p:cNvCxnSpPr>
            <p:nvPr/>
          </p:nvCxnSpPr>
          <p:spPr>
            <a:xfrm flipV="1">
              <a:off x="9441093" y="1540400"/>
              <a:ext cx="727631" cy="1839882"/>
            </a:xfrm>
            <a:prstGeom prst="straightConnector1">
              <a:avLst/>
            </a:prstGeom>
            <a:noFill/>
            <a:ln w="38100" cap="flat" cmpd="sng">
              <a:solidFill>
                <a:schemeClr val="dk1"/>
              </a:solidFill>
              <a:prstDash val="solid"/>
              <a:round/>
              <a:headEnd type="none" w="med" len="med"/>
              <a:tailEnd type="arrow" w="lg" len="lg"/>
            </a:ln>
          </p:spPr>
        </p:cxnSp>
        <p:cxnSp>
          <p:nvCxnSpPr>
            <p:cNvPr id="288" name="Google Shape;288;p27"/>
            <p:cNvCxnSpPr>
              <a:cxnSpLocks/>
              <a:stCxn id="257" idx="3"/>
              <a:endCxn id="29" idx="1"/>
            </p:cNvCxnSpPr>
            <p:nvPr/>
          </p:nvCxnSpPr>
          <p:spPr>
            <a:xfrm>
              <a:off x="9441093" y="3380282"/>
              <a:ext cx="782309" cy="1813927"/>
            </a:xfrm>
            <a:prstGeom prst="straightConnector1">
              <a:avLst/>
            </a:prstGeom>
            <a:noFill/>
            <a:ln w="38100" cap="flat" cmpd="sng">
              <a:solidFill>
                <a:schemeClr val="dk1"/>
              </a:solidFill>
              <a:prstDash val="solid"/>
              <a:round/>
              <a:headEnd type="none" w="med" len="med"/>
              <a:tailEnd type="arrow" w="lg" len="lg"/>
            </a:ln>
          </p:spPr>
        </p:cxnSp>
        <p:grpSp>
          <p:nvGrpSpPr>
            <p:cNvPr id="14" name="Group 13">
              <a:extLst>
                <a:ext uri="{FF2B5EF4-FFF2-40B4-BE49-F238E27FC236}">
                  <a16:creationId xmlns:a16="http://schemas.microsoft.com/office/drawing/2014/main" id="{5E63C035-92D0-89CB-9817-BC50C26DE426}"/>
                </a:ext>
              </a:extLst>
            </p:cNvPr>
            <p:cNvGrpSpPr/>
            <p:nvPr/>
          </p:nvGrpSpPr>
          <p:grpSpPr>
            <a:xfrm>
              <a:off x="10223402" y="4751412"/>
              <a:ext cx="1608877" cy="885594"/>
              <a:chOff x="10223402" y="4751412"/>
              <a:chExt cx="1608877" cy="885594"/>
            </a:xfrm>
          </p:grpSpPr>
          <p:sp>
            <p:nvSpPr>
              <p:cNvPr id="29" name="Google Shape;278;p27">
                <a:extLst>
                  <a:ext uri="{FF2B5EF4-FFF2-40B4-BE49-F238E27FC236}">
                    <a16:creationId xmlns:a16="http://schemas.microsoft.com/office/drawing/2014/main" id="{0700B7A6-D2D3-0D72-EAB7-3ABEA93A3D72}"/>
                  </a:ext>
                </a:extLst>
              </p:cNvPr>
              <p:cNvSpPr/>
              <p:nvPr/>
            </p:nvSpPr>
            <p:spPr>
              <a:xfrm>
                <a:off x="10223402" y="4751412"/>
                <a:ext cx="1608877" cy="885594"/>
              </a:xfrm>
              <a:prstGeom prst="roundRect">
                <a:avLst>
                  <a:gd name="adj" fmla="val 16667"/>
                </a:avLst>
              </a:prstGeom>
              <a:solidFill>
                <a:srgbClr val="FAE3E3"/>
              </a:solidFill>
              <a:ln w="12700" cap="flat" cmpd="sng">
                <a:solidFill>
                  <a:schemeClr val="dk1"/>
                </a:solidFill>
                <a:prstDash val="solid"/>
                <a:round/>
                <a:headEnd type="none" w="sm" len="sm"/>
                <a:tailEnd type="none" w="sm" len="sm"/>
              </a:ln>
            </p:spPr>
            <p:txBody>
              <a:bodyPr spcFirstLastPara="1" wrap="square" lIns="0" tIns="68569" rIns="0" bIns="68569" anchor="t" anchorCtr="0">
                <a:noAutofit/>
              </a:bodyPr>
              <a:lstStyle/>
              <a:p>
                <a:pPr algn="ctr"/>
                <a:r>
                  <a:rPr lang="en" sz="1050">
                    <a:latin typeface="Arial" panose="020B0604020202020204" pitchFamily="34" charset="0"/>
                    <a:cs typeface="Arial" panose="020B0604020202020204" pitchFamily="34" charset="0"/>
                  </a:rPr>
                  <a:t>Transformation</a:t>
                </a:r>
                <a:endParaRPr sz="1050" dirty="0">
                  <a:latin typeface="Arial" panose="020B0604020202020204" pitchFamily="34" charset="0"/>
                  <a:cs typeface="Arial" panose="020B0604020202020204" pitchFamily="34" charset="0"/>
                </a:endParaRPr>
              </a:p>
            </p:txBody>
          </p:sp>
          <p:sp>
            <p:nvSpPr>
              <p:cNvPr id="47" name="Freeform 46">
                <a:extLst>
                  <a:ext uri="{FF2B5EF4-FFF2-40B4-BE49-F238E27FC236}">
                    <a16:creationId xmlns:a16="http://schemas.microsoft.com/office/drawing/2014/main" id="{8A1DF683-2642-FAFF-58B3-F1C018BF012D}"/>
                  </a:ext>
                </a:extLst>
              </p:cNvPr>
              <p:cNvSpPr/>
              <p:nvPr/>
            </p:nvSpPr>
            <p:spPr>
              <a:xfrm>
                <a:off x="10529725" y="5507751"/>
                <a:ext cx="995350" cy="99256"/>
              </a:xfrm>
              <a:custGeom>
                <a:avLst/>
                <a:gdLst>
                  <a:gd name="connsiteX0" fmla="*/ 0 w 908050"/>
                  <a:gd name="connsiteY0" fmla="*/ 95250 h 98425"/>
                  <a:gd name="connsiteX1" fmla="*/ 908050 w 908050"/>
                  <a:gd name="connsiteY1" fmla="*/ 98425 h 98425"/>
                  <a:gd name="connsiteX2" fmla="*/ 876300 w 908050"/>
                  <a:gd name="connsiteY2" fmla="*/ 19050 h 98425"/>
                  <a:gd name="connsiteX3" fmla="*/ 739775 w 908050"/>
                  <a:gd name="connsiteY3" fmla="*/ 0 h 98425"/>
                  <a:gd name="connsiteX4" fmla="*/ 555625 w 908050"/>
                  <a:gd name="connsiteY4" fmla="*/ 38100 h 98425"/>
                  <a:gd name="connsiteX5" fmla="*/ 263525 w 908050"/>
                  <a:gd name="connsiteY5" fmla="*/ 25400 h 98425"/>
                  <a:gd name="connsiteX6" fmla="*/ 187325 w 908050"/>
                  <a:gd name="connsiteY6" fmla="*/ 41275 h 98425"/>
                  <a:gd name="connsiteX7" fmla="*/ 0 w 908050"/>
                  <a:gd name="connsiteY7" fmla="*/ 95250 h 98425"/>
                  <a:gd name="connsiteX0" fmla="*/ 0 w 908050"/>
                  <a:gd name="connsiteY0" fmla="*/ 96081 h 99256"/>
                  <a:gd name="connsiteX1" fmla="*/ 908050 w 908050"/>
                  <a:gd name="connsiteY1" fmla="*/ 99256 h 99256"/>
                  <a:gd name="connsiteX2" fmla="*/ 876300 w 908050"/>
                  <a:gd name="connsiteY2" fmla="*/ 19881 h 99256"/>
                  <a:gd name="connsiteX3" fmla="*/ 739775 w 908050"/>
                  <a:gd name="connsiteY3" fmla="*/ 831 h 99256"/>
                  <a:gd name="connsiteX4" fmla="*/ 555625 w 908050"/>
                  <a:gd name="connsiteY4" fmla="*/ 38931 h 99256"/>
                  <a:gd name="connsiteX5" fmla="*/ 263525 w 908050"/>
                  <a:gd name="connsiteY5" fmla="*/ 26231 h 99256"/>
                  <a:gd name="connsiteX6" fmla="*/ 187325 w 908050"/>
                  <a:gd name="connsiteY6" fmla="*/ 42106 h 99256"/>
                  <a:gd name="connsiteX7" fmla="*/ 0 w 908050"/>
                  <a:gd name="connsiteY7" fmla="*/ 96081 h 99256"/>
                  <a:gd name="connsiteX0" fmla="*/ 0 w 971069"/>
                  <a:gd name="connsiteY0" fmla="*/ 96081 h 99256"/>
                  <a:gd name="connsiteX1" fmla="*/ 908050 w 971069"/>
                  <a:gd name="connsiteY1" fmla="*/ 99256 h 99256"/>
                  <a:gd name="connsiteX2" fmla="*/ 876300 w 971069"/>
                  <a:gd name="connsiteY2" fmla="*/ 19881 h 99256"/>
                  <a:gd name="connsiteX3" fmla="*/ 739775 w 971069"/>
                  <a:gd name="connsiteY3" fmla="*/ 831 h 99256"/>
                  <a:gd name="connsiteX4" fmla="*/ 555625 w 971069"/>
                  <a:gd name="connsiteY4" fmla="*/ 38931 h 99256"/>
                  <a:gd name="connsiteX5" fmla="*/ 263525 w 971069"/>
                  <a:gd name="connsiteY5" fmla="*/ 26231 h 99256"/>
                  <a:gd name="connsiteX6" fmla="*/ 187325 w 971069"/>
                  <a:gd name="connsiteY6" fmla="*/ 42106 h 99256"/>
                  <a:gd name="connsiteX7" fmla="*/ 0 w 971069"/>
                  <a:gd name="connsiteY7" fmla="*/ 96081 h 99256"/>
                  <a:gd name="connsiteX0" fmla="*/ 0 w 971069"/>
                  <a:gd name="connsiteY0" fmla="*/ 96081 h 99256"/>
                  <a:gd name="connsiteX1" fmla="*/ 908050 w 971069"/>
                  <a:gd name="connsiteY1" fmla="*/ 99256 h 99256"/>
                  <a:gd name="connsiteX2" fmla="*/ 876300 w 971069"/>
                  <a:gd name="connsiteY2" fmla="*/ 19881 h 99256"/>
                  <a:gd name="connsiteX3" fmla="*/ 739775 w 971069"/>
                  <a:gd name="connsiteY3" fmla="*/ 831 h 99256"/>
                  <a:gd name="connsiteX4" fmla="*/ 555625 w 971069"/>
                  <a:gd name="connsiteY4" fmla="*/ 38931 h 99256"/>
                  <a:gd name="connsiteX5" fmla="*/ 263525 w 971069"/>
                  <a:gd name="connsiteY5" fmla="*/ 26231 h 99256"/>
                  <a:gd name="connsiteX6" fmla="*/ 187325 w 971069"/>
                  <a:gd name="connsiteY6" fmla="*/ 42106 h 99256"/>
                  <a:gd name="connsiteX7" fmla="*/ 0 w 971069"/>
                  <a:gd name="connsiteY7" fmla="*/ 96081 h 99256"/>
                  <a:gd name="connsiteX0" fmla="*/ 0 w 971069"/>
                  <a:gd name="connsiteY0" fmla="*/ 96081 h 99256"/>
                  <a:gd name="connsiteX1" fmla="*/ 908050 w 971069"/>
                  <a:gd name="connsiteY1" fmla="*/ 99256 h 99256"/>
                  <a:gd name="connsiteX2" fmla="*/ 876300 w 971069"/>
                  <a:gd name="connsiteY2" fmla="*/ 19881 h 99256"/>
                  <a:gd name="connsiteX3" fmla="*/ 739775 w 971069"/>
                  <a:gd name="connsiteY3" fmla="*/ 831 h 99256"/>
                  <a:gd name="connsiteX4" fmla="*/ 555625 w 971069"/>
                  <a:gd name="connsiteY4" fmla="*/ 38931 h 99256"/>
                  <a:gd name="connsiteX5" fmla="*/ 263525 w 971069"/>
                  <a:gd name="connsiteY5" fmla="*/ 26231 h 99256"/>
                  <a:gd name="connsiteX6" fmla="*/ 187325 w 971069"/>
                  <a:gd name="connsiteY6" fmla="*/ 42106 h 99256"/>
                  <a:gd name="connsiteX7" fmla="*/ 0 w 971069"/>
                  <a:gd name="connsiteY7" fmla="*/ 96081 h 99256"/>
                  <a:gd name="connsiteX0" fmla="*/ 0 w 971069"/>
                  <a:gd name="connsiteY0" fmla="*/ 96081 h 99256"/>
                  <a:gd name="connsiteX1" fmla="*/ 908050 w 971069"/>
                  <a:gd name="connsiteY1" fmla="*/ 99256 h 99256"/>
                  <a:gd name="connsiteX2" fmla="*/ 876300 w 971069"/>
                  <a:gd name="connsiteY2" fmla="*/ 19881 h 99256"/>
                  <a:gd name="connsiteX3" fmla="*/ 739775 w 971069"/>
                  <a:gd name="connsiteY3" fmla="*/ 831 h 99256"/>
                  <a:gd name="connsiteX4" fmla="*/ 555625 w 971069"/>
                  <a:gd name="connsiteY4" fmla="*/ 38931 h 99256"/>
                  <a:gd name="connsiteX5" fmla="*/ 263525 w 971069"/>
                  <a:gd name="connsiteY5" fmla="*/ 26231 h 99256"/>
                  <a:gd name="connsiteX6" fmla="*/ 187325 w 971069"/>
                  <a:gd name="connsiteY6" fmla="*/ 42106 h 99256"/>
                  <a:gd name="connsiteX7" fmla="*/ 0 w 971069"/>
                  <a:gd name="connsiteY7" fmla="*/ 96081 h 99256"/>
                  <a:gd name="connsiteX0" fmla="*/ 0 w 971069"/>
                  <a:gd name="connsiteY0" fmla="*/ 96081 h 99256"/>
                  <a:gd name="connsiteX1" fmla="*/ 908050 w 971069"/>
                  <a:gd name="connsiteY1" fmla="*/ 99256 h 99256"/>
                  <a:gd name="connsiteX2" fmla="*/ 876300 w 971069"/>
                  <a:gd name="connsiteY2" fmla="*/ 19881 h 99256"/>
                  <a:gd name="connsiteX3" fmla="*/ 739775 w 971069"/>
                  <a:gd name="connsiteY3" fmla="*/ 831 h 99256"/>
                  <a:gd name="connsiteX4" fmla="*/ 555625 w 971069"/>
                  <a:gd name="connsiteY4" fmla="*/ 38931 h 99256"/>
                  <a:gd name="connsiteX5" fmla="*/ 263525 w 971069"/>
                  <a:gd name="connsiteY5" fmla="*/ 26231 h 99256"/>
                  <a:gd name="connsiteX6" fmla="*/ 53975 w 971069"/>
                  <a:gd name="connsiteY6" fmla="*/ 35756 h 99256"/>
                  <a:gd name="connsiteX7" fmla="*/ 0 w 971069"/>
                  <a:gd name="connsiteY7" fmla="*/ 96081 h 99256"/>
                  <a:gd name="connsiteX0" fmla="*/ 24281 w 995350"/>
                  <a:gd name="connsiteY0" fmla="*/ 96081 h 99256"/>
                  <a:gd name="connsiteX1" fmla="*/ 932331 w 995350"/>
                  <a:gd name="connsiteY1" fmla="*/ 99256 h 99256"/>
                  <a:gd name="connsiteX2" fmla="*/ 900581 w 995350"/>
                  <a:gd name="connsiteY2" fmla="*/ 19881 h 99256"/>
                  <a:gd name="connsiteX3" fmla="*/ 764056 w 995350"/>
                  <a:gd name="connsiteY3" fmla="*/ 831 h 99256"/>
                  <a:gd name="connsiteX4" fmla="*/ 579906 w 995350"/>
                  <a:gd name="connsiteY4" fmla="*/ 38931 h 99256"/>
                  <a:gd name="connsiteX5" fmla="*/ 287806 w 995350"/>
                  <a:gd name="connsiteY5" fmla="*/ 26231 h 99256"/>
                  <a:gd name="connsiteX6" fmla="*/ 24281 w 995350"/>
                  <a:gd name="connsiteY6" fmla="*/ 96081 h 99256"/>
                  <a:gd name="connsiteX0" fmla="*/ 24281 w 995350"/>
                  <a:gd name="connsiteY0" fmla="*/ 96081 h 99256"/>
                  <a:gd name="connsiteX1" fmla="*/ 932331 w 995350"/>
                  <a:gd name="connsiteY1" fmla="*/ 99256 h 99256"/>
                  <a:gd name="connsiteX2" fmla="*/ 900581 w 995350"/>
                  <a:gd name="connsiteY2" fmla="*/ 19881 h 99256"/>
                  <a:gd name="connsiteX3" fmla="*/ 764056 w 995350"/>
                  <a:gd name="connsiteY3" fmla="*/ 831 h 99256"/>
                  <a:gd name="connsiteX4" fmla="*/ 579906 w 995350"/>
                  <a:gd name="connsiteY4" fmla="*/ 38931 h 99256"/>
                  <a:gd name="connsiteX5" fmla="*/ 287806 w 995350"/>
                  <a:gd name="connsiteY5" fmla="*/ 26231 h 99256"/>
                  <a:gd name="connsiteX6" fmla="*/ 24281 w 995350"/>
                  <a:gd name="connsiteY6" fmla="*/ 96081 h 99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5350" h="99256">
                    <a:moveTo>
                      <a:pt x="24281" y="96081"/>
                    </a:moveTo>
                    <a:lnTo>
                      <a:pt x="932331" y="99256"/>
                    </a:lnTo>
                    <a:cubicBezTo>
                      <a:pt x="1078381" y="86556"/>
                      <a:pt x="928627" y="36285"/>
                      <a:pt x="900581" y="19881"/>
                    </a:cubicBezTo>
                    <a:cubicBezTo>
                      <a:pt x="872535" y="3477"/>
                      <a:pt x="817502" y="-2344"/>
                      <a:pt x="764056" y="831"/>
                    </a:cubicBezTo>
                    <a:cubicBezTo>
                      <a:pt x="710610" y="4006"/>
                      <a:pt x="677273" y="43164"/>
                      <a:pt x="579906" y="38931"/>
                    </a:cubicBezTo>
                    <a:cubicBezTo>
                      <a:pt x="482539" y="34698"/>
                      <a:pt x="380410" y="16706"/>
                      <a:pt x="287806" y="26231"/>
                    </a:cubicBezTo>
                    <a:cubicBezTo>
                      <a:pt x="195202" y="35756"/>
                      <a:pt x="-83140" y="83910"/>
                      <a:pt x="24281" y="96081"/>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latin typeface="Arial" panose="020B0604020202020204" pitchFamily="34" charset="0"/>
                  <a:cs typeface="Arial" panose="020B0604020202020204" pitchFamily="34" charset="0"/>
                </a:endParaRPr>
              </a:p>
            </p:txBody>
          </p:sp>
          <p:pic>
            <p:nvPicPr>
              <p:cNvPr id="52" name="Google Shape;260;p27">
                <a:extLst>
                  <a:ext uri="{FF2B5EF4-FFF2-40B4-BE49-F238E27FC236}">
                    <a16:creationId xmlns:a16="http://schemas.microsoft.com/office/drawing/2014/main" id="{125BC89E-A535-9331-2145-31C71EA0137A}"/>
                  </a:ext>
                </a:extLst>
              </p:cNvPr>
              <p:cNvPicPr preferRelativeResize="0"/>
              <p:nvPr/>
            </p:nvPicPr>
            <p:blipFill rotWithShape="1">
              <a:blip r:embed="rId12" cstate="hqprint">
                <a:alphaModFix/>
                <a:extLst>
                  <a:ext uri="{28A0092B-C50C-407E-A947-70E740481C1C}">
                    <a14:useLocalDpi xmlns:a14="http://schemas.microsoft.com/office/drawing/2010/main"/>
                  </a:ext>
                </a:extLst>
              </a:blip>
              <a:srcRect/>
              <a:stretch/>
            </p:blipFill>
            <p:spPr>
              <a:xfrm flipH="1">
                <a:off x="11129833" y="5271694"/>
                <a:ext cx="395243" cy="293038"/>
              </a:xfrm>
              <a:prstGeom prst="rect">
                <a:avLst/>
              </a:prstGeom>
              <a:noFill/>
              <a:ln>
                <a:noFill/>
              </a:ln>
            </p:spPr>
          </p:pic>
        </p:grpSp>
        <p:grpSp>
          <p:nvGrpSpPr>
            <p:cNvPr id="11" name="Group 10">
              <a:extLst>
                <a:ext uri="{FF2B5EF4-FFF2-40B4-BE49-F238E27FC236}">
                  <a16:creationId xmlns:a16="http://schemas.microsoft.com/office/drawing/2014/main" id="{F89EEE36-C960-08FC-A87A-F370FDC3DECB}"/>
                </a:ext>
              </a:extLst>
            </p:cNvPr>
            <p:cNvGrpSpPr/>
            <p:nvPr/>
          </p:nvGrpSpPr>
          <p:grpSpPr>
            <a:xfrm>
              <a:off x="10168724" y="1096916"/>
              <a:ext cx="1663555" cy="886968"/>
              <a:chOff x="10168724" y="1096916"/>
              <a:chExt cx="1663555" cy="886968"/>
            </a:xfrm>
          </p:grpSpPr>
          <p:sp>
            <p:nvSpPr>
              <p:cNvPr id="277" name="Google Shape;277;p27"/>
              <p:cNvSpPr/>
              <p:nvPr/>
            </p:nvSpPr>
            <p:spPr>
              <a:xfrm>
                <a:off x="10168724" y="1096916"/>
                <a:ext cx="1663555" cy="886968"/>
              </a:xfrm>
              <a:prstGeom prst="roundRect">
                <a:avLst>
                  <a:gd name="adj" fmla="val 16667"/>
                </a:avLst>
              </a:prstGeom>
              <a:solidFill>
                <a:srgbClr val="FAEDC8"/>
              </a:solidFill>
              <a:ln w="12700" cap="flat" cmpd="sng">
                <a:solidFill>
                  <a:schemeClr val="dk1"/>
                </a:solidFill>
                <a:prstDash val="solid"/>
                <a:round/>
                <a:headEnd type="none" w="sm" len="sm"/>
                <a:tailEnd type="none" w="sm" len="sm"/>
              </a:ln>
            </p:spPr>
            <p:txBody>
              <a:bodyPr spcFirstLastPara="1" wrap="square" lIns="0" tIns="68569" rIns="0" bIns="68569" anchor="t" anchorCtr="0">
                <a:noAutofit/>
              </a:bodyPr>
              <a:lstStyle/>
              <a:p>
                <a:pPr algn="ctr"/>
                <a:r>
                  <a:rPr lang="en" sz="1200">
                    <a:latin typeface="Arial" panose="020B0604020202020204" pitchFamily="34" charset="0"/>
                    <a:cs typeface="Arial" panose="020B0604020202020204" pitchFamily="34" charset="0"/>
                  </a:rPr>
                  <a:t>Recovery</a:t>
                </a:r>
                <a:endParaRPr sz="1200" dirty="0">
                  <a:latin typeface="Arial" panose="020B0604020202020204" pitchFamily="34" charset="0"/>
                  <a:cs typeface="Arial" panose="020B0604020202020204" pitchFamily="34" charset="0"/>
                </a:endParaRPr>
              </a:p>
            </p:txBody>
          </p:sp>
          <p:sp>
            <p:nvSpPr>
              <p:cNvPr id="46" name="Freeform 45">
                <a:extLst>
                  <a:ext uri="{FF2B5EF4-FFF2-40B4-BE49-F238E27FC236}">
                    <a16:creationId xmlns:a16="http://schemas.microsoft.com/office/drawing/2014/main" id="{CE50C2C8-0B59-1BDF-0B5F-92D818384C1A}"/>
                  </a:ext>
                </a:extLst>
              </p:cNvPr>
              <p:cNvSpPr/>
              <p:nvPr/>
            </p:nvSpPr>
            <p:spPr>
              <a:xfrm>
                <a:off x="10493436" y="1866033"/>
                <a:ext cx="995350" cy="99256"/>
              </a:xfrm>
              <a:custGeom>
                <a:avLst/>
                <a:gdLst>
                  <a:gd name="connsiteX0" fmla="*/ 0 w 908050"/>
                  <a:gd name="connsiteY0" fmla="*/ 95250 h 98425"/>
                  <a:gd name="connsiteX1" fmla="*/ 908050 w 908050"/>
                  <a:gd name="connsiteY1" fmla="*/ 98425 h 98425"/>
                  <a:gd name="connsiteX2" fmla="*/ 876300 w 908050"/>
                  <a:gd name="connsiteY2" fmla="*/ 19050 h 98425"/>
                  <a:gd name="connsiteX3" fmla="*/ 739775 w 908050"/>
                  <a:gd name="connsiteY3" fmla="*/ 0 h 98425"/>
                  <a:gd name="connsiteX4" fmla="*/ 555625 w 908050"/>
                  <a:gd name="connsiteY4" fmla="*/ 38100 h 98425"/>
                  <a:gd name="connsiteX5" fmla="*/ 263525 w 908050"/>
                  <a:gd name="connsiteY5" fmla="*/ 25400 h 98425"/>
                  <a:gd name="connsiteX6" fmla="*/ 187325 w 908050"/>
                  <a:gd name="connsiteY6" fmla="*/ 41275 h 98425"/>
                  <a:gd name="connsiteX7" fmla="*/ 0 w 908050"/>
                  <a:gd name="connsiteY7" fmla="*/ 95250 h 98425"/>
                  <a:gd name="connsiteX0" fmla="*/ 0 w 908050"/>
                  <a:gd name="connsiteY0" fmla="*/ 96081 h 99256"/>
                  <a:gd name="connsiteX1" fmla="*/ 908050 w 908050"/>
                  <a:gd name="connsiteY1" fmla="*/ 99256 h 99256"/>
                  <a:gd name="connsiteX2" fmla="*/ 876300 w 908050"/>
                  <a:gd name="connsiteY2" fmla="*/ 19881 h 99256"/>
                  <a:gd name="connsiteX3" fmla="*/ 739775 w 908050"/>
                  <a:gd name="connsiteY3" fmla="*/ 831 h 99256"/>
                  <a:gd name="connsiteX4" fmla="*/ 555625 w 908050"/>
                  <a:gd name="connsiteY4" fmla="*/ 38931 h 99256"/>
                  <a:gd name="connsiteX5" fmla="*/ 263525 w 908050"/>
                  <a:gd name="connsiteY5" fmla="*/ 26231 h 99256"/>
                  <a:gd name="connsiteX6" fmla="*/ 187325 w 908050"/>
                  <a:gd name="connsiteY6" fmla="*/ 42106 h 99256"/>
                  <a:gd name="connsiteX7" fmla="*/ 0 w 908050"/>
                  <a:gd name="connsiteY7" fmla="*/ 96081 h 99256"/>
                  <a:gd name="connsiteX0" fmla="*/ 0 w 971069"/>
                  <a:gd name="connsiteY0" fmla="*/ 96081 h 99256"/>
                  <a:gd name="connsiteX1" fmla="*/ 908050 w 971069"/>
                  <a:gd name="connsiteY1" fmla="*/ 99256 h 99256"/>
                  <a:gd name="connsiteX2" fmla="*/ 876300 w 971069"/>
                  <a:gd name="connsiteY2" fmla="*/ 19881 h 99256"/>
                  <a:gd name="connsiteX3" fmla="*/ 739775 w 971069"/>
                  <a:gd name="connsiteY3" fmla="*/ 831 h 99256"/>
                  <a:gd name="connsiteX4" fmla="*/ 555625 w 971069"/>
                  <a:gd name="connsiteY4" fmla="*/ 38931 h 99256"/>
                  <a:gd name="connsiteX5" fmla="*/ 263525 w 971069"/>
                  <a:gd name="connsiteY5" fmla="*/ 26231 h 99256"/>
                  <a:gd name="connsiteX6" fmla="*/ 187325 w 971069"/>
                  <a:gd name="connsiteY6" fmla="*/ 42106 h 99256"/>
                  <a:gd name="connsiteX7" fmla="*/ 0 w 971069"/>
                  <a:gd name="connsiteY7" fmla="*/ 96081 h 99256"/>
                  <a:gd name="connsiteX0" fmla="*/ 0 w 971069"/>
                  <a:gd name="connsiteY0" fmla="*/ 96081 h 99256"/>
                  <a:gd name="connsiteX1" fmla="*/ 908050 w 971069"/>
                  <a:gd name="connsiteY1" fmla="*/ 99256 h 99256"/>
                  <a:gd name="connsiteX2" fmla="*/ 876300 w 971069"/>
                  <a:gd name="connsiteY2" fmla="*/ 19881 h 99256"/>
                  <a:gd name="connsiteX3" fmla="*/ 739775 w 971069"/>
                  <a:gd name="connsiteY3" fmla="*/ 831 h 99256"/>
                  <a:gd name="connsiteX4" fmla="*/ 555625 w 971069"/>
                  <a:gd name="connsiteY4" fmla="*/ 38931 h 99256"/>
                  <a:gd name="connsiteX5" fmla="*/ 263525 w 971069"/>
                  <a:gd name="connsiteY5" fmla="*/ 26231 h 99256"/>
                  <a:gd name="connsiteX6" fmla="*/ 187325 w 971069"/>
                  <a:gd name="connsiteY6" fmla="*/ 42106 h 99256"/>
                  <a:gd name="connsiteX7" fmla="*/ 0 w 971069"/>
                  <a:gd name="connsiteY7" fmla="*/ 96081 h 99256"/>
                  <a:gd name="connsiteX0" fmla="*/ 0 w 971069"/>
                  <a:gd name="connsiteY0" fmla="*/ 96081 h 99256"/>
                  <a:gd name="connsiteX1" fmla="*/ 908050 w 971069"/>
                  <a:gd name="connsiteY1" fmla="*/ 99256 h 99256"/>
                  <a:gd name="connsiteX2" fmla="*/ 876300 w 971069"/>
                  <a:gd name="connsiteY2" fmla="*/ 19881 h 99256"/>
                  <a:gd name="connsiteX3" fmla="*/ 739775 w 971069"/>
                  <a:gd name="connsiteY3" fmla="*/ 831 h 99256"/>
                  <a:gd name="connsiteX4" fmla="*/ 555625 w 971069"/>
                  <a:gd name="connsiteY4" fmla="*/ 38931 h 99256"/>
                  <a:gd name="connsiteX5" fmla="*/ 263525 w 971069"/>
                  <a:gd name="connsiteY5" fmla="*/ 26231 h 99256"/>
                  <a:gd name="connsiteX6" fmla="*/ 187325 w 971069"/>
                  <a:gd name="connsiteY6" fmla="*/ 42106 h 99256"/>
                  <a:gd name="connsiteX7" fmla="*/ 0 w 971069"/>
                  <a:gd name="connsiteY7" fmla="*/ 96081 h 99256"/>
                  <a:gd name="connsiteX0" fmla="*/ 0 w 971069"/>
                  <a:gd name="connsiteY0" fmla="*/ 96081 h 99256"/>
                  <a:gd name="connsiteX1" fmla="*/ 908050 w 971069"/>
                  <a:gd name="connsiteY1" fmla="*/ 99256 h 99256"/>
                  <a:gd name="connsiteX2" fmla="*/ 876300 w 971069"/>
                  <a:gd name="connsiteY2" fmla="*/ 19881 h 99256"/>
                  <a:gd name="connsiteX3" fmla="*/ 739775 w 971069"/>
                  <a:gd name="connsiteY3" fmla="*/ 831 h 99256"/>
                  <a:gd name="connsiteX4" fmla="*/ 555625 w 971069"/>
                  <a:gd name="connsiteY4" fmla="*/ 38931 h 99256"/>
                  <a:gd name="connsiteX5" fmla="*/ 263525 w 971069"/>
                  <a:gd name="connsiteY5" fmla="*/ 26231 h 99256"/>
                  <a:gd name="connsiteX6" fmla="*/ 187325 w 971069"/>
                  <a:gd name="connsiteY6" fmla="*/ 42106 h 99256"/>
                  <a:gd name="connsiteX7" fmla="*/ 0 w 971069"/>
                  <a:gd name="connsiteY7" fmla="*/ 96081 h 99256"/>
                  <a:gd name="connsiteX0" fmla="*/ 0 w 971069"/>
                  <a:gd name="connsiteY0" fmla="*/ 96081 h 99256"/>
                  <a:gd name="connsiteX1" fmla="*/ 908050 w 971069"/>
                  <a:gd name="connsiteY1" fmla="*/ 99256 h 99256"/>
                  <a:gd name="connsiteX2" fmla="*/ 876300 w 971069"/>
                  <a:gd name="connsiteY2" fmla="*/ 19881 h 99256"/>
                  <a:gd name="connsiteX3" fmla="*/ 739775 w 971069"/>
                  <a:gd name="connsiteY3" fmla="*/ 831 h 99256"/>
                  <a:gd name="connsiteX4" fmla="*/ 555625 w 971069"/>
                  <a:gd name="connsiteY4" fmla="*/ 38931 h 99256"/>
                  <a:gd name="connsiteX5" fmla="*/ 263525 w 971069"/>
                  <a:gd name="connsiteY5" fmla="*/ 26231 h 99256"/>
                  <a:gd name="connsiteX6" fmla="*/ 53975 w 971069"/>
                  <a:gd name="connsiteY6" fmla="*/ 35756 h 99256"/>
                  <a:gd name="connsiteX7" fmla="*/ 0 w 971069"/>
                  <a:gd name="connsiteY7" fmla="*/ 96081 h 99256"/>
                  <a:gd name="connsiteX0" fmla="*/ 24281 w 995350"/>
                  <a:gd name="connsiteY0" fmla="*/ 96081 h 99256"/>
                  <a:gd name="connsiteX1" fmla="*/ 932331 w 995350"/>
                  <a:gd name="connsiteY1" fmla="*/ 99256 h 99256"/>
                  <a:gd name="connsiteX2" fmla="*/ 900581 w 995350"/>
                  <a:gd name="connsiteY2" fmla="*/ 19881 h 99256"/>
                  <a:gd name="connsiteX3" fmla="*/ 764056 w 995350"/>
                  <a:gd name="connsiteY3" fmla="*/ 831 h 99256"/>
                  <a:gd name="connsiteX4" fmla="*/ 579906 w 995350"/>
                  <a:gd name="connsiteY4" fmla="*/ 38931 h 99256"/>
                  <a:gd name="connsiteX5" fmla="*/ 287806 w 995350"/>
                  <a:gd name="connsiteY5" fmla="*/ 26231 h 99256"/>
                  <a:gd name="connsiteX6" fmla="*/ 24281 w 995350"/>
                  <a:gd name="connsiteY6" fmla="*/ 96081 h 99256"/>
                  <a:gd name="connsiteX0" fmla="*/ 24281 w 995350"/>
                  <a:gd name="connsiteY0" fmla="*/ 96081 h 99256"/>
                  <a:gd name="connsiteX1" fmla="*/ 932331 w 995350"/>
                  <a:gd name="connsiteY1" fmla="*/ 99256 h 99256"/>
                  <a:gd name="connsiteX2" fmla="*/ 900581 w 995350"/>
                  <a:gd name="connsiteY2" fmla="*/ 19881 h 99256"/>
                  <a:gd name="connsiteX3" fmla="*/ 764056 w 995350"/>
                  <a:gd name="connsiteY3" fmla="*/ 831 h 99256"/>
                  <a:gd name="connsiteX4" fmla="*/ 579906 w 995350"/>
                  <a:gd name="connsiteY4" fmla="*/ 38931 h 99256"/>
                  <a:gd name="connsiteX5" fmla="*/ 287806 w 995350"/>
                  <a:gd name="connsiteY5" fmla="*/ 26231 h 99256"/>
                  <a:gd name="connsiteX6" fmla="*/ 24281 w 995350"/>
                  <a:gd name="connsiteY6" fmla="*/ 96081 h 99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5350" h="99256">
                    <a:moveTo>
                      <a:pt x="24281" y="96081"/>
                    </a:moveTo>
                    <a:lnTo>
                      <a:pt x="932331" y="99256"/>
                    </a:lnTo>
                    <a:cubicBezTo>
                      <a:pt x="1078381" y="86556"/>
                      <a:pt x="928627" y="36285"/>
                      <a:pt x="900581" y="19881"/>
                    </a:cubicBezTo>
                    <a:cubicBezTo>
                      <a:pt x="872535" y="3477"/>
                      <a:pt x="817502" y="-2344"/>
                      <a:pt x="764056" y="831"/>
                    </a:cubicBezTo>
                    <a:cubicBezTo>
                      <a:pt x="710610" y="4006"/>
                      <a:pt x="677273" y="43164"/>
                      <a:pt x="579906" y="38931"/>
                    </a:cubicBezTo>
                    <a:cubicBezTo>
                      <a:pt x="482539" y="34698"/>
                      <a:pt x="380410" y="16706"/>
                      <a:pt x="287806" y="26231"/>
                    </a:cubicBezTo>
                    <a:cubicBezTo>
                      <a:pt x="195202" y="35756"/>
                      <a:pt x="-83140" y="83910"/>
                      <a:pt x="24281" y="96081"/>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latin typeface="Arial" panose="020B0604020202020204" pitchFamily="34" charset="0"/>
                  <a:cs typeface="Arial" panose="020B0604020202020204" pitchFamily="34" charset="0"/>
                </a:endParaRPr>
              </a:p>
            </p:txBody>
          </p:sp>
          <p:pic>
            <p:nvPicPr>
              <p:cNvPr id="60" name="Picture 59" descr="Shape&#10;&#10;Description automatically generated with low confidence">
                <a:extLst>
                  <a:ext uri="{FF2B5EF4-FFF2-40B4-BE49-F238E27FC236}">
                    <a16:creationId xmlns:a16="http://schemas.microsoft.com/office/drawing/2014/main" id="{D4EB1594-60D5-63F7-1DF9-356BD3A1D193}"/>
                  </a:ext>
                </a:extLst>
              </p:cNvPr>
              <p:cNvPicPr>
                <a:picLocks noChangeAspect="1"/>
              </p:cNvPicPr>
              <p:nvPr/>
            </p:nvPicPr>
            <p:blipFill rotWithShape="1">
              <a:blip r:embed="rId13" cstate="hqprint">
                <a:extLst>
                  <a:ext uri="{28A0092B-C50C-407E-A947-70E740481C1C}">
                    <a14:useLocalDpi xmlns:a14="http://schemas.microsoft.com/office/drawing/2010/main"/>
                  </a:ext>
                </a:extLst>
              </a:blip>
              <a:srcRect/>
              <a:stretch/>
            </p:blipFill>
            <p:spPr>
              <a:xfrm>
                <a:off x="10475228" y="1565461"/>
                <a:ext cx="514353" cy="389673"/>
              </a:xfrm>
              <a:prstGeom prst="rect">
                <a:avLst/>
              </a:prstGeom>
            </p:spPr>
          </p:pic>
          <p:pic>
            <p:nvPicPr>
              <p:cNvPr id="61" name="Picture 60" descr="Shape&#10;&#10;Description automatically generated with low confidence">
                <a:extLst>
                  <a:ext uri="{FF2B5EF4-FFF2-40B4-BE49-F238E27FC236}">
                    <a16:creationId xmlns:a16="http://schemas.microsoft.com/office/drawing/2014/main" id="{B8840A7B-7E8D-2167-796B-5D80D8B3DFCA}"/>
                  </a:ext>
                </a:extLst>
              </p:cNvPr>
              <p:cNvPicPr>
                <a:picLocks noChangeAspect="1"/>
              </p:cNvPicPr>
              <p:nvPr/>
            </p:nvPicPr>
            <p:blipFill rotWithShape="1">
              <a:blip r:embed="rId14" cstate="hqprint">
                <a:extLst>
                  <a:ext uri="{28A0092B-C50C-407E-A947-70E740481C1C}">
                    <a14:useLocalDpi xmlns:a14="http://schemas.microsoft.com/office/drawing/2010/main"/>
                  </a:ext>
                </a:extLst>
              </a:blip>
              <a:srcRect/>
              <a:stretch/>
            </p:blipFill>
            <p:spPr>
              <a:xfrm>
                <a:off x="10774780" y="1691682"/>
                <a:ext cx="309602" cy="234554"/>
              </a:xfrm>
              <a:prstGeom prst="rect">
                <a:avLst/>
              </a:prstGeom>
            </p:spPr>
          </p:pic>
          <p:pic>
            <p:nvPicPr>
              <p:cNvPr id="62" name="Picture 61" descr="Shape&#10;&#10;Description automatically generated with low confidence">
                <a:extLst>
                  <a:ext uri="{FF2B5EF4-FFF2-40B4-BE49-F238E27FC236}">
                    <a16:creationId xmlns:a16="http://schemas.microsoft.com/office/drawing/2014/main" id="{FE7AD5BF-B555-8D40-85FF-6524E933E632}"/>
                  </a:ext>
                </a:extLst>
              </p:cNvPr>
              <p:cNvPicPr>
                <a:picLocks noChangeAspect="1"/>
              </p:cNvPicPr>
              <p:nvPr/>
            </p:nvPicPr>
            <p:blipFill rotWithShape="1">
              <a:blip r:embed="rId13" cstate="hqprint">
                <a:extLst>
                  <a:ext uri="{28A0092B-C50C-407E-A947-70E740481C1C}">
                    <a14:useLocalDpi xmlns:a14="http://schemas.microsoft.com/office/drawing/2010/main"/>
                  </a:ext>
                </a:extLst>
              </a:blip>
              <a:srcRect/>
              <a:stretch/>
            </p:blipFill>
            <p:spPr>
              <a:xfrm>
                <a:off x="11068622" y="1537876"/>
                <a:ext cx="514353" cy="389673"/>
              </a:xfrm>
              <a:prstGeom prst="rect">
                <a:avLst/>
              </a:prstGeom>
            </p:spPr>
          </p:pic>
        </p:grpSp>
      </p:grpSp>
      <p:grpSp>
        <p:nvGrpSpPr>
          <p:cNvPr id="16" name="Group 15">
            <a:extLst>
              <a:ext uri="{FF2B5EF4-FFF2-40B4-BE49-F238E27FC236}">
                <a16:creationId xmlns:a16="http://schemas.microsoft.com/office/drawing/2014/main" id="{6800CE22-142E-54EC-2BC8-BCDF35E644F7}"/>
              </a:ext>
            </a:extLst>
          </p:cNvPr>
          <p:cNvGrpSpPr/>
          <p:nvPr/>
        </p:nvGrpSpPr>
        <p:grpSpPr>
          <a:xfrm>
            <a:off x="5288687" y="501625"/>
            <a:ext cx="1174913" cy="4152551"/>
            <a:chOff x="7051583" y="668833"/>
            <a:chExt cx="1566550" cy="5536734"/>
          </a:xfrm>
        </p:grpSpPr>
        <p:sp>
          <p:nvSpPr>
            <p:cNvPr id="274" name="Google Shape;274;p27"/>
            <p:cNvSpPr/>
            <p:nvPr/>
          </p:nvSpPr>
          <p:spPr>
            <a:xfrm>
              <a:off x="7089685" y="4055483"/>
              <a:ext cx="1291096" cy="882884"/>
            </a:xfrm>
            <a:custGeom>
              <a:avLst/>
              <a:gdLst/>
              <a:ahLst/>
              <a:cxnLst/>
              <a:rect l="l" t="t" r="r" b="b"/>
              <a:pathLst>
                <a:path w="65187" h="27901" extrusionOk="0">
                  <a:moveTo>
                    <a:pt x="0" y="27901"/>
                  </a:moveTo>
                  <a:cubicBezTo>
                    <a:pt x="5727" y="26993"/>
                    <a:pt x="23495" y="27103"/>
                    <a:pt x="34359" y="22453"/>
                  </a:cubicBezTo>
                  <a:cubicBezTo>
                    <a:pt x="45224" y="17803"/>
                    <a:pt x="60049" y="3742"/>
                    <a:pt x="65187" y="0"/>
                  </a:cubicBezTo>
                </a:path>
              </a:pathLst>
            </a:custGeom>
            <a:noFill/>
            <a:ln w="19050" cap="flat" cmpd="sng">
              <a:solidFill>
                <a:schemeClr val="tx1"/>
              </a:solidFill>
              <a:prstDash val="sysDash"/>
              <a:round/>
              <a:headEnd type="arrow" w="lg" len="lg"/>
              <a:tailEnd type="none" w="lg" len="lg"/>
            </a:ln>
          </p:spPr>
        </p:sp>
        <p:cxnSp>
          <p:nvCxnSpPr>
            <p:cNvPr id="275" name="Google Shape;275;p27"/>
            <p:cNvCxnSpPr>
              <a:cxnSpLocks/>
              <a:stCxn id="257" idx="2"/>
              <a:endCxn id="270" idx="3"/>
            </p:cNvCxnSpPr>
            <p:nvPr/>
          </p:nvCxnSpPr>
          <p:spPr>
            <a:xfrm flipH="1">
              <a:off x="7051585" y="4012126"/>
              <a:ext cx="1566548" cy="2193441"/>
            </a:xfrm>
            <a:prstGeom prst="straightConnector1">
              <a:avLst/>
            </a:prstGeom>
            <a:noFill/>
            <a:ln w="19050" cap="flat" cmpd="sng">
              <a:solidFill>
                <a:schemeClr val="tx1"/>
              </a:solidFill>
              <a:prstDash val="sysDash"/>
              <a:round/>
              <a:headEnd type="none" w="med" len="med"/>
              <a:tailEnd type="arrow" w="lg" len="lg"/>
            </a:ln>
          </p:spPr>
        </p:cxnSp>
        <p:cxnSp>
          <p:nvCxnSpPr>
            <p:cNvPr id="276" name="Google Shape;276;p27"/>
            <p:cNvCxnSpPr>
              <a:cxnSpLocks/>
              <a:stCxn id="257" idx="0"/>
              <a:endCxn id="244" idx="3"/>
            </p:cNvCxnSpPr>
            <p:nvPr/>
          </p:nvCxnSpPr>
          <p:spPr>
            <a:xfrm flipH="1" flipV="1">
              <a:off x="7051583" y="668833"/>
              <a:ext cx="1566550" cy="2079605"/>
            </a:xfrm>
            <a:prstGeom prst="straightConnector1">
              <a:avLst/>
            </a:prstGeom>
            <a:noFill/>
            <a:ln w="19050" cap="flat" cmpd="sng">
              <a:solidFill>
                <a:schemeClr val="tx1"/>
              </a:solidFill>
              <a:prstDash val="sysDash"/>
              <a:round/>
              <a:headEnd type="none" w="med" len="med"/>
              <a:tailEnd type="arrow" w="lg" len="lg"/>
            </a:ln>
          </p:spPr>
        </p:cxnSp>
        <p:cxnSp>
          <p:nvCxnSpPr>
            <p:cNvPr id="290" name="Google Shape;290;p27"/>
            <p:cNvCxnSpPr>
              <a:cxnSpLocks/>
              <a:stCxn id="257" idx="1"/>
              <a:endCxn id="240" idx="3"/>
            </p:cNvCxnSpPr>
            <p:nvPr/>
          </p:nvCxnSpPr>
          <p:spPr>
            <a:xfrm flipH="1" flipV="1">
              <a:off x="7054119" y="3375425"/>
              <a:ext cx="741054" cy="4857"/>
            </a:xfrm>
            <a:prstGeom prst="straightConnector1">
              <a:avLst/>
            </a:prstGeom>
            <a:noFill/>
            <a:ln w="19050" cap="flat" cmpd="sng">
              <a:solidFill>
                <a:schemeClr val="tx1"/>
              </a:solidFill>
              <a:prstDash val="sysDash"/>
              <a:round/>
              <a:headEnd type="none" w="med" len="med"/>
              <a:tailEnd type="arrow" w="lg" len="lg"/>
            </a:ln>
          </p:spPr>
        </p:cxnSp>
        <p:sp>
          <p:nvSpPr>
            <p:cNvPr id="396" name="Google Shape;274;p27">
              <a:extLst>
                <a:ext uri="{FF2B5EF4-FFF2-40B4-BE49-F238E27FC236}">
                  <a16:creationId xmlns:a16="http://schemas.microsoft.com/office/drawing/2014/main" id="{7A7FF493-5215-8FE0-BAB5-43E39BC74D72}"/>
                </a:ext>
              </a:extLst>
            </p:cNvPr>
            <p:cNvSpPr/>
            <p:nvPr/>
          </p:nvSpPr>
          <p:spPr>
            <a:xfrm flipV="1">
              <a:off x="7072968" y="1951206"/>
              <a:ext cx="1400507" cy="782120"/>
            </a:xfrm>
            <a:custGeom>
              <a:avLst/>
              <a:gdLst/>
              <a:ahLst/>
              <a:cxnLst/>
              <a:rect l="l" t="t" r="r" b="b"/>
              <a:pathLst>
                <a:path w="65187" h="27901" extrusionOk="0">
                  <a:moveTo>
                    <a:pt x="0" y="27901"/>
                  </a:moveTo>
                  <a:cubicBezTo>
                    <a:pt x="5727" y="26993"/>
                    <a:pt x="23495" y="27103"/>
                    <a:pt x="34359" y="22453"/>
                  </a:cubicBezTo>
                  <a:cubicBezTo>
                    <a:pt x="45224" y="17803"/>
                    <a:pt x="60049" y="3742"/>
                    <a:pt x="65187" y="0"/>
                  </a:cubicBezTo>
                </a:path>
              </a:pathLst>
            </a:custGeom>
            <a:noFill/>
            <a:ln w="19050" cap="flat" cmpd="sng">
              <a:solidFill>
                <a:schemeClr val="tx1"/>
              </a:solidFill>
              <a:prstDash val="sysDash"/>
              <a:round/>
              <a:headEnd type="arrow" w="lg" len="lg"/>
              <a:tailEnd type="none" w="lg" len="lg"/>
            </a:ln>
          </p:spPr>
        </p:sp>
      </p:grpSp>
      <p:grpSp>
        <p:nvGrpSpPr>
          <p:cNvPr id="18" name="Group 17">
            <a:extLst>
              <a:ext uri="{FF2B5EF4-FFF2-40B4-BE49-F238E27FC236}">
                <a16:creationId xmlns:a16="http://schemas.microsoft.com/office/drawing/2014/main" id="{62758616-D0C5-2749-AFFC-4E10753E65BF}"/>
              </a:ext>
            </a:extLst>
          </p:cNvPr>
          <p:cNvGrpSpPr/>
          <p:nvPr/>
        </p:nvGrpSpPr>
        <p:grpSpPr>
          <a:xfrm>
            <a:off x="852066" y="701858"/>
            <a:ext cx="2770079" cy="4231341"/>
            <a:chOff x="1136087" y="935811"/>
            <a:chExt cx="3693439" cy="5641788"/>
          </a:xfrm>
        </p:grpSpPr>
        <p:grpSp>
          <p:nvGrpSpPr>
            <p:cNvPr id="36" name="Group 35">
              <a:extLst>
                <a:ext uri="{FF2B5EF4-FFF2-40B4-BE49-F238E27FC236}">
                  <a16:creationId xmlns:a16="http://schemas.microsoft.com/office/drawing/2014/main" id="{48F01663-19EB-B36B-0990-0A54461A464A}"/>
                </a:ext>
              </a:extLst>
            </p:cNvPr>
            <p:cNvGrpSpPr/>
            <p:nvPr/>
          </p:nvGrpSpPr>
          <p:grpSpPr>
            <a:xfrm>
              <a:off x="1136087" y="4334117"/>
              <a:ext cx="1645920" cy="1066500"/>
              <a:chOff x="1136087" y="4334117"/>
              <a:chExt cx="1645920" cy="1066500"/>
            </a:xfrm>
          </p:grpSpPr>
          <p:sp>
            <p:nvSpPr>
              <p:cNvPr id="247" name="Google Shape;247;p27"/>
              <p:cNvSpPr/>
              <p:nvPr/>
            </p:nvSpPr>
            <p:spPr>
              <a:xfrm>
                <a:off x="1136087" y="4334117"/>
                <a:ext cx="1645920" cy="1066500"/>
              </a:xfrm>
              <a:prstGeom prst="roundRect">
                <a:avLst>
                  <a:gd name="adj" fmla="val 16667"/>
                </a:avLst>
              </a:prstGeom>
              <a:solidFill>
                <a:schemeClr val="lt1"/>
              </a:solidFill>
              <a:ln w="12700" cap="flat" cmpd="sng">
                <a:solidFill>
                  <a:schemeClr val="tx1"/>
                </a:solidFill>
                <a:prstDash val="solid"/>
                <a:round/>
                <a:headEnd type="none" w="sm" len="sm"/>
                <a:tailEnd type="none" w="sm" len="sm"/>
              </a:ln>
            </p:spPr>
            <p:txBody>
              <a:bodyPr spcFirstLastPara="1" wrap="square" lIns="0" tIns="34275" rIns="0" bIns="68569" anchor="t" anchorCtr="0">
                <a:noAutofit/>
              </a:bodyPr>
              <a:lstStyle/>
              <a:p>
                <a:pPr algn="ctr"/>
                <a:r>
                  <a:rPr lang="en" sz="1050">
                    <a:latin typeface="Arial" panose="020B0604020202020204" pitchFamily="34" charset="0"/>
                    <a:cs typeface="Arial" panose="020B0604020202020204" pitchFamily="34" charset="0"/>
                  </a:rPr>
                  <a:t>Human water use</a:t>
                </a:r>
                <a:endParaRPr sz="1050" dirty="0">
                  <a:latin typeface="Arial" panose="020B0604020202020204" pitchFamily="34" charset="0"/>
                  <a:cs typeface="Arial" panose="020B0604020202020204" pitchFamily="34" charset="0"/>
                </a:endParaRPr>
              </a:p>
            </p:txBody>
          </p:sp>
          <p:pic>
            <p:nvPicPr>
              <p:cNvPr id="248" name="Google Shape;248;p27"/>
              <p:cNvPicPr preferRelativeResize="0">
                <a:picLocks noChangeAspect="1"/>
              </p:cNvPicPr>
              <p:nvPr/>
            </p:nvPicPr>
            <p:blipFill rotWithShape="1">
              <a:blip r:embed="rId15" cstate="hqprint">
                <a:extLst>
                  <a:ext uri="{28A0092B-C50C-407E-A947-70E740481C1C}">
                    <a14:useLocalDpi xmlns:a14="http://schemas.microsoft.com/office/drawing/2010/main"/>
                  </a:ext>
                </a:extLst>
              </a:blip>
              <a:srcRect t="-12939"/>
              <a:stretch/>
            </p:blipFill>
            <p:spPr>
              <a:xfrm>
                <a:off x="1771760" y="4884417"/>
                <a:ext cx="374574" cy="365760"/>
              </a:xfrm>
              <a:prstGeom prst="ellipse">
                <a:avLst/>
              </a:prstGeom>
              <a:solidFill>
                <a:srgbClr val="B7D6C2"/>
              </a:solidFill>
              <a:ln w="9525" cap="flat" cmpd="sng">
                <a:noFill/>
                <a:prstDash val="solid"/>
                <a:round/>
                <a:headEnd type="none" w="sm" len="sm"/>
                <a:tailEnd type="none" w="sm" len="sm"/>
              </a:ln>
            </p:spPr>
          </p:pic>
        </p:grpSp>
        <p:cxnSp>
          <p:nvCxnSpPr>
            <p:cNvPr id="249" name="Google Shape;249;p27"/>
            <p:cNvCxnSpPr>
              <a:cxnSpLocks/>
            </p:cNvCxnSpPr>
            <p:nvPr/>
          </p:nvCxnSpPr>
          <p:spPr>
            <a:xfrm>
              <a:off x="3883728" y="2005012"/>
              <a:ext cx="7100" cy="728315"/>
            </a:xfrm>
            <a:prstGeom prst="straightConnector1">
              <a:avLst/>
            </a:prstGeom>
            <a:noFill/>
            <a:ln w="19050" cap="flat" cmpd="sng">
              <a:solidFill>
                <a:schemeClr val="tx1"/>
              </a:solidFill>
              <a:prstDash val="sysDash"/>
              <a:round/>
              <a:headEnd type="none" w="med" len="med"/>
              <a:tailEnd type="arrow" w="lg" len="lg"/>
            </a:ln>
          </p:spPr>
        </p:cxnSp>
        <p:cxnSp>
          <p:nvCxnSpPr>
            <p:cNvPr id="251" name="Google Shape;251;p27"/>
            <p:cNvCxnSpPr>
              <a:cxnSpLocks/>
              <a:stCxn id="247" idx="3"/>
              <a:endCxn id="250" idx="2"/>
            </p:cNvCxnSpPr>
            <p:nvPr/>
          </p:nvCxnSpPr>
          <p:spPr>
            <a:xfrm flipV="1">
              <a:off x="2782007" y="4000526"/>
              <a:ext cx="1203353" cy="866841"/>
            </a:xfrm>
            <a:prstGeom prst="straightConnector1">
              <a:avLst/>
            </a:prstGeom>
            <a:noFill/>
            <a:ln w="19050" cap="flat" cmpd="sng">
              <a:solidFill>
                <a:schemeClr val="tx1"/>
              </a:solidFill>
              <a:prstDash val="sysDash"/>
              <a:round/>
              <a:headEnd type="none" w="med" len="med"/>
              <a:tailEnd type="arrow" w="lg" len="lg"/>
            </a:ln>
          </p:spPr>
        </p:cxnSp>
        <p:grpSp>
          <p:nvGrpSpPr>
            <p:cNvPr id="35" name="Group 34">
              <a:extLst>
                <a:ext uri="{FF2B5EF4-FFF2-40B4-BE49-F238E27FC236}">
                  <a16:creationId xmlns:a16="http://schemas.microsoft.com/office/drawing/2014/main" id="{163B0257-7CEF-B7B0-BCDB-DB509F678BEC}"/>
                </a:ext>
              </a:extLst>
            </p:cNvPr>
            <p:cNvGrpSpPr/>
            <p:nvPr/>
          </p:nvGrpSpPr>
          <p:grpSpPr>
            <a:xfrm>
              <a:off x="2928388" y="5507751"/>
              <a:ext cx="1645920" cy="1069848"/>
              <a:chOff x="2928388" y="5507751"/>
              <a:chExt cx="1645920" cy="1069848"/>
            </a:xfrm>
          </p:grpSpPr>
          <p:sp>
            <p:nvSpPr>
              <p:cNvPr id="209" name="Google Shape;247;p27">
                <a:extLst>
                  <a:ext uri="{FF2B5EF4-FFF2-40B4-BE49-F238E27FC236}">
                    <a16:creationId xmlns:a16="http://schemas.microsoft.com/office/drawing/2014/main" id="{8715D2A5-A357-ADC4-718D-BD7218E9238B}"/>
                  </a:ext>
                </a:extLst>
              </p:cNvPr>
              <p:cNvSpPr/>
              <p:nvPr/>
            </p:nvSpPr>
            <p:spPr>
              <a:xfrm>
                <a:off x="2928388" y="5507751"/>
                <a:ext cx="1645920" cy="1069848"/>
              </a:xfrm>
              <a:prstGeom prst="roundRect">
                <a:avLst>
                  <a:gd name="adj" fmla="val 16667"/>
                </a:avLst>
              </a:prstGeom>
              <a:solidFill>
                <a:schemeClr val="lt1"/>
              </a:solidFill>
              <a:ln w="12700" cap="flat" cmpd="sng">
                <a:solidFill>
                  <a:schemeClr val="tx1"/>
                </a:solidFill>
                <a:prstDash val="solid"/>
                <a:round/>
                <a:headEnd type="none" w="sm" len="sm"/>
                <a:tailEnd type="none" w="sm" len="sm"/>
              </a:ln>
            </p:spPr>
            <p:txBody>
              <a:bodyPr spcFirstLastPara="1" wrap="square" lIns="0" tIns="34275" rIns="0" bIns="68569" anchor="t" anchorCtr="0">
                <a:noAutofit/>
              </a:bodyPr>
              <a:lstStyle/>
              <a:p>
                <a:pPr algn="ctr"/>
                <a:r>
                  <a:rPr lang="en" sz="1050">
                    <a:latin typeface="Arial" panose="020B0604020202020204" pitchFamily="34" charset="0"/>
                    <a:cs typeface="Arial" panose="020B0604020202020204" pitchFamily="34" charset="0"/>
                  </a:rPr>
                  <a:t>Landscape features</a:t>
                </a:r>
                <a:endParaRPr sz="1050" dirty="0">
                  <a:latin typeface="Arial" panose="020B0604020202020204" pitchFamily="34" charset="0"/>
                  <a:cs typeface="Arial" panose="020B0604020202020204" pitchFamily="34" charset="0"/>
                </a:endParaRPr>
              </a:p>
            </p:txBody>
          </p:sp>
          <p:pic>
            <p:nvPicPr>
              <p:cNvPr id="211" name="Picture 210">
                <a:extLst>
                  <a:ext uri="{FF2B5EF4-FFF2-40B4-BE49-F238E27FC236}">
                    <a16:creationId xmlns:a16="http://schemas.microsoft.com/office/drawing/2014/main" id="{1625E9D7-0BB1-FCB7-FE6C-C7688ED9B8C5}"/>
                  </a:ext>
                </a:extLst>
              </p:cNvPr>
              <p:cNvPicPr>
                <a:picLocks noChangeAspect="1"/>
              </p:cNvPicPr>
              <p:nvPr/>
            </p:nvPicPr>
            <p:blipFill rotWithShape="1">
              <a:blip r:embed="rId16" cstate="hqprint">
                <a:extLst>
                  <a:ext uri="{28A0092B-C50C-407E-A947-70E740481C1C}">
                    <a14:useLocalDpi xmlns:a14="http://schemas.microsoft.com/office/drawing/2010/main"/>
                  </a:ext>
                </a:extLst>
              </a:blip>
              <a:srcRect l="-991" t="-16184"/>
              <a:stretch/>
            </p:blipFill>
            <p:spPr>
              <a:xfrm>
                <a:off x="3524848" y="6104336"/>
                <a:ext cx="365980" cy="365760"/>
              </a:xfrm>
              <a:prstGeom prst="ellipse">
                <a:avLst/>
              </a:prstGeom>
              <a:solidFill>
                <a:srgbClr val="B7D6C2"/>
              </a:solidFill>
              <a:ln w="9525" cap="flat" cmpd="sng">
                <a:noFill/>
                <a:prstDash val="solid"/>
                <a:round/>
                <a:headEnd type="none" w="sm" len="sm"/>
                <a:tailEnd type="none" w="sm" len="sm"/>
              </a:ln>
            </p:spPr>
          </p:pic>
        </p:grpSp>
        <p:cxnSp>
          <p:nvCxnSpPr>
            <p:cNvPr id="212" name="Google Shape;251;p27">
              <a:extLst>
                <a:ext uri="{FF2B5EF4-FFF2-40B4-BE49-F238E27FC236}">
                  <a16:creationId xmlns:a16="http://schemas.microsoft.com/office/drawing/2014/main" id="{38AA5406-86A4-E8A6-D4D4-E7A601F011EE}"/>
                </a:ext>
              </a:extLst>
            </p:cNvPr>
            <p:cNvCxnSpPr>
              <a:cxnSpLocks/>
              <a:stCxn id="209" idx="0"/>
              <a:endCxn id="250" idx="2"/>
            </p:cNvCxnSpPr>
            <p:nvPr/>
          </p:nvCxnSpPr>
          <p:spPr>
            <a:xfrm flipV="1">
              <a:off x="3751348" y="4000526"/>
              <a:ext cx="234012" cy="1507225"/>
            </a:xfrm>
            <a:prstGeom prst="straightConnector1">
              <a:avLst/>
            </a:prstGeom>
            <a:noFill/>
            <a:ln w="19050" cap="flat" cmpd="sng">
              <a:solidFill>
                <a:schemeClr val="tx1"/>
              </a:solidFill>
              <a:prstDash val="sysDash"/>
              <a:round/>
              <a:headEnd type="none" w="med" len="med"/>
              <a:tailEnd type="arrow" w="lg" len="lg"/>
            </a:ln>
          </p:spPr>
        </p:cxnSp>
        <p:grpSp>
          <p:nvGrpSpPr>
            <p:cNvPr id="2" name="Group 1">
              <a:extLst>
                <a:ext uri="{FF2B5EF4-FFF2-40B4-BE49-F238E27FC236}">
                  <a16:creationId xmlns:a16="http://schemas.microsoft.com/office/drawing/2014/main" id="{D821FB2D-F40B-21BF-EFE1-6F09C8979C9D}"/>
                </a:ext>
              </a:extLst>
            </p:cNvPr>
            <p:cNvGrpSpPr/>
            <p:nvPr/>
          </p:nvGrpSpPr>
          <p:grpSpPr>
            <a:xfrm>
              <a:off x="3108053" y="935811"/>
              <a:ext cx="1721473" cy="1069200"/>
              <a:chOff x="3108053" y="935811"/>
              <a:chExt cx="1721473" cy="1069200"/>
            </a:xfrm>
          </p:grpSpPr>
          <p:sp>
            <p:nvSpPr>
              <p:cNvPr id="245" name="Google Shape;245;p27"/>
              <p:cNvSpPr/>
              <p:nvPr/>
            </p:nvSpPr>
            <p:spPr>
              <a:xfrm>
                <a:off x="3108053" y="935811"/>
                <a:ext cx="1721473" cy="1069200"/>
              </a:xfrm>
              <a:prstGeom prst="roundRect">
                <a:avLst>
                  <a:gd name="adj" fmla="val 16667"/>
                </a:avLst>
              </a:prstGeom>
              <a:solidFill>
                <a:schemeClr val="lt1"/>
              </a:solidFill>
              <a:ln w="12700" cap="flat" cmpd="sng">
                <a:solidFill>
                  <a:schemeClr val="tx1"/>
                </a:solidFill>
                <a:prstDash val="solid"/>
                <a:round/>
                <a:headEnd type="none" w="sm" len="sm"/>
                <a:tailEnd type="none" w="sm" len="sm"/>
              </a:ln>
            </p:spPr>
            <p:txBody>
              <a:bodyPr spcFirstLastPara="1" wrap="square" lIns="0" tIns="68569" rIns="0" bIns="68569" anchor="t" anchorCtr="0">
                <a:noAutofit/>
              </a:bodyPr>
              <a:lstStyle/>
              <a:p>
                <a:pPr algn="ctr"/>
                <a:r>
                  <a:rPr lang="en" sz="1050">
                    <a:latin typeface="Arial" panose="020B0604020202020204" pitchFamily="34" charset="0"/>
                    <a:cs typeface="Arial" panose="020B0604020202020204" pitchFamily="34" charset="0"/>
                  </a:rPr>
                  <a:t>Land use and management</a:t>
                </a:r>
                <a:endParaRPr sz="1050" dirty="0">
                  <a:latin typeface="Arial" panose="020B0604020202020204" pitchFamily="34" charset="0"/>
                  <a:cs typeface="Arial" panose="020B0604020202020204" pitchFamily="34" charset="0"/>
                </a:endParaRPr>
              </a:p>
            </p:txBody>
          </p:sp>
          <p:pic>
            <p:nvPicPr>
              <p:cNvPr id="262" name="Google Shape;262;p27"/>
              <p:cNvPicPr preferRelativeResize="0"/>
              <p:nvPr/>
            </p:nvPicPr>
            <p:blipFill>
              <a:blip r:embed="rId17" cstate="hqprint">
                <a:alphaModFix/>
                <a:extLst>
                  <a:ext uri="{28A0092B-C50C-407E-A947-70E740481C1C}">
                    <a14:useLocalDpi xmlns:a14="http://schemas.microsoft.com/office/drawing/2010/main"/>
                  </a:ext>
                </a:extLst>
              </a:blip>
              <a:stretch>
                <a:fillRect/>
              </a:stretch>
            </p:blipFill>
            <p:spPr>
              <a:xfrm>
                <a:off x="3590666" y="1533242"/>
                <a:ext cx="361701" cy="361700"/>
              </a:xfrm>
              <a:prstGeom prst="ellipse">
                <a:avLst/>
              </a:prstGeom>
              <a:solidFill>
                <a:srgbClr val="B7D6C2"/>
              </a:solidFill>
              <a:ln w="9525" cap="flat" cmpd="sng">
                <a:noFill/>
                <a:prstDash val="solid"/>
                <a:round/>
                <a:headEnd type="none" w="sm" len="sm"/>
                <a:tailEnd type="none" w="sm" len="sm"/>
              </a:ln>
            </p:spPr>
          </p:pic>
          <p:pic>
            <p:nvPicPr>
              <p:cNvPr id="414" name="Picture 413" descr="Shape&#10;&#10;Description automatically generated with low confidence">
                <a:extLst>
                  <a:ext uri="{FF2B5EF4-FFF2-40B4-BE49-F238E27FC236}">
                    <a16:creationId xmlns:a16="http://schemas.microsoft.com/office/drawing/2014/main" id="{C77B0A9E-BB91-27E4-A475-C321165AF0A2}"/>
                  </a:ext>
                </a:extLst>
              </p:cNvPr>
              <p:cNvPicPr>
                <a:picLocks noChangeAspect="1"/>
              </p:cNvPicPr>
              <p:nvPr/>
            </p:nvPicPr>
            <p:blipFill rotWithShape="1">
              <a:blip r:embed="rId18" cstate="hqprint">
                <a:alphaModFix/>
                <a:extLst>
                  <a:ext uri="{28A0092B-C50C-407E-A947-70E740481C1C}">
                    <a14:useLocalDpi xmlns:a14="http://schemas.microsoft.com/office/drawing/2010/main"/>
                  </a:ext>
                </a:extLst>
              </a:blip>
              <a:srcRect l="-11906" t="-18747" r="-6683"/>
              <a:stretch/>
            </p:blipFill>
            <p:spPr>
              <a:xfrm>
                <a:off x="4068156" y="1532638"/>
                <a:ext cx="384050" cy="384048"/>
              </a:xfrm>
              <a:prstGeom prst="ellipse">
                <a:avLst/>
              </a:prstGeom>
              <a:solidFill>
                <a:srgbClr val="B7D6C2"/>
              </a:solidFill>
              <a:ln w="9525" cap="flat" cmpd="sng">
                <a:noFill/>
                <a:prstDash val="solid"/>
                <a:round/>
                <a:headEnd type="none" w="sm" len="sm"/>
                <a:tailEnd type="none" w="sm" len="sm"/>
              </a:ln>
            </p:spPr>
          </p:pic>
        </p:grpSp>
      </p:grpSp>
      <p:grpSp>
        <p:nvGrpSpPr>
          <p:cNvPr id="20" name="Group 19">
            <a:extLst>
              <a:ext uri="{FF2B5EF4-FFF2-40B4-BE49-F238E27FC236}">
                <a16:creationId xmlns:a16="http://schemas.microsoft.com/office/drawing/2014/main" id="{C2AE6866-BC53-6205-672F-C567E77829F0}"/>
              </a:ext>
            </a:extLst>
          </p:cNvPr>
          <p:cNvGrpSpPr/>
          <p:nvPr/>
        </p:nvGrpSpPr>
        <p:grpSpPr>
          <a:xfrm>
            <a:off x="3622145" y="100675"/>
            <a:ext cx="1666544" cy="4954451"/>
            <a:chOff x="4829526" y="134233"/>
            <a:chExt cx="2222059" cy="6605934"/>
          </a:xfrm>
        </p:grpSpPr>
        <p:cxnSp>
          <p:nvCxnSpPr>
            <p:cNvPr id="264" name="Google Shape;264;p27"/>
            <p:cNvCxnSpPr>
              <a:cxnSpLocks/>
              <a:stCxn id="245" idx="3"/>
              <a:endCxn id="244" idx="1"/>
            </p:cNvCxnSpPr>
            <p:nvPr/>
          </p:nvCxnSpPr>
          <p:spPr>
            <a:xfrm flipV="1">
              <a:off x="4829526" y="668833"/>
              <a:ext cx="576137" cy="801578"/>
            </a:xfrm>
            <a:prstGeom prst="straightConnector1">
              <a:avLst/>
            </a:prstGeom>
            <a:noFill/>
            <a:ln w="19050" cap="flat" cmpd="sng">
              <a:solidFill>
                <a:schemeClr val="tx1"/>
              </a:solidFill>
              <a:prstDash val="sysDash"/>
              <a:round/>
              <a:headEnd type="none" w="med" len="med"/>
              <a:tailEnd type="arrow" w="lg" len="lg"/>
            </a:ln>
          </p:spPr>
        </p:cxnSp>
        <p:cxnSp>
          <p:nvCxnSpPr>
            <p:cNvPr id="265" name="Google Shape;265;p27"/>
            <p:cNvCxnSpPr>
              <a:cxnSpLocks/>
              <a:stCxn id="245" idx="3"/>
            </p:cNvCxnSpPr>
            <p:nvPr/>
          </p:nvCxnSpPr>
          <p:spPr>
            <a:xfrm>
              <a:off x="4829526" y="1470411"/>
              <a:ext cx="573125" cy="301130"/>
            </a:xfrm>
            <a:prstGeom prst="straightConnector1">
              <a:avLst/>
            </a:prstGeom>
            <a:noFill/>
            <a:ln w="19050" cap="flat" cmpd="sng">
              <a:solidFill>
                <a:schemeClr val="tx1"/>
              </a:solidFill>
              <a:prstDash val="sysDash"/>
              <a:round/>
              <a:headEnd type="none" w="med" len="med"/>
              <a:tailEnd type="arrow" w="lg" len="lg"/>
            </a:ln>
          </p:spPr>
        </p:cxnSp>
        <p:cxnSp>
          <p:nvCxnSpPr>
            <p:cNvPr id="269" name="Google Shape;269;p27"/>
            <p:cNvCxnSpPr>
              <a:cxnSpLocks/>
              <a:stCxn id="270" idx="0"/>
              <a:endCxn id="238" idx="2"/>
            </p:cNvCxnSpPr>
            <p:nvPr/>
          </p:nvCxnSpPr>
          <p:spPr>
            <a:xfrm flipV="1">
              <a:off x="6228625" y="5250177"/>
              <a:ext cx="1" cy="420790"/>
            </a:xfrm>
            <a:prstGeom prst="straightConnector1">
              <a:avLst/>
            </a:prstGeom>
            <a:noFill/>
            <a:ln w="19050" cap="flat" cmpd="sng">
              <a:solidFill>
                <a:schemeClr val="tx1"/>
              </a:solidFill>
              <a:prstDash val="sysDash"/>
              <a:round/>
              <a:headEnd type="none" w="med" len="med"/>
              <a:tailEnd type="arrow" w="lg" len="lg"/>
            </a:ln>
          </p:spPr>
        </p:cxnSp>
        <p:cxnSp>
          <p:nvCxnSpPr>
            <p:cNvPr id="271" name="Google Shape;271;p27"/>
            <p:cNvCxnSpPr>
              <a:cxnSpLocks/>
              <a:stCxn id="244" idx="2"/>
              <a:endCxn id="239" idx="0"/>
            </p:cNvCxnSpPr>
            <p:nvPr/>
          </p:nvCxnSpPr>
          <p:spPr>
            <a:xfrm>
              <a:off x="6228623" y="1203433"/>
              <a:ext cx="3992" cy="415083"/>
            </a:xfrm>
            <a:prstGeom prst="straightConnector1">
              <a:avLst/>
            </a:prstGeom>
            <a:noFill/>
            <a:ln w="19050" cap="flat" cmpd="sng">
              <a:solidFill>
                <a:schemeClr val="tx1"/>
              </a:solidFill>
              <a:prstDash val="sysDash"/>
              <a:round/>
              <a:headEnd type="none" w="med" len="med"/>
              <a:tailEnd type="arrow" w="lg" len="lg"/>
            </a:ln>
          </p:spPr>
        </p:cxnSp>
        <p:grpSp>
          <p:nvGrpSpPr>
            <p:cNvPr id="10" name="Group 9">
              <a:extLst>
                <a:ext uri="{FF2B5EF4-FFF2-40B4-BE49-F238E27FC236}">
                  <a16:creationId xmlns:a16="http://schemas.microsoft.com/office/drawing/2014/main" id="{EF019890-F76E-0812-FD07-25264C3934A8}"/>
                </a:ext>
              </a:extLst>
            </p:cNvPr>
            <p:cNvGrpSpPr/>
            <p:nvPr/>
          </p:nvGrpSpPr>
          <p:grpSpPr>
            <a:xfrm>
              <a:off x="5405665" y="5670967"/>
              <a:ext cx="1645920" cy="1069200"/>
              <a:chOff x="5405665" y="5670967"/>
              <a:chExt cx="1645920" cy="1069200"/>
            </a:xfrm>
          </p:grpSpPr>
          <p:sp>
            <p:nvSpPr>
              <p:cNvPr id="270" name="Google Shape;270;p27"/>
              <p:cNvSpPr/>
              <p:nvPr/>
            </p:nvSpPr>
            <p:spPr>
              <a:xfrm>
                <a:off x="5405665" y="5670967"/>
                <a:ext cx="1645920" cy="1069200"/>
              </a:xfrm>
              <a:prstGeom prst="roundRect">
                <a:avLst>
                  <a:gd name="adj" fmla="val 16667"/>
                </a:avLst>
              </a:prstGeom>
              <a:solidFill>
                <a:schemeClr val="lt1"/>
              </a:solidFill>
              <a:ln w="12700" cap="flat" cmpd="sng">
                <a:solidFill>
                  <a:schemeClr val="tx1"/>
                </a:solidFill>
                <a:prstDash val="solid"/>
                <a:round/>
                <a:headEnd type="none" w="sm" len="sm"/>
                <a:tailEnd type="none" w="sm" len="sm"/>
              </a:ln>
            </p:spPr>
            <p:txBody>
              <a:bodyPr spcFirstLastPara="1" wrap="square" lIns="0" tIns="34275" rIns="0" bIns="68569" anchor="t" anchorCtr="0">
                <a:noAutofit/>
              </a:bodyPr>
              <a:lstStyle/>
              <a:p>
                <a:pPr algn="ctr"/>
                <a:r>
                  <a:rPr lang="en" sz="1050">
                    <a:latin typeface="Arial" panose="020B0604020202020204" pitchFamily="34" charset="0"/>
                    <a:cs typeface="Arial" panose="020B0604020202020204" pitchFamily="34" charset="0"/>
                  </a:rPr>
                  <a:t>Compounding disturbances</a:t>
                </a:r>
                <a:endParaRPr sz="1050" dirty="0">
                  <a:latin typeface="Arial" panose="020B0604020202020204" pitchFamily="34" charset="0"/>
                  <a:cs typeface="Arial" panose="020B0604020202020204" pitchFamily="34" charset="0"/>
                </a:endParaRPr>
              </a:p>
              <a:p>
                <a:pPr algn="ctr"/>
                <a:endParaRPr sz="1050" dirty="0">
                  <a:latin typeface="Arial" panose="020B0604020202020204" pitchFamily="34" charset="0"/>
                  <a:cs typeface="Arial" panose="020B0604020202020204" pitchFamily="34" charset="0"/>
                </a:endParaRPr>
              </a:p>
            </p:txBody>
          </p:sp>
          <p:pic>
            <p:nvPicPr>
              <p:cNvPr id="282" name="Google Shape;282;p27"/>
              <p:cNvPicPr preferRelativeResize="0"/>
              <p:nvPr/>
            </p:nvPicPr>
            <p:blipFill rotWithShape="1">
              <a:blip r:embed="rId19" cstate="hqprint">
                <a:alphaModFix/>
                <a:extLst>
                  <a:ext uri="{28A0092B-C50C-407E-A947-70E740481C1C}">
                    <a14:useLocalDpi xmlns:a14="http://schemas.microsoft.com/office/drawing/2010/main"/>
                  </a:ext>
                </a:extLst>
              </a:blip>
              <a:srcRect l="-5003" t="-27973" r="-1"/>
              <a:stretch/>
            </p:blipFill>
            <p:spPr>
              <a:xfrm>
                <a:off x="6249075" y="6287216"/>
                <a:ext cx="384048" cy="365760"/>
              </a:xfrm>
              <a:prstGeom prst="ellipse">
                <a:avLst/>
              </a:prstGeom>
              <a:solidFill>
                <a:srgbClr val="B7D6C2"/>
              </a:solidFill>
              <a:ln w="9525" cap="flat" cmpd="sng">
                <a:noFill/>
                <a:prstDash val="solid"/>
                <a:round/>
                <a:headEnd type="none" w="sm" len="sm"/>
                <a:tailEnd type="none" w="sm" len="sm"/>
              </a:ln>
            </p:spPr>
          </p:pic>
          <p:pic>
            <p:nvPicPr>
              <p:cNvPr id="410" name="Picture 409" descr="Shape&#10;&#10;Description automatically generated with low confidence">
                <a:extLst>
                  <a:ext uri="{FF2B5EF4-FFF2-40B4-BE49-F238E27FC236}">
                    <a16:creationId xmlns:a16="http://schemas.microsoft.com/office/drawing/2014/main" id="{15638394-EE58-39E7-EEF4-2155F898F649}"/>
                  </a:ext>
                </a:extLst>
              </p:cNvPr>
              <p:cNvPicPr>
                <a:picLocks noChangeAspect="1"/>
              </p:cNvPicPr>
              <p:nvPr/>
            </p:nvPicPr>
            <p:blipFill>
              <a:blip r:embed="rId20" cstate="hqprint">
                <a:alphaModFix/>
                <a:extLst>
                  <a:ext uri="{28A0092B-C50C-407E-A947-70E740481C1C}">
                    <a14:useLocalDpi xmlns:a14="http://schemas.microsoft.com/office/drawing/2010/main"/>
                  </a:ext>
                </a:extLst>
              </a:blip>
              <a:stretch>
                <a:fillRect/>
              </a:stretch>
            </p:blipFill>
            <p:spPr>
              <a:xfrm>
                <a:off x="5731358" y="6287216"/>
                <a:ext cx="365760" cy="365760"/>
              </a:xfrm>
              <a:prstGeom prst="ellipse">
                <a:avLst/>
              </a:prstGeom>
              <a:solidFill>
                <a:srgbClr val="B7D6C2"/>
              </a:solidFill>
              <a:ln w="9525" cap="flat" cmpd="sng">
                <a:noFill/>
                <a:prstDash val="solid"/>
                <a:round/>
                <a:headEnd type="none" w="sm" len="sm"/>
                <a:tailEnd type="none" w="sm" len="sm"/>
              </a:ln>
            </p:spPr>
          </p:pic>
        </p:grpSp>
        <p:grpSp>
          <p:nvGrpSpPr>
            <p:cNvPr id="6" name="Group 5">
              <a:extLst>
                <a:ext uri="{FF2B5EF4-FFF2-40B4-BE49-F238E27FC236}">
                  <a16:creationId xmlns:a16="http://schemas.microsoft.com/office/drawing/2014/main" id="{385870AA-105D-FC5B-C56A-57DD55222D19}"/>
                </a:ext>
              </a:extLst>
            </p:cNvPr>
            <p:cNvGrpSpPr/>
            <p:nvPr/>
          </p:nvGrpSpPr>
          <p:grpSpPr>
            <a:xfrm>
              <a:off x="5405663" y="134233"/>
              <a:ext cx="1645920" cy="1069200"/>
              <a:chOff x="5405663" y="134233"/>
              <a:chExt cx="1645920" cy="1069200"/>
            </a:xfrm>
          </p:grpSpPr>
          <p:sp>
            <p:nvSpPr>
              <p:cNvPr id="244" name="Google Shape;244;p27"/>
              <p:cNvSpPr/>
              <p:nvPr/>
            </p:nvSpPr>
            <p:spPr>
              <a:xfrm>
                <a:off x="5405663" y="134233"/>
                <a:ext cx="1645920" cy="1069200"/>
              </a:xfrm>
              <a:prstGeom prst="roundRect">
                <a:avLst>
                  <a:gd name="adj" fmla="val 16667"/>
                </a:avLst>
              </a:prstGeom>
              <a:solidFill>
                <a:schemeClr val="lt1"/>
              </a:solidFill>
              <a:ln w="12700" cap="flat" cmpd="sng">
                <a:solidFill>
                  <a:schemeClr val="tx1"/>
                </a:solidFill>
                <a:prstDash val="solid"/>
                <a:round/>
                <a:headEnd type="none" w="sm" len="sm"/>
                <a:tailEnd type="none" w="sm" len="sm"/>
              </a:ln>
            </p:spPr>
            <p:txBody>
              <a:bodyPr spcFirstLastPara="1" wrap="square" lIns="0" tIns="34275" rIns="0" bIns="68569" anchor="t" anchorCtr="0">
                <a:noAutofit/>
              </a:bodyPr>
              <a:lstStyle/>
              <a:p>
                <a:pPr algn="ctr"/>
                <a:r>
                  <a:rPr lang="en" sz="1050">
                    <a:latin typeface="Arial" panose="020B0604020202020204" pitchFamily="34" charset="0"/>
                    <a:cs typeface="Arial" panose="020B0604020202020204" pitchFamily="34" charset="0"/>
                  </a:rPr>
                  <a:t>Compounding disturbances</a:t>
                </a:r>
                <a:endParaRPr sz="1050" dirty="0">
                  <a:latin typeface="Arial" panose="020B0604020202020204" pitchFamily="34" charset="0"/>
                  <a:cs typeface="Arial" panose="020B0604020202020204" pitchFamily="34" charset="0"/>
                </a:endParaRPr>
              </a:p>
              <a:p>
                <a:pPr algn="ctr"/>
                <a:endParaRPr sz="1050" dirty="0">
                  <a:latin typeface="Arial" panose="020B0604020202020204" pitchFamily="34" charset="0"/>
                  <a:cs typeface="Arial" panose="020B0604020202020204" pitchFamily="34" charset="0"/>
                </a:endParaRPr>
              </a:p>
            </p:txBody>
          </p:sp>
          <p:pic>
            <p:nvPicPr>
              <p:cNvPr id="415" name="Google Shape;282;p27">
                <a:extLst>
                  <a:ext uri="{FF2B5EF4-FFF2-40B4-BE49-F238E27FC236}">
                    <a16:creationId xmlns:a16="http://schemas.microsoft.com/office/drawing/2014/main" id="{5B80A064-32D4-FEEB-3792-4A6DF70EE5D6}"/>
                  </a:ext>
                </a:extLst>
              </p:cNvPr>
              <p:cNvPicPr preferRelativeResize="0"/>
              <p:nvPr/>
            </p:nvPicPr>
            <p:blipFill rotWithShape="1">
              <a:blip r:embed="rId19" cstate="hqprint">
                <a:alphaModFix/>
                <a:extLst>
                  <a:ext uri="{28A0092B-C50C-407E-A947-70E740481C1C}">
                    <a14:useLocalDpi xmlns:a14="http://schemas.microsoft.com/office/drawing/2010/main"/>
                  </a:ext>
                </a:extLst>
              </a:blip>
              <a:srcRect l="-5003" t="-27973" r="-1"/>
              <a:stretch/>
            </p:blipFill>
            <p:spPr>
              <a:xfrm>
                <a:off x="6232592" y="681894"/>
                <a:ext cx="384048" cy="365760"/>
              </a:xfrm>
              <a:prstGeom prst="ellipse">
                <a:avLst/>
              </a:prstGeom>
              <a:solidFill>
                <a:srgbClr val="B7D6C2"/>
              </a:solidFill>
              <a:ln w="9525" cap="flat" cmpd="sng">
                <a:noFill/>
                <a:prstDash val="solid"/>
                <a:round/>
                <a:headEnd type="none" w="sm" len="sm"/>
                <a:tailEnd type="none" w="sm" len="sm"/>
              </a:ln>
            </p:spPr>
          </p:pic>
          <p:pic>
            <p:nvPicPr>
              <p:cNvPr id="416" name="Picture 415" descr="Shape&#10;&#10;Description automatically generated with low confidence">
                <a:extLst>
                  <a:ext uri="{FF2B5EF4-FFF2-40B4-BE49-F238E27FC236}">
                    <a16:creationId xmlns:a16="http://schemas.microsoft.com/office/drawing/2014/main" id="{3864BCBD-2722-91F0-C8BA-55AA80811867}"/>
                  </a:ext>
                </a:extLst>
              </p:cNvPr>
              <p:cNvPicPr>
                <a:picLocks noChangeAspect="1"/>
              </p:cNvPicPr>
              <p:nvPr/>
            </p:nvPicPr>
            <p:blipFill>
              <a:blip r:embed="rId20" cstate="hqprint">
                <a:alphaModFix/>
                <a:extLst>
                  <a:ext uri="{28A0092B-C50C-407E-A947-70E740481C1C}">
                    <a14:useLocalDpi xmlns:a14="http://schemas.microsoft.com/office/drawing/2010/main"/>
                  </a:ext>
                </a:extLst>
              </a:blip>
              <a:stretch>
                <a:fillRect/>
              </a:stretch>
            </p:blipFill>
            <p:spPr>
              <a:xfrm>
                <a:off x="5714875" y="681894"/>
                <a:ext cx="365760" cy="365760"/>
              </a:xfrm>
              <a:prstGeom prst="ellipse">
                <a:avLst/>
              </a:prstGeom>
              <a:solidFill>
                <a:srgbClr val="B7D6C2"/>
              </a:solidFill>
              <a:ln w="9525" cap="flat" cmpd="sng">
                <a:noFill/>
                <a:prstDash val="solid"/>
                <a:round/>
                <a:headEnd type="none" w="sm" len="sm"/>
                <a:tailEnd type="none" w="sm" len="sm"/>
              </a:ln>
            </p:spPr>
          </p:pic>
        </p:grpSp>
      </p:grpSp>
      <p:sp>
        <p:nvSpPr>
          <p:cNvPr id="82" name="TextBox 81">
            <a:extLst>
              <a:ext uri="{FF2B5EF4-FFF2-40B4-BE49-F238E27FC236}">
                <a16:creationId xmlns:a16="http://schemas.microsoft.com/office/drawing/2014/main" id="{9D1FE0AD-FE48-4307-8E95-4D02E24F8103}"/>
              </a:ext>
            </a:extLst>
          </p:cNvPr>
          <p:cNvSpPr txBox="1"/>
          <p:nvPr/>
        </p:nvSpPr>
        <p:spPr>
          <a:xfrm>
            <a:off x="6192254" y="4644823"/>
            <a:ext cx="3013824" cy="415498"/>
          </a:xfrm>
          <a:prstGeom prst="rect">
            <a:avLst/>
          </a:prstGeom>
          <a:noFill/>
        </p:spPr>
        <p:txBody>
          <a:bodyPr wrap="square" rtlCol="0">
            <a:spAutoFit/>
          </a:bodyPr>
          <a:lstStyle/>
          <a:p>
            <a:pPr marL="0" marR="0" algn="r"/>
            <a:r>
              <a:rPr lang="en-US" sz="1050" dirty="0">
                <a:solidFill>
                  <a:schemeClr val="tx2"/>
                </a:solidFill>
                <a:effectLst/>
                <a:latin typeface="Arial" panose="020B0604020202020204" pitchFamily="34" charset="0"/>
                <a:ea typeface="Times New Roman" panose="02020603050405020304" pitchFamily="18" charset="0"/>
                <a:cs typeface="Arial" panose="020B0604020202020204" pitchFamily="34" charset="0"/>
              </a:rPr>
              <a:t>Preliminary Information-Subject to Revision. Not for Citation or Distribution.</a:t>
            </a:r>
          </a:p>
        </p:txBody>
      </p:sp>
    </p:spTree>
    <p:extLst>
      <p:ext uri="{BB962C8B-B14F-4D97-AF65-F5344CB8AC3E}">
        <p14:creationId xmlns:p14="http://schemas.microsoft.com/office/powerpoint/2010/main" val="4270239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9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1" grpId="0"/>
      <p:bldP spid="29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78313EF3-E880-499D-AC80-3837F2990A27}"/>
              </a:ext>
            </a:extLst>
          </p:cNvPr>
          <p:cNvSpPr/>
          <p:nvPr/>
        </p:nvSpPr>
        <p:spPr>
          <a:xfrm>
            <a:off x="219710" y="100675"/>
            <a:ext cx="1763362" cy="3036745"/>
          </a:xfrm>
          <a:prstGeom prst="roundRect">
            <a:avLst/>
          </a:prstGeom>
          <a:solidFill>
            <a:schemeClr val="accent2">
              <a:lumMod val="20000"/>
              <a:lumOff val="80000"/>
            </a:schemeClr>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61" name="Google Shape;261;p27"/>
          <p:cNvSpPr/>
          <p:nvPr/>
        </p:nvSpPr>
        <p:spPr>
          <a:xfrm>
            <a:off x="7209322" y="2349390"/>
            <a:ext cx="1743525" cy="950400"/>
          </a:xfrm>
          <a:prstGeom prst="roundRect">
            <a:avLst>
              <a:gd name="adj" fmla="val 16667"/>
            </a:avLst>
          </a:prstGeom>
          <a:noFill/>
          <a:ln>
            <a:noFill/>
          </a:ln>
        </p:spPr>
        <p:txBody>
          <a:bodyPr spcFirstLastPara="1" wrap="square" lIns="0" tIns="68569" rIns="0" bIns="68569" anchor="t" anchorCtr="0">
            <a:noAutofit/>
          </a:bodyPr>
          <a:lstStyle/>
          <a:p>
            <a:pPr algn="ctr"/>
            <a:r>
              <a:rPr lang="en" sz="1500" b="1" i="1" dirty="0"/>
              <a:t>Novel climate context</a:t>
            </a:r>
            <a:endParaRPr sz="1500" b="1" i="1" dirty="0"/>
          </a:p>
        </p:txBody>
      </p:sp>
      <p:grpSp>
        <p:nvGrpSpPr>
          <p:cNvPr id="15" name="Group 14">
            <a:extLst>
              <a:ext uri="{FF2B5EF4-FFF2-40B4-BE49-F238E27FC236}">
                <a16:creationId xmlns:a16="http://schemas.microsoft.com/office/drawing/2014/main" id="{16C320E1-CE66-25CD-917C-4F9C9E5A020A}"/>
              </a:ext>
            </a:extLst>
          </p:cNvPr>
          <p:cNvGrpSpPr/>
          <p:nvPr/>
        </p:nvGrpSpPr>
        <p:grpSpPr>
          <a:xfrm>
            <a:off x="2989020" y="1213887"/>
            <a:ext cx="4091800" cy="2723746"/>
            <a:chOff x="3985360" y="1618516"/>
            <a:chExt cx="5455733" cy="3631661"/>
          </a:xfrm>
        </p:grpSpPr>
        <p:grpSp>
          <p:nvGrpSpPr>
            <p:cNvPr id="7" name="Group 6">
              <a:extLst>
                <a:ext uri="{FF2B5EF4-FFF2-40B4-BE49-F238E27FC236}">
                  <a16:creationId xmlns:a16="http://schemas.microsoft.com/office/drawing/2014/main" id="{18B9F1E6-A4BC-7731-9B8A-1E8E899EC9A9}"/>
                </a:ext>
              </a:extLst>
            </p:cNvPr>
            <p:cNvGrpSpPr/>
            <p:nvPr/>
          </p:nvGrpSpPr>
          <p:grpSpPr>
            <a:xfrm>
              <a:off x="5409655" y="1618516"/>
              <a:ext cx="1645920" cy="747600"/>
              <a:chOff x="5409655" y="1618516"/>
              <a:chExt cx="1645920" cy="747600"/>
            </a:xfrm>
          </p:grpSpPr>
          <p:sp>
            <p:nvSpPr>
              <p:cNvPr id="239" name="Google Shape;239;p27"/>
              <p:cNvSpPr/>
              <p:nvPr/>
            </p:nvSpPr>
            <p:spPr>
              <a:xfrm>
                <a:off x="5409655" y="1618516"/>
                <a:ext cx="1645920" cy="747600"/>
              </a:xfrm>
              <a:prstGeom prst="roundRect">
                <a:avLst>
                  <a:gd name="adj" fmla="val 16667"/>
                </a:avLst>
              </a:prstGeom>
              <a:solidFill>
                <a:schemeClr val="lt1"/>
              </a:solidFill>
              <a:ln w="44450" cap="flat" cmpd="sng">
                <a:solidFill>
                  <a:schemeClr val="dk1"/>
                </a:solidFill>
                <a:prstDash val="solid"/>
                <a:round/>
                <a:headEnd type="none" w="sm" len="sm"/>
                <a:tailEnd type="none" w="sm" len="sm"/>
              </a:ln>
            </p:spPr>
            <p:txBody>
              <a:bodyPr spcFirstLastPara="1" wrap="square" lIns="0" tIns="68569" rIns="0" bIns="68569" anchor="t" anchorCtr="0">
                <a:noAutofit/>
              </a:bodyPr>
              <a:lstStyle/>
              <a:p>
                <a:pPr algn="ctr"/>
                <a:r>
                  <a:rPr lang="en" sz="1050" b="1">
                    <a:latin typeface="Arial" panose="020B0604020202020204" pitchFamily="34" charset="0"/>
                    <a:cs typeface="Arial" panose="020B0604020202020204" pitchFamily="34" charset="0"/>
                  </a:rPr>
                  <a:t>Recruitment</a:t>
                </a:r>
                <a:endParaRPr sz="1050" b="1" dirty="0">
                  <a:latin typeface="Arial" panose="020B0604020202020204" pitchFamily="34" charset="0"/>
                  <a:cs typeface="Arial" panose="020B0604020202020204" pitchFamily="34" charset="0"/>
                </a:endParaRPr>
              </a:p>
            </p:txBody>
          </p:sp>
          <p:pic>
            <p:nvPicPr>
              <p:cNvPr id="243" name="Google Shape;243;p27"/>
              <p:cNvPicPr preferRelativeResize="0"/>
              <p:nvPr/>
            </p:nvPicPr>
            <p:blipFill rotWithShape="1">
              <a:blip r:embed="rId3" cstate="hqprint">
                <a:alphaModFix/>
                <a:extLst>
                  <a:ext uri="{28A0092B-C50C-407E-A947-70E740481C1C}">
                    <a14:useLocalDpi xmlns:a14="http://schemas.microsoft.com/office/drawing/2010/main"/>
                  </a:ext>
                </a:extLst>
              </a:blip>
              <a:srcRect t="-6222"/>
              <a:stretch/>
            </p:blipFill>
            <p:spPr>
              <a:xfrm>
                <a:off x="5984167" y="1951783"/>
                <a:ext cx="361170" cy="364798"/>
              </a:xfrm>
              <a:prstGeom prst="ellipse">
                <a:avLst/>
              </a:prstGeom>
              <a:solidFill>
                <a:srgbClr val="B7D6C2"/>
              </a:solidFill>
              <a:ln w="9525" cap="flat" cmpd="sng">
                <a:noFill/>
                <a:prstDash val="solid"/>
                <a:round/>
                <a:headEnd type="none" w="sm" len="sm"/>
                <a:tailEnd type="none" w="sm" len="sm"/>
              </a:ln>
            </p:spPr>
          </p:pic>
        </p:grpSp>
        <p:cxnSp>
          <p:nvCxnSpPr>
            <p:cNvPr id="254" name="Google Shape;254;p27"/>
            <p:cNvCxnSpPr>
              <a:cxnSpLocks/>
              <a:stCxn id="250" idx="0"/>
              <a:endCxn id="239" idx="1"/>
            </p:cNvCxnSpPr>
            <p:nvPr/>
          </p:nvCxnSpPr>
          <p:spPr>
            <a:xfrm flipV="1">
              <a:off x="3985360" y="1992316"/>
              <a:ext cx="1424295" cy="741010"/>
            </a:xfrm>
            <a:prstGeom prst="straightConnector1">
              <a:avLst/>
            </a:prstGeom>
            <a:noFill/>
            <a:ln w="63500" cap="flat" cmpd="sng">
              <a:solidFill>
                <a:schemeClr val="dk1"/>
              </a:solidFill>
              <a:prstDash val="solid"/>
              <a:round/>
              <a:headEnd type="none" w="med" len="med"/>
              <a:tailEnd type="arrow" w="lg" len="med"/>
            </a:ln>
          </p:spPr>
        </p:cxnSp>
        <p:cxnSp>
          <p:nvCxnSpPr>
            <p:cNvPr id="255" name="Google Shape;255;p27"/>
            <p:cNvCxnSpPr>
              <a:cxnSpLocks/>
              <a:endCxn id="238" idx="1"/>
            </p:cNvCxnSpPr>
            <p:nvPr/>
          </p:nvCxnSpPr>
          <p:spPr>
            <a:xfrm>
              <a:off x="4323618" y="3868867"/>
              <a:ext cx="1082048" cy="985460"/>
            </a:xfrm>
            <a:prstGeom prst="straightConnector1">
              <a:avLst/>
            </a:prstGeom>
            <a:noFill/>
            <a:ln w="63500" cap="flat" cmpd="sng">
              <a:solidFill>
                <a:schemeClr val="dk1"/>
              </a:solidFill>
              <a:prstDash val="solid"/>
              <a:round/>
              <a:headEnd type="none" w="med" len="med"/>
              <a:tailEnd type="arrow" w="lg" len="med"/>
            </a:ln>
          </p:spPr>
        </p:cxnSp>
        <p:cxnSp>
          <p:nvCxnSpPr>
            <p:cNvPr id="256" name="Google Shape;256;p27"/>
            <p:cNvCxnSpPr>
              <a:cxnSpLocks/>
              <a:stCxn id="238" idx="3"/>
            </p:cNvCxnSpPr>
            <p:nvPr/>
          </p:nvCxnSpPr>
          <p:spPr>
            <a:xfrm flipV="1">
              <a:off x="7051586" y="4071921"/>
              <a:ext cx="1020852" cy="782406"/>
            </a:xfrm>
            <a:prstGeom prst="straightConnector1">
              <a:avLst/>
            </a:prstGeom>
            <a:noFill/>
            <a:ln w="63500" cap="flat" cmpd="sng">
              <a:solidFill>
                <a:schemeClr val="dk1"/>
              </a:solidFill>
              <a:prstDash val="solid"/>
              <a:round/>
              <a:headEnd type="none" w="med" len="med"/>
              <a:tailEnd type="arrow" w="lg" len="med"/>
            </a:ln>
          </p:spPr>
        </p:cxnSp>
        <p:cxnSp>
          <p:nvCxnSpPr>
            <p:cNvPr id="258" name="Google Shape;258;p27"/>
            <p:cNvCxnSpPr>
              <a:cxnSpLocks/>
              <a:stCxn id="239" idx="3"/>
            </p:cNvCxnSpPr>
            <p:nvPr/>
          </p:nvCxnSpPr>
          <p:spPr>
            <a:xfrm>
              <a:off x="7055575" y="1992316"/>
              <a:ext cx="1016863" cy="741010"/>
            </a:xfrm>
            <a:prstGeom prst="straightConnector1">
              <a:avLst/>
            </a:prstGeom>
            <a:noFill/>
            <a:ln w="63500" cap="flat" cmpd="sng">
              <a:solidFill>
                <a:schemeClr val="dk1"/>
              </a:solidFill>
              <a:prstDash val="solid"/>
              <a:round/>
              <a:headEnd type="none" w="med" len="med"/>
              <a:tailEnd type="arrow" w="lg" len="med"/>
            </a:ln>
          </p:spPr>
        </p:cxnSp>
        <p:grpSp>
          <p:nvGrpSpPr>
            <p:cNvPr id="9" name="Group 8">
              <a:extLst>
                <a:ext uri="{FF2B5EF4-FFF2-40B4-BE49-F238E27FC236}">
                  <a16:creationId xmlns:a16="http://schemas.microsoft.com/office/drawing/2014/main" id="{334C96C3-367C-071B-66EC-BDF1420C2D61}"/>
                </a:ext>
              </a:extLst>
            </p:cNvPr>
            <p:cNvGrpSpPr/>
            <p:nvPr/>
          </p:nvGrpSpPr>
          <p:grpSpPr>
            <a:xfrm>
              <a:off x="5405666" y="4458477"/>
              <a:ext cx="1645920" cy="791700"/>
              <a:chOff x="5405666" y="4458477"/>
              <a:chExt cx="1645920" cy="791700"/>
            </a:xfrm>
          </p:grpSpPr>
          <p:sp>
            <p:nvSpPr>
              <p:cNvPr id="238" name="Google Shape;238;p27"/>
              <p:cNvSpPr/>
              <p:nvPr/>
            </p:nvSpPr>
            <p:spPr>
              <a:xfrm>
                <a:off x="5405666" y="4458477"/>
                <a:ext cx="1645920" cy="791700"/>
              </a:xfrm>
              <a:prstGeom prst="roundRect">
                <a:avLst>
                  <a:gd name="adj" fmla="val 16667"/>
                </a:avLst>
              </a:prstGeom>
              <a:solidFill>
                <a:schemeClr val="lt1"/>
              </a:solidFill>
              <a:ln w="44450" cap="flat" cmpd="sng">
                <a:solidFill>
                  <a:schemeClr val="dk1"/>
                </a:solidFill>
                <a:prstDash val="solid"/>
                <a:round/>
                <a:headEnd type="none" w="sm" len="sm"/>
                <a:tailEnd type="none" w="sm" len="sm"/>
              </a:ln>
            </p:spPr>
            <p:txBody>
              <a:bodyPr spcFirstLastPara="1" wrap="square" lIns="0" tIns="68569" rIns="0" bIns="68569" anchor="t" anchorCtr="0">
                <a:noAutofit/>
              </a:bodyPr>
              <a:lstStyle/>
              <a:p>
                <a:pPr algn="ctr"/>
                <a:r>
                  <a:rPr lang="en" sz="1050" b="1">
                    <a:latin typeface="Arial" panose="020B0604020202020204" pitchFamily="34" charset="0"/>
                    <a:cs typeface="Arial" panose="020B0604020202020204" pitchFamily="34" charset="0"/>
                  </a:rPr>
                  <a:t>Mortality</a:t>
                </a:r>
                <a:endParaRPr sz="1050" b="1" dirty="0">
                  <a:latin typeface="Arial" panose="020B0604020202020204" pitchFamily="34" charset="0"/>
                  <a:cs typeface="Arial" panose="020B0604020202020204" pitchFamily="34" charset="0"/>
                </a:endParaRPr>
              </a:p>
            </p:txBody>
          </p:sp>
          <p:pic>
            <p:nvPicPr>
              <p:cNvPr id="260" name="Google Shape;260;p27"/>
              <p:cNvPicPr preferRelativeResize="0">
                <a:picLocks noChangeAspect="1"/>
              </p:cNvPicPr>
              <p:nvPr/>
            </p:nvPicPr>
            <p:blipFill rotWithShape="1">
              <a:blip r:embed="rId4" cstate="hqprint">
                <a:alphaModFix/>
                <a:extLst>
                  <a:ext uri="{28A0092B-C50C-407E-A947-70E740481C1C}">
                    <a14:useLocalDpi xmlns:a14="http://schemas.microsoft.com/office/drawing/2010/main"/>
                  </a:ext>
                </a:extLst>
              </a:blip>
              <a:srcRect t="-20434"/>
              <a:stretch/>
            </p:blipFill>
            <p:spPr>
              <a:xfrm flipH="1">
                <a:off x="5943880" y="4792712"/>
                <a:ext cx="363495" cy="365760"/>
              </a:xfrm>
              <a:prstGeom prst="ellipse">
                <a:avLst/>
              </a:prstGeom>
              <a:solidFill>
                <a:srgbClr val="B7D6C2"/>
              </a:solidFill>
              <a:ln w="9525" cap="flat" cmpd="sng">
                <a:noFill/>
                <a:prstDash val="solid"/>
                <a:round/>
                <a:headEnd type="none" w="sm" len="sm"/>
                <a:tailEnd type="none" w="sm" len="sm"/>
              </a:ln>
            </p:spPr>
          </p:pic>
        </p:grpSp>
        <p:grpSp>
          <p:nvGrpSpPr>
            <p:cNvPr id="283" name="Google Shape;283;p27"/>
            <p:cNvGrpSpPr/>
            <p:nvPr/>
          </p:nvGrpSpPr>
          <p:grpSpPr>
            <a:xfrm>
              <a:off x="7795173" y="2748438"/>
              <a:ext cx="1645920" cy="1263688"/>
              <a:chOff x="5430162" y="1989491"/>
              <a:chExt cx="1469519" cy="988629"/>
            </a:xfrm>
            <a:solidFill>
              <a:schemeClr val="lt1"/>
            </a:solidFill>
          </p:grpSpPr>
          <p:sp>
            <p:nvSpPr>
              <p:cNvPr id="257" name="Google Shape;257;p27"/>
              <p:cNvSpPr/>
              <p:nvPr/>
            </p:nvSpPr>
            <p:spPr>
              <a:xfrm>
                <a:off x="5430162" y="1989491"/>
                <a:ext cx="1469519" cy="988629"/>
              </a:xfrm>
              <a:prstGeom prst="roundRect">
                <a:avLst>
                  <a:gd name="adj" fmla="val 16667"/>
                </a:avLst>
              </a:prstGeom>
              <a:grpFill/>
              <a:ln w="44450" cap="flat" cmpd="sng">
                <a:solidFill>
                  <a:schemeClr val="dk1"/>
                </a:solidFill>
                <a:prstDash val="solid"/>
                <a:round/>
                <a:headEnd type="none" w="sm" len="sm"/>
                <a:tailEnd type="none" w="sm" len="sm"/>
              </a:ln>
            </p:spPr>
            <p:txBody>
              <a:bodyPr spcFirstLastPara="1" wrap="square" lIns="0" tIns="68569" rIns="0" bIns="68569" anchor="t" anchorCtr="0">
                <a:noAutofit/>
              </a:bodyPr>
              <a:lstStyle/>
              <a:p>
                <a:pPr algn="ctr"/>
                <a:r>
                  <a:rPr lang="en" sz="1050" b="1">
                    <a:latin typeface="Arial" panose="020B0604020202020204" pitchFamily="34" charset="0"/>
                    <a:cs typeface="Arial" panose="020B0604020202020204" pitchFamily="34" charset="0"/>
                  </a:rPr>
                  <a:t>Compositional shifts</a:t>
                </a:r>
                <a:endParaRPr sz="1050" b="1" dirty="0">
                  <a:latin typeface="Arial" panose="020B0604020202020204" pitchFamily="34" charset="0"/>
                  <a:cs typeface="Arial" panose="020B0604020202020204" pitchFamily="34" charset="0"/>
                </a:endParaRPr>
              </a:p>
            </p:txBody>
          </p:sp>
          <p:pic>
            <p:nvPicPr>
              <p:cNvPr id="284" name="Google Shape;284;p27"/>
              <p:cNvPicPr preferRelativeResize="0"/>
              <p:nvPr/>
            </p:nvPicPr>
            <p:blipFill rotWithShape="1">
              <a:blip r:embed="rId5" cstate="hqprint">
                <a:alphaModFix/>
                <a:extLst>
                  <a:ext uri="{28A0092B-C50C-407E-A947-70E740481C1C}">
                    <a14:useLocalDpi xmlns:a14="http://schemas.microsoft.com/office/drawing/2010/main"/>
                  </a:ext>
                </a:extLst>
              </a:blip>
              <a:srcRect/>
              <a:stretch/>
            </p:blipFill>
            <p:spPr>
              <a:xfrm>
                <a:off x="5926342" y="2539028"/>
                <a:ext cx="365760" cy="286147"/>
              </a:xfrm>
              <a:prstGeom prst="ellipse">
                <a:avLst/>
              </a:prstGeom>
              <a:solidFill>
                <a:srgbClr val="B7D6C2"/>
              </a:solidFill>
              <a:ln w="9525" cap="flat" cmpd="sng">
                <a:noFill/>
                <a:prstDash val="solid"/>
                <a:round/>
                <a:headEnd type="none" w="sm" len="sm"/>
                <a:tailEnd type="none" w="sm" len="sm"/>
              </a:ln>
            </p:spPr>
          </p:pic>
        </p:grpSp>
      </p:grpSp>
      <p:sp>
        <p:nvSpPr>
          <p:cNvPr id="293" name="Google Shape;293;p27"/>
          <p:cNvSpPr/>
          <p:nvPr/>
        </p:nvSpPr>
        <p:spPr>
          <a:xfrm>
            <a:off x="219710" y="287917"/>
            <a:ext cx="1743525" cy="950400"/>
          </a:xfrm>
          <a:prstGeom prst="roundRect">
            <a:avLst>
              <a:gd name="adj" fmla="val 16667"/>
            </a:avLst>
          </a:prstGeom>
          <a:noFill/>
          <a:ln>
            <a:noFill/>
          </a:ln>
        </p:spPr>
        <p:txBody>
          <a:bodyPr spcFirstLastPara="1" wrap="square" lIns="0" tIns="68569" rIns="0" bIns="68569" anchor="t" anchorCtr="0">
            <a:noAutofit/>
          </a:bodyPr>
          <a:lstStyle/>
          <a:p>
            <a:pPr algn="ctr"/>
            <a:r>
              <a:rPr lang="en" sz="1500" b="1" i="1">
                <a:latin typeface="Arial" panose="020B0604020202020204" pitchFamily="34" charset="0"/>
                <a:cs typeface="Arial" panose="020B0604020202020204" pitchFamily="34" charset="0"/>
              </a:rPr>
              <a:t>Novel climate context</a:t>
            </a:r>
            <a:endParaRPr sz="1500" b="1" i="1" dirty="0">
              <a:latin typeface="Arial" panose="020B0604020202020204" pitchFamily="34" charset="0"/>
              <a:cs typeface="Arial" panose="020B0604020202020204" pitchFamily="34" charset="0"/>
            </a:endParaRPr>
          </a:p>
        </p:txBody>
      </p:sp>
      <p:grpSp>
        <p:nvGrpSpPr>
          <p:cNvPr id="17" name="Group 16">
            <a:extLst>
              <a:ext uri="{FF2B5EF4-FFF2-40B4-BE49-F238E27FC236}">
                <a16:creationId xmlns:a16="http://schemas.microsoft.com/office/drawing/2014/main" id="{C213E870-E283-7968-1E88-450D6DC694D3}"/>
              </a:ext>
            </a:extLst>
          </p:cNvPr>
          <p:cNvGrpSpPr/>
          <p:nvPr/>
        </p:nvGrpSpPr>
        <p:grpSpPr>
          <a:xfrm>
            <a:off x="531169" y="2049320"/>
            <a:ext cx="3115831" cy="951075"/>
            <a:chOff x="708225" y="2732426"/>
            <a:chExt cx="4154441" cy="1268100"/>
          </a:xfrm>
        </p:grpSpPr>
        <p:cxnSp>
          <p:nvCxnSpPr>
            <p:cNvPr id="252" name="Google Shape;252;p27"/>
            <p:cNvCxnSpPr>
              <a:cxnSpLocks/>
              <a:stCxn id="253" idx="3"/>
              <a:endCxn id="250" idx="1"/>
            </p:cNvCxnSpPr>
            <p:nvPr/>
          </p:nvCxnSpPr>
          <p:spPr>
            <a:xfrm>
              <a:off x="2354145" y="3366476"/>
              <a:ext cx="753908" cy="450"/>
            </a:xfrm>
            <a:prstGeom prst="straightConnector1">
              <a:avLst/>
            </a:prstGeom>
            <a:noFill/>
            <a:ln w="63500" cap="flat" cmpd="sng">
              <a:solidFill>
                <a:schemeClr val="dk1"/>
              </a:solidFill>
              <a:prstDash val="solid"/>
              <a:round/>
              <a:headEnd type="none" w="med" len="med"/>
              <a:tailEnd type="arrow" w="lg" len="med"/>
            </a:ln>
          </p:spPr>
        </p:cxnSp>
        <p:grpSp>
          <p:nvGrpSpPr>
            <p:cNvPr id="4" name="Group 3">
              <a:extLst>
                <a:ext uri="{FF2B5EF4-FFF2-40B4-BE49-F238E27FC236}">
                  <a16:creationId xmlns:a16="http://schemas.microsoft.com/office/drawing/2014/main" id="{F8474531-97F7-5525-092C-995D91D747A5}"/>
                </a:ext>
              </a:extLst>
            </p:cNvPr>
            <p:cNvGrpSpPr/>
            <p:nvPr/>
          </p:nvGrpSpPr>
          <p:grpSpPr>
            <a:xfrm>
              <a:off x="3108053" y="2733326"/>
              <a:ext cx="1754613" cy="1267200"/>
              <a:chOff x="3108053" y="2733326"/>
              <a:chExt cx="1754613" cy="1267200"/>
            </a:xfrm>
          </p:grpSpPr>
          <p:sp>
            <p:nvSpPr>
              <p:cNvPr id="250" name="Google Shape;250;p27"/>
              <p:cNvSpPr/>
              <p:nvPr/>
            </p:nvSpPr>
            <p:spPr>
              <a:xfrm>
                <a:off x="3108053" y="2733326"/>
                <a:ext cx="1754613" cy="1267200"/>
              </a:xfrm>
              <a:prstGeom prst="roundRect">
                <a:avLst>
                  <a:gd name="adj" fmla="val 16667"/>
                </a:avLst>
              </a:prstGeom>
              <a:solidFill>
                <a:schemeClr val="lt1"/>
              </a:solidFill>
              <a:ln w="44450" cap="flat" cmpd="sng">
                <a:solidFill>
                  <a:schemeClr val="dk1"/>
                </a:solidFill>
                <a:prstDash val="solid"/>
                <a:round/>
                <a:headEnd type="none" w="sm" len="sm"/>
                <a:tailEnd type="none" w="sm" len="sm"/>
              </a:ln>
            </p:spPr>
            <p:txBody>
              <a:bodyPr spcFirstLastPara="1" wrap="square" lIns="0" tIns="68569" rIns="0" bIns="68569" anchor="t" anchorCtr="0">
                <a:noAutofit/>
              </a:bodyPr>
              <a:lstStyle/>
              <a:p>
                <a:pPr algn="ctr"/>
                <a:r>
                  <a:rPr lang="en" sz="1050" b="1">
                    <a:latin typeface="Arial" panose="020B0604020202020204" pitchFamily="34" charset="0"/>
                    <a:cs typeface="Arial" panose="020B0604020202020204" pitchFamily="34" charset="0"/>
                  </a:rPr>
                  <a:t>Ecologically available water</a:t>
                </a:r>
                <a:endParaRPr sz="1050" b="1" dirty="0">
                  <a:latin typeface="Arial" panose="020B0604020202020204" pitchFamily="34" charset="0"/>
                  <a:cs typeface="Arial" panose="020B0604020202020204" pitchFamily="34" charset="0"/>
                </a:endParaRPr>
              </a:p>
            </p:txBody>
          </p:sp>
          <p:pic>
            <p:nvPicPr>
              <p:cNvPr id="259" name="Google Shape;259;p27"/>
              <p:cNvPicPr preferRelativeResize="0">
                <a:picLocks noChangeAspect="1"/>
              </p:cNvPicPr>
              <p:nvPr/>
            </p:nvPicPr>
            <p:blipFill rotWithShape="1">
              <a:blip r:embed="rId6" cstate="hqprint">
                <a:alphaModFix/>
                <a:extLst>
                  <a:ext uri="{28A0092B-C50C-407E-A947-70E740481C1C}">
                    <a14:useLocalDpi xmlns:a14="http://schemas.microsoft.com/office/drawing/2010/main"/>
                  </a:ext>
                </a:extLst>
              </a:blip>
              <a:srcRect/>
              <a:stretch/>
            </p:blipFill>
            <p:spPr>
              <a:xfrm>
                <a:off x="3551094" y="3420943"/>
                <a:ext cx="366764" cy="365760"/>
              </a:xfrm>
              <a:prstGeom prst="ellipse">
                <a:avLst/>
              </a:prstGeom>
              <a:solidFill>
                <a:srgbClr val="B7D6C2"/>
              </a:solidFill>
              <a:ln w="9525" cap="flat" cmpd="sng">
                <a:noFill/>
                <a:prstDash val="solid"/>
                <a:round/>
                <a:headEnd type="none" w="sm" len="sm"/>
                <a:tailEnd type="none" w="sm" len="sm"/>
              </a:ln>
            </p:spPr>
          </p:pic>
          <p:pic>
            <p:nvPicPr>
              <p:cNvPr id="272" name="Google Shape;272;p27"/>
              <p:cNvPicPr preferRelativeResize="0">
                <a:picLocks noChangeAspect="1"/>
              </p:cNvPicPr>
              <p:nvPr/>
            </p:nvPicPr>
            <p:blipFill rotWithShape="1">
              <a:blip r:embed="rId7" cstate="hqprint">
                <a:alphaModFix/>
                <a:extLst>
                  <a:ext uri="{28A0092B-C50C-407E-A947-70E740481C1C}">
                    <a14:useLocalDpi xmlns:a14="http://schemas.microsoft.com/office/drawing/2010/main"/>
                  </a:ext>
                </a:extLst>
              </a:blip>
              <a:srcRect t="-8227"/>
              <a:stretch/>
            </p:blipFill>
            <p:spPr>
              <a:xfrm>
                <a:off x="4061926" y="3409605"/>
                <a:ext cx="362885" cy="365760"/>
              </a:xfrm>
              <a:prstGeom prst="ellipse">
                <a:avLst/>
              </a:prstGeom>
              <a:solidFill>
                <a:srgbClr val="B7D6C2"/>
              </a:solidFill>
              <a:ln w="9525" cap="flat" cmpd="sng">
                <a:noFill/>
                <a:prstDash val="solid"/>
                <a:round/>
                <a:headEnd type="none" w="sm" len="sm"/>
                <a:tailEnd type="none" w="sm" len="sm"/>
              </a:ln>
            </p:spPr>
          </p:pic>
        </p:grpSp>
        <p:grpSp>
          <p:nvGrpSpPr>
            <p:cNvPr id="3" name="Group 2">
              <a:extLst>
                <a:ext uri="{FF2B5EF4-FFF2-40B4-BE49-F238E27FC236}">
                  <a16:creationId xmlns:a16="http://schemas.microsoft.com/office/drawing/2014/main" id="{09A6BF14-3B04-03D9-E553-74A74AC1137D}"/>
                </a:ext>
              </a:extLst>
            </p:cNvPr>
            <p:cNvGrpSpPr/>
            <p:nvPr/>
          </p:nvGrpSpPr>
          <p:grpSpPr>
            <a:xfrm>
              <a:off x="708225" y="2732426"/>
              <a:ext cx="1645920" cy="1268100"/>
              <a:chOff x="708225" y="2732426"/>
              <a:chExt cx="1645920" cy="1268100"/>
            </a:xfrm>
          </p:grpSpPr>
          <p:sp>
            <p:nvSpPr>
              <p:cNvPr id="253" name="Google Shape;253;p27"/>
              <p:cNvSpPr/>
              <p:nvPr/>
            </p:nvSpPr>
            <p:spPr>
              <a:xfrm>
                <a:off x="708225" y="2732426"/>
                <a:ext cx="1645920" cy="1268100"/>
              </a:xfrm>
              <a:prstGeom prst="roundRect">
                <a:avLst>
                  <a:gd name="adj" fmla="val 16667"/>
                </a:avLst>
              </a:prstGeom>
              <a:solidFill>
                <a:schemeClr val="lt1"/>
              </a:solidFill>
              <a:ln w="44450" cap="flat" cmpd="sng">
                <a:solidFill>
                  <a:schemeClr val="dk1"/>
                </a:solidFill>
                <a:prstDash val="solid"/>
                <a:round/>
                <a:headEnd type="none" w="sm" len="sm"/>
                <a:tailEnd type="none" w="sm" len="sm"/>
              </a:ln>
            </p:spPr>
            <p:txBody>
              <a:bodyPr spcFirstLastPara="1" wrap="square" lIns="0" tIns="68569" rIns="0" bIns="68569" anchor="t" anchorCtr="0">
                <a:noAutofit/>
              </a:bodyPr>
              <a:lstStyle/>
              <a:p>
                <a:pPr algn="ctr"/>
                <a:r>
                  <a:rPr lang="en-US" sz="1050" b="1" dirty="0">
                    <a:latin typeface="Arial" panose="020B0604020202020204" pitchFamily="34" charset="0"/>
                    <a:cs typeface="Arial" panose="020B0604020202020204" pitchFamily="34" charset="0"/>
                  </a:rPr>
                  <a:t>Drought</a:t>
                </a:r>
                <a:endParaRPr sz="1050" b="1" dirty="0">
                  <a:latin typeface="Arial" panose="020B0604020202020204" pitchFamily="34" charset="0"/>
                  <a:cs typeface="Arial" panose="020B0604020202020204" pitchFamily="34" charset="0"/>
                </a:endParaRPr>
              </a:p>
            </p:txBody>
          </p:sp>
          <p:pic>
            <p:nvPicPr>
              <p:cNvPr id="263" name="Google Shape;263;p27"/>
              <p:cNvPicPr preferRelativeResize="0">
                <a:picLocks noChangeAspect="1"/>
              </p:cNvPicPr>
              <p:nvPr/>
            </p:nvPicPr>
            <p:blipFill rotWithShape="1">
              <a:blip r:embed="rId8" cstate="hqprint">
                <a:alphaModFix/>
                <a:extLst>
                  <a:ext uri="{28A0092B-C50C-407E-A947-70E740481C1C}">
                    <a14:useLocalDpi xmlns:a14="http://schemas.microsoft.com/office/drawing/2010/main"/>
                  </a:ext>
                </a:extLst>
              </a:blip>
              <a:srcRect/>
              <a:stretch/>
            </p:blipFill>
            <p:spPr>
              <a:xfrm>
                <a:off x="972565" y="3466289"/>
                <a:ext cx="367781" cy="365760"/>
              </a:xfrm>
              <a:prstGeom prst="ellipse">
                <a:avLst/>
              </a:prstGeom>
              <a:solidFill>
                <a:srgbClr val="B7D6C2"/>
              </a:solidFill>
              <a:ln w="9525" cap="flat" cmpd="sng">
                <a:noFill/>
                <a:prstDash val="solid"/>
                <a:round/>
                <a:headEnd type="none" w="sm" len="sm"/>
                <a:tailEnd type="none" w="sm" len="sm"/>
              </a:ln>
            </p:spPr>
          </p:pic>
          <p:pic>
            <p:nvPicPr>
              <p:cNvPr id="294" name="Google Shape;294;p27" descr="Shape&#10;&#10;Description automatically generated with low confidence"/>
              <p:cNvPicPr preferRelativeResize="0">
                <a:picLocks noChangeAspect="1"/>
              </p:cNvPicPr>
              <p:nvPr/>
            </p:nvPicPr>
            <p:blipFill rotWithShape="1">
              <a:blip r:embed="rId9" cstate="hqprint">
                <a:alphaModFix/>
                <a:extLst>
                  <a:ext uri="{28A0092B-C50C-407E-A947-70E740481C1C}">
                    <a14:useLocalDpi xmlns:a14="http://schemas.microsoft.com/office/drawing/2010/main"/>
                  </a:ext>
                </a:extLst>
              </a:blip>
              <a:srcRect t="-5965"/>
              <a:stretch/>
            </p:blipFill>
            <p:spPr>
              <a:xfrm>
                <a:off x="1598786" y="3469722"/>
                <a:ext cx="365700" cy="365700"/>
              </a:xfrm>
              <a:prstGeom prst="ellipse">
                <a:avLst/>
              </a:prstGeom>
              <a:solidFill>
                <a:srgbClr val="B7D6C2"/>
              </a:solidFill>
              <a:ln w="9525" cap="flat" cmpd="sng">
                <a:noFill/>
                <a:prstDash val="solid"/>
                <a:round/>
                <a:headEnd type="none" w="sm" len="sm"/>
                <a:tailEnd type="none" w="sm" len="sm"/>
              </a:ln>
            </p:spPr>
          </p:pic>
        </p:grpSp>
      </p:grpSp>
      <p:grpSp>
        <p:nvGrpSpPr>
          <p:cNvPr id="19" name="Group 18">
            <a:extLst>
              <a:ext uri="{FF2B5EF4-FFF2-40B4-BE49-F238E27FC236}">
                <a16:creationId xmlns:a16="http://schemas.microsoft.com/office/drawing/2014/main" id="{9C175711-0248-9AF6-E0E8-96902E58BB88}"/>
              </a:ext>
            </a:extLst>
          </p:cNvPr>
          <p:cNvGrpSpPr/>
          <p:nvPr/>
        </p:nvGrpSpPr>
        <p:grpSpPr>
          <a:xfrm>
            <a:off x="3647000" y="1774587"/>
            <a:ext cx="1643590" cy="1569271"/>
            <a:chOff x="4862666" y="2366116"/>
            <a:chExt cx="2191453" cy="2092361"/>
          </a:xfrm>
        </p:grpSpPr>
        <p:cxnSp>
          <p:nvCxnSpPr>
            <p:cNvPr id="266" name="Google Shape;266;p27"/>
            <p:cNvCxnSpPr>
              <a:cxnSpLocks/>
              <a:stCxn id="250" idx="3"/>
              <a:endCxn id="240" idx="1"/>
            </p:cNvCxnSpPr>
            <p:nvPr/>
          </p:nvCxnSpPr>
          <p:spPr>
            <a:xfrm>
              <a:off x="4862666" y="3366926"/>
              <a:ext cx="545533" cy="8499"/>
            </a:xfrm>
            <a:prstGeom prst="straightConnector1">
              <a:avLst/>
            </a:prstGeom>
            <a:noFill/>
            <a:ln w="19050" cap="flat" cmpd="sng">
              <a:solidFill>
                <a:schemeClr val="tx1"/>
              </a:solidFill>
              <a:prstDash val="sysDash"/>
              <a:round/>
              <a:headEnd type="none" w="med" len="med"/>
              <a:tailEnd type="arrow" w="lg" len="lg"/>
            </a:ln>
          </p:spPr>
        </p:cxnSp>
        <p:cxnSp>
          <p:nvCxnSpPr>
            <p:cNvPr id="267" name="Google Shape;267;p27"/>
            <p:cNvCxnSpPr>
              <a:cxnSpLocks/>
              <a:stCxn id="240" idx="0"/>
              <a:endCxn id="239" idx="2"/>
            </p:cNvCxnSpPr>
            <p:nvPr/>
          </p:nvCxnSpPr>
          <p:spPr>
            <a:xfrm flipV="1">
              <a:off x="6231159" y="2366116"/>
              <a:ext cx="1456" cy="373801"/>
            </a:xfrm>
            <a:prstGeom prst="straightConnector1">
              <a:avLst/>
            </a:prstGeom>
            <a:noFill/>
            <a:ln w="19050" cap="flat" cmpd="sng">
              <a:solidFill>
                <a:schemeClr val="tx1"/>
              </a:solidFill>
              <a:prstDash val="sysDash"/>
              <a:round/>
              <a:headEnd type="none" w="med" len="med"/>
              <a:tailEnd type="arrow" w="lg" len="lg"/>
            </a:ln>
          </p:spPr>
        </p:cxnSp>
        <p:cxnSp>
          <p:nvCxnSpPr>
            <p:cNvPr id="268" name="Google Shape;268;p27"/>
            <p:cNvCxnSpPr>
              <a:cxnSpLocks/>
              <a:stCxn id="240" idx="2"/>
              <a:endCxn id="238" idx="0"/>
            </p:cNvCxnSpPr>
            <p:nvPr/>
          </p:nvCxnSpPr>
          <p:spPr>
            <a:xfrm flipH="1">
              <a:off x="6228626" y="4010933"/>
              <a:ext cx="2533" cy="447544"/>
            </a:xfrm>
            <a:prstGeom prst="straightConnector1">
              <a:avLst/>
            </a:prstGeom>
            <a:noFill/>
            <a:ln w="19050" cap="flat" cmpd="sng">
              <a:solidFill>
                <a:schemeClr val="tx1"/>
              </a:solidFill>
              <a:prstDash val="sysDash"/>
              <a:round/>
              <a:headEnd type="none" w="med" len="med"/>
              <a:tailEnd type="arrow" w="lg" len="lg"/>
            </a:ln>
          </p:spPr>
        </p:cxnSp>
        <p:grpSp>
          <p:nvGrpSpPr>
            <p:cNvPr id="8" name="Group 7">
              <a:extLst>
                <a:ext uri="{FF2B5EF4-FFF2-40B4-BE49-F238E27FC236}">
                  <a16:creationId xmlns:a16="http://schemas.microsoft.com/office/drawing/2014/main" id="{71BE93AA-0BF9-0FFF-CE07-033CB06A5054}"/>
                </a:ext>
              </a:extLst>
            </p:cNvPr>
            <p:cNvGrpSpPr/>
            <p:nvPr/>
          </p:nvGrpSpPr>
          <p:grpSpPr>
            <a:xfrm>
              <a:off x="5408199" y="2739917"/>
              <a:ext cx="1645920" cy="1350000"/>
              <a:chOff x="5408199" y="2739917"/>
              <a:chExt cx="1645920" cy="1350000"/>
            </a:xfrm>
          </p:grpSpPr>
          <p:sp>
            <p:nvSpPr>
              <p:cNvPr id="240" name="Google Shape;240;p27"/>
              <p:cNvSpPr/>
              <p:nvPr/>
            </p:nvSpPr>
            <p:spPr>
              <a:xfrm>
                <a:off x="5408199" y="2739917"/>
                <a:ext cx="1645920" cy="1271016"/>
              </a:xfrm>
              <a:prstGeom prst="roundRect">
                <a:avLst>
                  <a:gd name="adj" fmla="val 16667"/>
                </a:avLst>
              </a:prstGeom>
              <a:solidFill>
                <a:schemeClr val="lt1"/>
              </a:solidFill>
              <a:ln w="12700" cap="flat" cmpd="sng">
                <a:solidFill>
                  <a:schemeClr val="tx1"/>
                </a:solidFill>
                <a:prstDash val="solid"/>
                <a:round/>
                <a:headEnd type="none" w="sm" len="sm"/>
                <a:tailEnd type="none" w="sm" len="sm"/>
              </a:ln>
            </p:spPr>
            <p:txBody>
              <a:bodyPr spcFirstLastPara="1" wrap="square" lIns="0" tIns="34275" rIns="0" bIns="68569" anchor="t" anchorCtr="0">
                <a:noAutofit/>
              </a:bodyPr>
              <a:lstStyle/>
              <a:p>
                <a:pPr algn="ctr"/>
                <a:r>
                  <a:rPr lang="en" sz="1050">
                    <a:latin typeface="Arial" panose="020B0604020202020204" pitchFamily="34" charset="0"/>
                    <a:cs typeface="Arial" panose="020B0604020202020204" pitchFamily="34" charset="0"/>
                  </a:rPr>
                  <a:t>Linked disturbances/ biotic interactions</a:t>
                </a:r>
                <a:endParaRPr sz="1050" dirty="0">
                  <a:latin typeface="Arial" panose="020B0604020202020204" pitchFamily="34" charset="0"/>
                  <a:cs typeface="Arial" panose="020B0604020202020204" pitchFamily="34" charset="0"/>
                </a:endParaRPr>
              </a:p>
              <a:p>
                <a:pPr algn="ctr"/>
                <a:endParaRPr sz="1050" dirty="0">
                  <a:latin typeface="Arial" panose="020B0604020202020204" pitchFamily="34" charset="0"/>
                  <a:cs typeface="Arial" panose="020B0604020202020204" pitchFamily="34" charset="0"/>
                </a:endParaRPr>
              </a:p>
            </p:txBody>
          </p:sp>
          <p:pic>
            <p:nvPicPr>
              <p:cNvPr id="241" name="Google Shape;241;p27"/>
              <p:cNvPicPr preferRelativeResize="0">
                <a:picLocks noChangeAspect="1"/>
              </p:cNvPicPr>
              <p:nvPr/>
            </p:nvPicPr>
            <p:blipFill rotWithShape="1">
              <a:blip r:embed="rId10" cstate="hqprint">
                <a:alphaModFix/>
                <a:extLst>
                  <a:ext uri="{28A0092B-C50C-407E-A947-70E740481C1C}">
                    <a14:useLocalDpi xmlns:a14="http://schemas.microsoft.com/office/drawing/2010/main"/>
                  </a:ext>
                </a:extLst>
              </a:blip>
              <a:srcRect/>
              <a:stretch/>
            </p:blipFill>
            <p:spPr>
              <a:xfrm>
                <a:off x="5743048" y="3716559"/>
                <a:ext cx="366731" cy="365760"/>
              </a:xfrm>
              <a:prstGeom prst="ellipse">
                <a:avLst/>
              </a:prstGeom>
              <a:solidFill>
                <a:srgbClr val="B7D6C2"/>
              </a:solidFill>
              <a:ln w="9525" cap="flat" cmpd="sng">
                <a:noFill/>
                <a:prstDash val="solid"/>
                <a:round/>
                <a:headEnd type="none" w="sm" len="sm"/>
                <a:tailEnd type="none" w="sm" len="sm"/>
              </a:ln>
            </p:spPr>
          </p:pic>
          <p:pic>
            <p:nvPicPr>
              <p:cNvPr id="5" name="Picture 4" descr="Shape&#10;&#10;Description automatically generated with low confidence">
                <a:extLst>
                  <a:ext uri="{FF2B5EF4-FFF2-40B4-BE49-F238E27FC236}">
                    <a16:creationId xmlns:a16="http://schemas.microsoft.com/office/drawing/2014/main" id="{886E5884-231A-4CB3-3C8F-74A83ADCF763}"/>
                  </a:ext>
                </a:extLst>
              </p:cNvPr>
              <p:cNvPicPr>
                <a:picLocks noChangeAspect="1"/>
              </p:cNvPicPr>
              <p:nvPr/>
            </p:nvPicPr>
            <p:blipFill rotWithShape="1">
              <a:blip r:embed="rId11" cstate="hqprint">
                <a:alphaModFix/>
                <a:extLst>
                  <a:ext uri="{28A0092B-C50C-407E-A947-70E740481C1C}">
                    <a14:useLocalDpi xmlns:a14="http://schemas.microsoft.com/office/drawing/2010/main"/>
                  </a:ext>
                </a:extLst>
              </a:blip>
              <a:srcRect t="-10941"/>
              <a:stretch/>
            </p:blipFill>
            <p:spPr>
              <a:xfrm>
                <a:off x="6338460" y="3724157"/>
                <a:ext cx="365760" cy="365760"/>
              </a:xfrm>
              <a:prstGeom prst="ellipse">
                <a:avLst/>
              </a:prstGeom>
              <a:solidFill>
                <a:srgbClr val="B7D6C2"/>
              </a:solidFill>
              <a:ln w="9525" cap="flat" cmpd="sng">
                <a:noFill/>
                <a:prstDash val="solid"/>
                <a:round/>
                <a:headEnd type="none" w="sm" len="sm"/>
                <a:tailEnd type="none" w="sm" len="sm"/>
              </a:ln>
            </p:spPr>
          </p:pic>
        </p:grpSp>
      </p:grpSp>
      <p:grpSp>
        <p:nvGrpSpPr>
          <p:cNvPr id="21" name="Group 20">
            <a:extLst>
              <a:ext uri="{FF2B5EF4-FFF2-40B4-BE49-F238E27FC236}">
                <a16:creationId xmlns:a16="http://schemas.microsoft.com/office/drawing/2014/main" id="{EB8739F6-F8EE-9AF8-CBBA-976AA3E1A411}"/>
              </a:ext>
            </a:extLst>
          </p:cNvPr>
          <p:cNvGrpSpPr/>
          <p:nvPr/>
        </p:nvGrpSpPr>
        <p:grpSpPr>
          <a:xfrm>
            <a:off x="7080820" y="822687"/>
            <a:ext cx="1793390" cy="3405068"/>
            <a:chOff x="9441093" y="1096916"/>
            <a:chExt cx="2391186" cy="4540090"/>
          </a:xfrm>
        </p:grpSpPr>
        <p:cxnSp>
          <p:nvCxnSpPr>
            <p:cNvPr id="285" name="Google Shape;285;p27"/>
            <p:cNvCxnSpPr>
              <a:cxnSpLocks/>
              <a:stCxn id="257" idx="3"/>
              <a:endCxn id="277" idx="1"/>
            </p:cNvCxnSpPr>
            <p:nvPr/>
          </p:nvCxnSpPr>
          <p:spPr>
            <a:xfrm flipV="1">
              <a:off x="9441093" y="1540400"/>
              <a:ext cx="727631" cy="1839882"/>
            </a:xfrm>
            <a:prstGeom prst="straightConnector1">
              <a:avLst/>
            </a:prstGeom>
            <a:noFill/>
            <a:ln w="38100" cap="flat" cmpd="sng">
              <a:solidFill>
                <a:schemeClr val="dk1"/>
              </a:solidFill>
              <a:prstDash val="solid"/>
              <a:round/>
              <a:headEnd type="none" w="med" len="med"/>
              <a:tailEnd type="arrow" w="lg" len="lg"/>
            </a:ln>
          </p:spPr>
        </p:cxnSp>
        <p:cxnSp>
          <p:nvCxnSpPr>
            <p:cNvPr id="288" name="Google Shape;288;p27"/>
            <p:cNvCxnSpPr>
              <a:cxnSpLocks/>
              <a:stCxn id="257" idx="3"/>
              <a:endCxn id="29" idx="1"/>
            </p:cNvCxnSpPr>
            <p:nvPr/>
          </p:nvCxnSpPr>
          <p:spPr>
            <a:xfrm>
              <a:off x="9441093" y="3380282"/>
              <a:ext cx="782309" cy="1813927"/>
            </a:xfrm>
            <a:prstGeom prst="straightConnector1">
              <a:avLst/>
            </a:prstGeom>
            <a:noFill/>
            <a:ln w="38100" cap="flat" cmpd="sng">
              <a:solidFill>
                <a:schemeClr val="dk1"/>
              </a:solidFill>
              <a:prstDash val="solid"/>
              <a:round/>
              <a:headEnd type="none" w="med" len="med"/>
              <a:tailEnd type="arrow" w="lg" len="lg"/>
            </a:ln>
          </p:spPr>
        </p:cxnSp>
        <p:grpSp>
          <p:nvGrpSpPr>
            <p:cNvPr id="14" name="Group 13">
              <a:extLst>
                <a:ext uri="{FF2B5EF4-FFF2-40B4-BE49-F238E27FC236}">
                  <a16:creationId xmlns:a16="http://schemas.microsoft.com/office/drawing/2014/main" id="{5E63C035-92D0-89CB-9817-BC50C26DE426}"/>
                </a:ext>
              </a:extLst>
            </p:cNvPr>
            <p:cNvGrpSpPr/>
            <p:nvPr/>
          </p:nvGrpSpPr>
          <p:grpSpPr>
            <a:xfrm>
              <a:off x="10223402" y="4751412"/>
              <a:ext cx="1608877" cy="885594"/>
              <a:chOff x="10223402" y="4751412"/>
              <a:chExt cx="1608877" cy="885594"/>
            </a:xfrm>
          </p:grpSpPr>
          <p:sp>
            <p:nvSpPr>
              <p:cNvPr id="29" name="Google Shape;278;p27">
                <a:extLst>
                  <a:ext uri="{FF2B5EF4-FFF2-40B4-BE49-F238E27FC236}">
                    <a16:creationId xmlns:a16="http://schemas.microsoft.com/office/drawing/2014/main" id="{0700B7A6-D2D3-0D72-EAB7-3ABEA93A3D72}"/>
                  </a:ext>
                </a:extLst>
              </p:cNvPr>
              <p:cNvSpPr/>
              <p:nvPr/>
            </p:nvSpPr>
            <p:spPr>
              <a:xfrm>
                <a:off x="10223402" y="4751412"/>
                <a:ext cx="1608877" cy="885594"/>
              </a:xfrm>
              <a:prstGeom prst="roundRect">
                <a:avLst>
                  <a:gd name="adj" fmla="val 16667"/>
                </a:avLst>
              </a:prstGeom>
              <a:solidFill>
                <a:schemeClr val="bg1"/>
              </a:solidFill>
              <a:ln w="12700" cap="flat" cmpd="sng">
                <a:solidFill>
                  <a:schemeClr val="dk1"/>
                </a:solidFill>
                <a:prstDash val="solid"/>
                <a:round/>
                <a:headEnd type="none" w="sm" len="sm"/>
                <a:tailEnd type="none" w="sm" len="sm"/>
              </a:ln>
            </p:spPr>
            <p:txBody>
              <a:bodyPr spcFirstLastPara="1" wrap="square" lIns="0" tIns="68569" rIns="0" bIns="68569" anchor="t" anchorCtr="0">
                <a:noAutofit/>
              </a:bodyPr>
              <a:lstStyle/>
              <a:p>
                <a:pPr algn="ctr"/>
                <a:r>
                  <a:rPr lang="en" sz="1050">
                    <a:latin typeface="Arial" panose="020B0604020202020204" pitchFamily="34" charset="0"/>
                    <a:cs typeface="Arial" panose="020B0604020202020204" pitchFamily="34" charset="0"/>
                  </a:rPr>
                  <a:t>Transformation</a:t>
                </a:r>
                <a:endParaRPr sz="1050" dirty="0">
                  <a:latin typeface="Arial" panose="020B0604020202020204" pitchFamily="34" charset="0"/>
                  <a:cs typeface="Arial" panose="020B0604020202020204" pitchFamily="34" charset="0"/>
                </a:endParaRPr>
              </a:p>
            </p:txBody>
          </p:sp>
          <p:sp>
            <p:nvSpPr>
              <p:cNvPr id="47" name="Freeform 46">
                <a:extLst>
                  <a:ext uri="{FF2B5EF4-FFF2-40B4-BE49-F238E27FC236}">
                    <a16:creationId xmlns:a16="http://schemas.microsoft.com/office/drawing/2014/main" id="{8A1DF683-2642-FAFF-58B3-F1C018BF012D}"/>
                  </a:ext>
                </a:extLst>
              </p:cNvPr>
              <p:cNvSpPr/>
              <p:nvPr/>
            </p:nvSpPr>
            <p:spPr>
              <a:xfrm>
                <a:off x="10529725" y="5507751"/>
                <a:ext cx="995350" cy="99256"/>
              </a:xfrm>
              <a:custGeom>
                <a:avLst/>
                <a:gdLst>
                  <a:gd name="connsiteX0" fmla="*/ 0 w 908050"/>
                  <a:gd name="connsiteY0" fmla="*/ 95250 h 98425"/>
                  <a:gd name="connsiteX1" fmla="*/ 908050 w 908050"/>
                  <a:gd name="connsiteY1" fmla="*/ 98425 h 98425"/>
                  <a:gd name="connsiteX2" fmla="*/ 876300 w 908050"/>
                  <a:gd name="connsiteY2" fmla="*/ 19050 h 98425"/>
                  <a:gd name="connsiteX3" fmla="*/ 739775 w 908050"/>
                  <a:gd name="connsiteY3" fmla="*/ 0 h 98425"/>
                  <a:gd name="connsiteX4" fmla="*/ 555625 w 908050"/>
                  <a:gd name="connsiteY4" fmla="*/ 38100 h 98425"/>
                  <a:gd name="connsiteX5" fmla="*/ 263525 w 908050"/>
                  <a:gd name="connsiteY5" fmla="*/ 25400 h 98425"/>
                  <a:gd name="connsiteX6" fmla="*/ 187325 w 908050"/>
                  <a:gd name="connsiteY6" fmla="*/ 41275 h 98425"/>
                  <a:gd name="connsiteX7" fmla="*/ 0 w 908050"/>
                  <a:gd name="connsiteY7" fmla="*/ 95250 h 98425"/>
                  <a:gd name="connsiteX0" fmla="*/ 0 w 908050"/>
                  <a:gd name="connsiteY0" fmla="*/ 96081 h 99256"/>
                  <a:gd name="connsiteX1" fmla="*/ 908050 w 908050"/>
                  <a:gd name="connsiteY1" fmla="*/ 99256 h 99256"/>
                  <a:gd name="connsiteX2" fmla="*/ 876300 w 908050"/>
                  <a:gd name="connsiteY2" fmla="*/ 19881 h 99256"/>
                  <a:gd name="connsiteX3" fmla="*/ 739775 w 908050"/>
                  <a:gd name="connsiteY3" fmla="*/ 831 h 99256"/>
                  <a:gd name="connsiteX4" fmla="*/ 555625 w 908050"/>
                  <a:gd name="connsiteY4" fmla="*/ 38931 h 99256"/>
                  <a:gd name="connsiteX5" fmla="*/ 263525 w 908050"/>
                  <a:gd name="connsiteY5" fmla="*/ 26231 h 99256"/>
                  <a:gd name="connsiteX6" fmla="*/ 187325 w 908050"/>
                  <a:gd name="connsiteY6" fmla="*/ 42106 h 99256"/>
                  <a:gd name="connsiteX7" fmla="*/ 0 w 908050"/>
                  <a:gd name="connsiteY7" fmla="*/ 96081 h 99256"/>
                  <a:gd name="connsiteX0" fmla="*/ 0 w 971069"/>
                  <a:gd name="connsiteY0" fmla="*/ 96081 h 99256"/>
                  <a:gd name="connsiteX1" fmla="*/ 908050 w 971069"/>
                  <a:gd name="connsiteY1" fmla="*/ 99256 h 99256"/>
                  <a:gd name="connsiteX2" fmla="*/ 876300 w 971069"/>
                  <a:gd name="connsiteY2" fmla="*/ 19881 h 99256"/>
                  <a:gd name="connsiteX3" fmla="*/ 739775 w 971069"/>
                  <a:gd name="connsiteY3" fmla="*/ 831 h 99256"/>
                  <a:gd name="connsiteX4" fmla="*/ 555625 w 971069"/>
                  <a:gd name="connsiteY4" fmla="*/ 38931 h 99256"/>
                  <a:gd name="connsiteX5" fmla="*/ 263525 w 971069"/>
                  <a:gd name="connsiteY5" fmla="*/ 26231 h 99256"/>
                  <a:gd name="connsiteX6" fmla="*/ 187325 w 971069"/>
                  <a:gd name="connsiteY6" fmla="*/ 42106 h 99256"/>
                  <a:gd name="connsiteX7" fmla="*/ 0 w 971069"/>
                  <a:gd name="connsiteY7" fmla="*/ 96081 h 99256"/>
                  <a:gd name="connsiteX0" fmla="*/ 0 w 971069"/>
                  <a:gd name="connsiteY0" fmla="*/ 96081 h 99256"/>
                  <a:gd name="connsiteX1" fmla="*/ 908050 w 971069"/>
                  <a:gd name="connsiteY1" fmla="*/ 99256 h 99256"/>
                  <a:gd name="connsiteX2" fmla="*/ 876300 w 971069"/>
                  <a:gd name="connsiteY2" fmla="*/ 19881 h 99256"/>
                  <a:gd name="connsiteX3" fmla="*/ 739775 w 971069"/>
                  <a:gd name="connsiteY3" fmla="*/ 831 h 99256"/>
                  <a:gd name="connsiteX4" fmla="*/ 555625 w 971069"/>
                  <a:gd name="connsiteY4" fmla="*/ 38931 h 99256"/>
                  <a:gd name="connsiteX5" fmla="*/ 263525 w 971069"/>
                  <a:gd name="connsiteY5" fmla="*/ 26231 h 99256"/>
                  <a:gd name="connsiteX6" fmla="*/ 187325 w 971069"/>
                  <a:gd name="connsiteY6" fmla="*/ 42106 h 99256"/>
                  <a:gd name="connsiteX7" fmla="*/ 0 w 971069"/>
                  <a:gd name="connsiteY7" fmla="*/ 96081 h 99256"/>
                  <a:gd name="connsiteX0" fmla="*/ 0 w 971069"/>
                  <a:gd name="connsiteY0" fmla="*/ 96081 h 99256"/>
                  <a:gd name="connsiteX1" fmla="*/ 908050 w 971069"/>
                  <a:gd name="connsiteY1" fmla="*/ 99256 h 99256"/>
                  <a:gd name="connsiteX2" fmla="*/ 876300 w 971069"/>
                  <a:gd name="connsiteY2" fmla="*/ 19881 h 99256"/>
                  <a:gd name="connsiteX3" fmla="*/ 739775 w 971069"/>
                  <a:gd name="connsiteY3" fmla="*/ 831 h 99256"/>
                  <a:gd name="connsiteX4" fmla="*/ 555625 w 971069"/>
                  <a:gd name="connsiteY4" fmla="*/ 38931 h 99256"/>
                  <a:gd name="connsiteX5" fmla="*/ 263525 w 971069"/>
                  <a:gd name="connsiteY5" fmla="*/ 26231 h 99256"/>
                  <a:gd name="connsiteX6" fmla="*/ 187325 w 971069"/>
                  <a:gd name="connsiteY6" fmla="*/ 42106 h 99256"/>
                  <a:gd name="connsiteX7" fmla="*/ 0 w 971069"/>
                  <a:gd name="connsiteY7" fmla="*/ 96081 h 99256"/>
                  <a:gd name="connsiteX0" fmla="*/ 0 w 971069"/>
                  <a:gd name="connsiteY0" fmla="*/ 96081 h 99256"/>
                  <a:gd name="connsiteX1" fmla="*/ 908050 w 971069"/>
                  <a:gd name="connsiteY1" fmla="*/ 99256 h 99256"/>
                  <a:gd name="connsiteX2" fmla="*/ 876300 w 971069"/>
                  <a:gd name="connsiteY2" fmla="*/ 19881 h 99256"/>
                  <a:gd name="connsiteX3" fmla="*/ 739775 w 971069"/>
                  <a:gd name="connsiteY3" fmla="*/ 831 h 99256"/>
                  <a:gd name="connsiteX4" fmla="*/ 555625 w 971069"/>
                  <a:gd name="connsiteY4" fmla="*/ 38931 h 99256"/>
                  <a:gd name="connsiteX5" fmla="*/ 263525 w 971069"/>
                  <a:gd name="connsiteY5" fmla="*/ 26231 h 99256"/>
                  <a:gd name="connsiteX6" fmla="*/ 187325 w 971069"/>
                  <a:gd name="connsiteY6" fmla="*/ 42106 h 99256"/>
                  <a:gd name="connsiteX7" fmla="*/ 0 w 971069"/>
                  <a:gd name="connsiteY7" fmla="*/ 96081 h 99256"/>
                  <a:gd name="connsiteX0" fmla="*/ 0 w 971069"/>
                  <a:gd name="connsiteY0" fmla="*/ 96081 h 99256"/>
                  <a:gd name="connsiteX1" fmla="*/ 908050 w 971069"/>
                  <a:gd name="connsiteY1" fmla="*/ 99256 h 99256"/>
                  <a:gd name="connsiteX2" fmla="*/ 876300 w 971069"/>
                  <a:gd name="connsiteY2" fmla="*/ 19881 h 99256"/>
                  <a:gd name="connsiteX3" fmla="*/ 739775 w 971069"/>
                  <a:gd name="connsiteY3" fmla="*/ 831 h 99256"/>
                  <a:gd name="connsiteX4" fmla="*/ 555625 w 971069"/>
                  <a:gd name="connsiteY4" fmla="*/ 38931 h 99256"/>
                  <a:gd name="connsiteX5" fmla="*/ 263525 w 971069"/>
                  <a:gd name="connsiteY5" fmla="*/ 26231 h 99256"/>
                  <a:gd name="connsiteX6" fmla="*/ 53975 w 971069"/>
                  <a:gd name="connsiteY6" fmla="*/ 35756 h 99256"/>
                  <a:gd name="connsiteX7" fmla="*/ 0 w 971069"/>
                  <a:gd name="connsiteY7" fmla="*/ 96081 h 99256"/>
                  <a:gd name="connsiteX0" fmla="*/ 24281 w 995350"/>
                  <a:gd name="connsiteY0" fmla="*/ 96081 h 99256"/>
                  <a:gd name="connsiteX1" fmla="*/ 932331 w 995350"/>
                  <a:gd name="connsiteY1" fmla="*/ 99256 h 99256"/>
                  <a:gd name="connsiteX2" fmla="*/ 900581 w 995350"/>
                  <a:gd name="connsiteY2" fmla="*/ 19881 h 99256"/>
                  <a:gd name="connsiteX3" fmla="*/ 764056 w 995350"/>
                  <a:gd name="connsiteY3" fmla="*/ 831 h 99256"/>
                  <a:gd name="connsiteX4" fmla="*/ 579906 w 995350"/>
                  <a:gd name="connsiteY4" fmla="*/ 38931 h 99256"/>
                  <a:gd name="connsiteX5" fmla="*/ 287806 w 995350"/>
                  <a:gd name="connsiteY5" fmla="*/ 26231 h 99256"/>
                  <a:gd name="connsiteX6" fmla="*/ 24281 w 995350"/>
                  <a:gd name="connsiteY6" fmla="*/ 96081 h 99256"/>
                  <a:gd name="connsiteX0" fmla="*/ 24281 w 995350"/>
                  <a:gd name="connsiteY0" fmla="*/ 96081 h 99256"/>
                  <a:gd name="connsiteX1" fmla="*/ 932331 w 995350"/>
                  <a:gd name="connsiteY1" fmla="*/ 99256 h 99256"/>
                  <a:gd name="connsiteX2" fmla="*/ 900581 w 995350"/>
                  <a:gd name="connsiteY2" fmla="*/ 19881 h 99256"/>
                  <a:gd name="connsiteX3" fmla="*/ 764056 w 995350"/>
                  <a:gd name="connsiteY3" fmla="*/ 831 h 99256"/>
                  <a:gd name="connsiteX4" fmla="*/ 579906 w 995350"/>
                  <a:gd name="connsiteY4" fmla="*/ 38931 h 99256"/>
                  <a:gd name="connsiteX5" fmla="*/ 287806 w 995350"/>
                  <a:gd name="connsiteY5" fmla="*/ 26231 h 99256"/>
                  <a:gd name="connsiteX6" fmla="*/ 24281 w 995350"/>
                  <a:gd name="connsiteY6" fmla="*/ 96081 h 99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5350" h="99256">
                    <a:moveTo>
                      <a:pt x="24281" y="96081"/>
                    </a:moveTo>
                    <a:lnTo>
                      <a:pt x="932331" y="99256"/>
                    </a:lnTo>
                    <a:cubicBezTo>
                      <a:pt x="1078381" y="86556"/>
                      <a:pt x="928627" y="36285"/>
                      <a:pt x="900581" y="19881"/>
                    </a:cubicBezTo>
                    <a:cubicBezTo>
                      <a:pt x="872535" y="3477"/>
                      <a:pt x="817502" y="-2344"/>
                      <a:pt x="764056" y="831"/>
                    </a:cubicBezTo>
                    <a:cubicBezTo>
                      <a:pt x="710610" y="4006"/>
                      <a:pt x="677273" y="43164"/>
                      <a:pt x="579906" y="38931"/>
                    </a:cubicBezTo>
                    <a:cubicBezTo>
                      <a:pt x="482539" y="34698"/>
                      <a:pt x="380410" y="16706"/>
                      <a:pt x="287806" y="26231"/>
                    </a:cubicBezTo>
                    <a:cubicBezTo>
                      <a:pt x="195202" y="35756"/>
                      <a:pt x="-83140" y="83910"/>
                      <a:pt x="24281" y="96081"/>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latin typeface="Arial" panose="020B0604020202020204" pitchFamily="34" charset="0"/>
                  <a:cs typeface="Arial" panose="020B0604020202020204" pitchFamily="34" charset="0"/>
                </a:endParaRPr>
              </a:p>
            </p:txBody>
          </p:sp>
          <p:pic>
            <p:nvPicPr>
              <p:cNvPr id="52" name="Google Shape;260;p27">
                <a:extLst>
                  <a:ext uri="{FF2B5EF4-FFF2-40B4-BE49-F238E27FC236}">
                    <a16:creationId xmlns:a16="http://schemas.microsoft.com/office/drawing/2014/main" id="{125BC89E-A535-9331-2145-31C71EA0137A}"/>
                  </a:ext>
                </a:extLst>
              </p:cNvPr>
              <p:cNvPicPr preferRelativeResize="0"/>
              <p:nvPr/>
            </p:nvPicPr>
            <p:blipFill rotWithShape="1">
              <a:blip r:embed="rId12" cstate="hqprint">
                <a:alphaModFix/>
                <a:extLst>
                  <a:ext uri="{28A0092B-C50C-407E-A947-70E740481C1C}">
                    <a14:useLocalDpi xmlns:a14="http://schemas.microsoft.com/office/drawing/2010/main"/>
                  </a:ext>
                </a:extLst>
              </a:blip>
              <a:srcRect/>
              <a:stretch/>
            </p:blipFill>
            <p:spPr>
              <a:xfrm flipH="1">
                <a:off x="11129833" y="5271694"/>
                <a:ext cx="395243" cy="293038"/>
              </a:xfrm>
              <a:prstGeom prst="rect">
                <a:avLst/>
              </a:prstGeom>
              <a:noFill/>
              <a:ln>
                <a:noFill/>
              </a:ln>
            </p:spPr>
          </p:pic>
        </p:grpSp>
        <p:grpSp>
          <p:nvGrpSpPr>
            <p:cNvPr id="11" name="Group 10">
              <a:extLst>
                <a:ext uri="{FF2B5EF4-FFF2-40B4-BE49-F238E27FC236}">
                  <a16:creationId xmlns:a16="http://schemas.microsoft.com/office/drawing/2014/main" id="{F89EEE36-C960-08FC-A87A-F370FDC3DECB}"/>
                </a:ext>
              </a:extLst>
            </p:cNvPr>
            <p:cNvGrpSpPr/>
            <p:nvPr/>
          </p:nvGrpSpPr>
          <p:grpSpPr>
            <a:xfrm>
              <a:off x="10168724" y="1096916"/>
              <a:ext cx="1663555" cy="886968"/>
              <a:chOff x="10168724" y="1096916"/>
              <a:chExt cx="1663555" cy="886968"/>
            </a:xfrm>
          </p:grpSpPr>
          <p:sp>
            <p:nvSpPr>
              <p:cNvPr id="277" name="Google Shape;277;p27"/>
              <p:cNvSpPr/>
              <p:nvPr/>
            </p:nvSpPr>
            <p:spPr>
              <a:xfrm>
                <a:off x="10168724" y="1096916"/>
                <a:ext cx="1663555" cy="886968"/>
              </a:xfrm>
              <a:prstGeom prst="roundRect">
                <a:avLst>
                  <a:gd name="adj" fmla="val 16667"/>
                </a:avLst>
              </a:prstGeom>
              <a:solidFill>
                <a:schemeClr val="bg1"/>
              </a:solidFill>
              <a:ln w="12700" cap="flat" cmpd="sng">
                <a:solidFill>
                  <a:schemeClr val="dk1"/>
                </a:solidFill>
                <a:prstDash val="solid"/>
                <a:round/>
                <a:headEnd type="none" w="sm" len="sm"/>
                <a:tailEnd type="none" w="sm" len="sm"/>
              </a:ln>
            </p:spPr>
            <p:txBody>
              <a:bodyPr spcFirstLastPara="1" wrap="square" lIns="0" tIns="68569" rIns="0" bIns="68569" anchor="t" anchorCtr="0">
                <a:noAutofit/>
              </a:bodyPr>
              <a:lstStyle/>
              <a:p>
                <a:pPr algn="ctr"/>
                <a:r>
                  <a:rPr lang="en" sz="1200">
                    <a:latin typeface="Arial" panose="020B0604020202020204" pitchFamily="34" charset="0"/>
                    <a:cs typeface="Arial" panose="020B0604020202020204" pitchFamily="34" charset="0"/>
                  </a:rPr>
                  <a:t>Recovery</a:t>
                </a:r>
                <a:endParaRPr sz="1200" dirty="0">
                  <a:latin typeface="Arial" panose="020B0604020202020204" pitchFamily="34" charset="0"/>
                  <a:cs typeface="Arial" panose="020B0604020202020204" pitchFamily="34" charset="0"/>
                </a:endParaRPr>
              </a:p>
            </p:txBody>
          </p:sp>
          <p:sp>
            <p:nvSpPr>
              <p:cNvPr id="46" name="Freeform 45">
                <a:extLst>
                  <a:ext uri="{FF2B5EF4-FFF2-40B4-BE49-F238E27FC236}">
                    <a16:creationId xmlns:a16="http://schemas.microsoft.com/office/drawing/2014/main" id="{CE50C2C8-0B59-1BDF-0B5F-92D818384C1A}"/>
                  </a:ext>
                </a:extLst>
              </p:cNvPr>
              <p:cNvSpPr/>
              <p:nvPr/>
            </p:nvSpPr>
            <p:spPr>
              <a:xfrm>
                <a:off x="10493436" y="1866033"/>
                <a:ext cx="995350" cy="99256"/>
              </a:xfrm>
              <a:custGeom>
                <a:avLst/>
                <a:gdLst>
                  <a:gd name="connsiteX0" fmla="*/ 0 w 908050"/>
                  <a:gd name="connsiteY0" fmla="*/ 95250 h 98425"/>
                  <a:gd name="connsiteX1" fmla="*/ 908050 w 908050"/>
                  <a:gd name="connsiteY1" fmla="*/ 98425 h 98425"/>
                  <a:gd name="connsiteX2" fmla="*/ 876300 w 908050"/>
                  <a:gd name="connsiteY2" fmla="*/ 19050 h 98425"/>
                  <a:gd name="connsiteX3" fmla="*/ 739775 w 908050"/>
                  <a:gd name="connsiteY3" fmla="*/ 0 h 98425"/>
                  <a:gd name="connsiteX4" fmla="*/ 555625 w 908050"/>
                  <a:gd name="connsiteY4" fmla="*/ 38100 h 98425"/>
                  <a:gd name="connsiteX5" fmla="*/ 263525 w 908050"/>
                  <a:gd name="connsiteY5" fmla="*/ 25400 h 98425"/>
                  <a:gd name="connsiteX6" fmla="*/ 187325 w 908050"/>
                  <a:gd name="connsiteY6" fmla="*/ 41275 h 98425"/>
                  <a:gd name="connsiteX7" fmla="*/ 0 w 908050"/>
                  <a:gd name="connsiteY7" fmla="*/ 95250 h 98425"/>
                  <a:gd name="connsiteX0" fmla="*/ 0 w 908050"/>
                  <a:gd name="connsiteY0" fmla="*/ 96081 h 99256"/>
                  <a:gd name="connsiteX1" fmla="*/ 908050 w 908050"/>
                  <a:gd name="connsiteY1" fmla="*/ 99256 h 99256"/>
                  <a:gd name="connsiteX2" fmla="*/ 876300 w 908050"/>
                  <a:gd name="connsiteY2" fmla="*/ 19881 h 99256"/>
                  <a:gd name="connsiteX3" fmla="*/ 739775 w 908050"/>
                  <a:gd name="connsiteY3" fmla="*/ 831 h 99256"/>
                  <a:gd name="connsiteX4" fmla="*/ 555625 w 908050"/>
                  <a:gd name="connsiteY4" fmla="*/ 38931 h 99256"/>
                  <a:gd name="connsiteX5" fmla="*/ 263525 w 908050"/>
                  <a:gd name="connsiteY5" fmla="*/ 26231 h 99256"/>
                  <a:gd name="connsiteX6" fmla="*/ 187325 w 908050"/>
                  <a:gd name="connsiteY6" fmla="*/ 42106 h 99256"/>
                  <a:gd name="connsiteX7" fmla="*/ 0 w 908050"/>
                  <a:gd name="connsiteY7" fmla="*/ 96081 h 99256"/>
                  <a:gd name="connsiteX0" fmla="*/ 0 w 971069"/>
                  <a:gd name="connsiteY0" fmla="*/ 96081 h 99256"/>
                  <a:gd name="connsiteX1" fmla="*/ 908050 w 971069"/>
                  <a:gd name="connsiteY1" fmla="*/ 99256 h 99256"/>
                  <a:gd name="connsiteX2" fmla="*/ 876300 w 971069"/>
                  <a:gd name="connsiteY2" fmla="*/ 19881 h 99256"/>
                  <a:gd name="connsiteX3" fmla="*/ 739775 w 971069"/>
                  <a:gd name="connsiteY3" fmla="*/ 831 h 99256"/>
                  <a:gd name="connsiteX4" fmla="*/ 555625 w 971069"/>
                  <a:gd name="connsiteY4" fmla="*/ 38931 h 99256"/>
                  <a:gd name="connsiteX5" fmla="*/ 263525 w 971069"/>
                  <a:gd name="connsiteY5" fmla="*/ 26231 h 99256"/>
                  <a:gd name="connsiteX6" fmla="*/ 187325 w 971069"/>
                  <a:gd name="connsiteY6" fmla="*/ 42106 h 99256"/>
                  <a:gd name="connsiteX7" fmla="*/ 0 w 971069"/>
                  <a:gd name="connsiteY7" fmla="*/ 96081 h 99256"/>
                  <a:gd name="connsiteX0" fmla="*/ 0 w 971069"/>
                  <a:gd name="connsiteY0" fmla="*/ 96081 h 99256"/>
                  <a:gd name="connsiteX1" fmla="*/ 908050 w 971069"/>
                  <a:gd name="connsiteY1" fmla="*/ 99256 h 99256"/>
                  <a:gd name="connsiteX2" fmla="*/ 876300 w 971069"/>
                  <a:gd name="connsiteY2" fmla="*/ 19881 h 99256"/>
                  <a:gd name="connsiteX3" fmla="*/ 739775 w 971069"/>
                  <a:gd name="connsiteY3" fmla="*/ 831 h 99256"/>
                  <a:gd name="connsiteX4" fmla="*/ 555625 w 971069"/>
                  <a:gd name="connsiteY4" fmla="*/ 38931 h 99256"/>
                  <a:gd name="connsiteX5" fmla="*/ 263525 w 971069"/>
                  <a:gd name="connsiteY5" fmla="*/ 26231 h 99256"/>
                  <a:gd name="connsiteX6" fmla="*/ 187325 w 971069"/>
                  <a:gd name="connsiteY6" fmla="*/ 42106 h 99256"/>
                  <a:gd name="connsiteX7" fmla="*/ 0 w 971069"/>
                  <a:gd name="connsiteY7" fmla="*/ 96081 h 99256"/>
                  <a:gd name="connsiteX0" fmla="*/ 0 w 971069"/>
                  <a:gd name="connsiteY0" fmla="*/ 96081 h 99256"/>
                  <a:gd name="connsiteX1" fmla="*/ 908050 w 971069"/>
                  <a:gd name="connsiteY1" fmla="*/ 99256 h 99256"/>
                  <a:gd name="connsiteX2" fmla="*/ 876300 w 971069"/>
                  <a:gd name="connsiteY2" fmla="*/ 19881 h 99256"/>
                  <a:gd name="connsiteX3" fmla="*/ 739775 w 971069"/>
                  <a:gd name="connsiteY3" fmla="*/ 831 h 99256"/>
                  <a:gd name="connsiteX4" fmla="*/ 555625 w 971069"/>
                  <a:gd name="connsiteY4" fmla="*/ 38931 h 99256"/>
                  <a:gd name="connsiteX5" fmla="*/ 263525 w 971069"/>
                  <a:gd name="connsiteY5" fmla="*/ 26231 h 99256"/>
                  <a:gd name="connsiteX6" fmla="*/ 187325 w 971069"/>
                  <a:gd name="connsiteY6" fmla="*/ 42106 h 99256"/>
                  <a:gd name="connsiteX7" fmla="*/ 0 w 971069"/>
                  <a:gd name="connsiteY7" fmla="*/ 96081 h 99256"/>
                  <a:gd name="connsiteX0" fmla="*/ 0 w 971069"/>
                  <a:gd name="connsiteY0" fmla="*/ 96081 h 99256"/>
                  <a:gd name="connsiteX1" fmla="*/ 908050 w 971069"/>
                  <a:gd name="connsiteY1" fmla="*/ 99256 h 99256"/>
                  <a:gd name="connsiteX2" fmla="*/ 876300 w 971069"/>
                  <a:gd name="connsiteY2" fmla="*/ 19881 h 99256"/>
                  <a:gd name="connsiteX3" fmla="*/ 739775 w 971069"/>
                  <a:gd name="connsiteY3" fmla="*/ 831 h 99256"/>
                  <a:gd name="connsiteX4" fmla="*/ 555625 w 971069"/>
                  <a:gd name="connsiteY4" fmla="*/ 38931 h 99256"/>
                  <a:gd name="connsiteX5" fmla="*/ 263525 w 971069"/>
                  <a:gd name="connsiteY5" fmla="*/ 26231 h 99256"/>
                  <a:gd name="connsiteX6" fmla="*/ 187325 w 971069"/>
                  <a:gd name="connsiteY6" fmla="*/ 42106 h 99256"/>
                  <a:gd name="connsiteX7" fmla="*/ 0 w 971069"/>
                  <a:gd name="connsiteY7" fmla="*/ 96081 h 99256"/>
                  <a:gd name="connsiteX0" fmla="*/ 0 w 971069"/>
                  <a:gd name="connsiteY0" fmla="*/ 96081 h 99256"/>
                  <a:gd name="connsiteX1" fmla="*/ 908050 w 971069"/>
                  <a:gd name="connsiteY1" fmla="*/ 99256 h 99256"/>
                  <a:gd name="connsiteX2" fmla="*/ 876300 w 971069"/>
                  <a:gd name="connsiteY2" fmla="*/ 19881 h 99256"/>
                  <a:gd name="connsiteX3" fmla="*/ 739775 w 971069"/>
                  <a:gd name="connsiteY3" fmla="*/ 831 h 99256"/>
                  <a:gd name="connsiteX4" fmla="*/ 555625 w 971069"/>
                  <a:gd name="connsiteY4" fmla="*/ 38931 h 99256"/>
                  <a:gd name="connsiteX5" fmla="*/ 263525 w 971069"/>
                  <a:gd name="connsiteY5" fmla="*/ 26231 h 99256"/>
                  <a:gd name="connsiteX6" fmla="*/ 53975 w 971069"/>
                  <a:gd name="connsiteY6" fmla="*/ 35756 h 99256"/>
                  <a:gd name="connsiteX7" fmla="*/ 0 w 971069"/>
                  <a:gd name="connsiteY7" fmla="*/ 96081 h 99256"/>
                  <a:gd name="connsiteX0" fmla="*/ 24281 w 995350"/>
                  <a:gd name="connsiteY0" fmla="*/ 96081 h 99256"/>
                  <a:gd name="connsiteX1" fmla="*/ 932331 w 995350"/>
                  <a:gd name="connsiteY1" fmla="*/ 99256 h 99256"/>
                  <a:gd name="connsiteX2" fmla="*/ 900581 w 995350"/>
                  <a:gd name="connsiteY2" fmla="*/ 19881 h 99256"/>
                  <a:gd name="connsiteX3" fmla="*/ 764056 w 995350"/>
                  <a:gd name="connsiteY3" fmla="*/ 831 h 99256"/>
                  <a:gd name="connsiteX4" fmla="*/ 579906 w 995350"/>
                  <a:gd name="connsiteY4" fmla="*/ 38931 h 99256"/>
                  <a:gd name="connsiteX5" fmla="*/ 287806 w 995350"/>
                  <a:gd name="connsiteY5" fmla="*/ 26231 h 99256"/>
                  <a:gd name="connsiteX6" fmla="*/ 24281 w 995350"/>
                  <a:gd name="connsiteY6" fmla="*/ 96081 h 99256"/>
                  <a:gd name="connsiteX0" fmla="*/ 24281 w 995350"/>
                  <a:gd name="connsiteY0" fmla="*/ 96081 h 99256"/>
                  <a:gd name="connsiteX1" fmla="*/ 932331 w 995350"/>
                  <a:gd name="connsiteY1" fmla="*/ 99256 h 99256"/>
                  <a:gd name="connsiteX2" fmla="*/ 900581 w 995350"/>
                  <a:gd name="connsiteY2" fmla="*/ 19881 h 99256"/>
                  <a:gd name="connsiteX3" fmla="*/ 764056 w 995350"/>
                  <a:gd name="connsiteY3" fmla="*/ 831 h 99256"/>
                  <a:gd name="connsiteX4" fmla="*/ 579906 w 995350"/>
                  <a:gd name="connsiteY4" fmla="*/ 38931 h 99256"/>
                  <a:gd name="connsiteX5" fmla="*/ 287806 w 995350"/>
                  <a:gd name="connsiteY5" fmla="*/ 26231 h 99256"/>
                  <a:gd name="connsiteX6" fmla="*/ 24281 w 995350"/>
                  <a:gd name="connsiteY6" fmla="*/ 96081 h 99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5350" h="99256">
                    <a:moveTo>
                      <a:pt x="24281" y="96081"/>
                    </a:moveTo>
                    <a:lnTo>
                      <a:pt x="932331" y="99256"/>
                    </a:lnTo>
                    <a:cubicBezTo>
                      <a:pt x="1078381" y="86556"/>
                      <a:pt x="928627" y="36285"/>
                      <a:pt x="900581" y="19881"/>
                    </a:cubicBezTo>
                    <a:cubicBezTo>
                      <a:pt x="872535" y="3477"/>
                      <a:pt x="817502" y="-2344"/>
                      <a:pt x="764056" y="831"/>
                    </a:cubicBezTo>
                    <a:cubicBezTo>
                      <a:pt x="710610" y="4006"/>
                      <a:pt x="677273" y="43164"/>
                      <a:pt x="579906" y="38931"/>
                    </a:cubicBezTo>
                    <a:cubicBezTo>
                      <a:pt x="482539" y="34698"/>
                      <a:pt x="380410" y="16706"/>
                      <a:pt x="287806" y="26231"/>
                    </a:cubicBezTo>
                    <a:cubicBezTo>
                      <a:pt x="195202" y="35756"/>
                      <a:pt x="-83140" y="83910"/>
                      <a:pt x="24281" y="96081"/>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latin typeface="Arial" panose="020B0604020202020204" pitchFamily="34" charset="0"/>
                  <a:cs typeface="Arial" panose="020B0604020202020204" pitchFamily="34" charset="0"/>
                </a:endParaRPr>
              </a:p>
            </p:txBody>
          </p:sp>
          <p:pic>
            <p:nvPicPr>
              <p:cNvPr id="60" name="Picture 59" descr="Shape&#10;&#10;Description automatically generated with low confidence">
                <a:extLst>
                  <a:ext uri="{FF2B5EF4-FFF2-40B4-BE49-F238E27FC236}">
                    <a16:creationId xmlns:a16="http://schemas.microsoft.com/office/drawing/2014/main" id="{D4EB1594-60D5-63F7-1DF9-356BD3A1D193}"/>
                  </a:ext>
                </a:extLst>
              </p:cNvPr>
              <p:cNvPicPr>
                <a:picLocks noChangeAspect="1"/>
              </p:cNvPicPr>
              <p:nvPr/>
            </p:nvPicPr>
            <p:blipFill rotWithShape="1">
              <a:blip r:embed="rId13" cstate="hqprint">
                <a:extLst>
                  <a:ext uri="{28A0092B-C50C-407E-A947-70E740481C1C}">
                    <a14:useLocalDpi xmlns:a14="http://schemas.microsoft.com/office/drawing/2010/main"/>
                  </a:ext>
                </a:extLst>
              </a:blip>
              <a:srcRect/>
              <a:stretch/>
            </p:blipFill>
            <p:spPr>
              <a:xfrm>
                <a:off x="10475228" y="1565461"/>
                <a:ext cx="514353" cy="389673"/>
              </a:xfrm>
              <a:prstGeom prst="rect">
                <a:avLst/>
              </a:prstGeom>
            </p:spPr>
          </p:pic>
          <p:pic>
            <p:nvPicPr>
              <p:cNvPr id="61" name="Picture 60" descr="Shape&#10;&#10;Description automatically generated with low confidence">
                <a:extLst>
                  <a:ext uri="{FF2B5EF4-FFF2-40B4-BE49-F238E27FC236}">
                    <a16:creationId xmlns:a16="http://schemas.microsoft.com/office/drawing/2014/main" id="{B8840A7B-7E8D-2167-796B-5D80D8B3DFCA}"/>
                  </a:ext>
                </a:extLst>
              </p:cNvPr>
              <p:cNvPicPr>
                <a:picLocks noChangeAspect="1"/>
              </p:cNvPicPr>
              <p:nvPr/>
            </p:nvPicPr>
            <p:blipFill rotWithShape="1">
              <a:blip r:embed="rId14" cstate="hqprint">
                <a:extLst>
                  <a:ext uri="{28A0092B-C50C-407E-A947-70E740481C1C}">
                    <a14:useLocalDpi xmlns:a14="http://schemas.microsoft.com/office/drawing/2010/main"/>
                  </a:ext>
                </a:extLst>
              </a:blip>
              <a:srcRect/>
              <a:stretch/>
            </p:blipFill>
            <p:spPr>
              <a:xfrm>
                <a:off x="10774780" y="1691682"/>
                <a:ext cx="309602" cy="234554"/>
              </a:xfrm>
              <a:prstGeom prst="rect">
                <a:avLst/>
              </a:prstGeom>
            </p:spPr>
          </p:pic>
          <p:pic>
            <p:nvPicPr>
              <p:cNvPr id="62" name="Picture 61" descr="Shape&#10;&#10;Description automatically generated with low confidence">
                <a:extLst>
                  <a:ext uri="{FF2B5EF4-FFF2-40B4-BE49-F238E27FC236}">
                    <a16:creationId xmlns:a16="http://schemas.microsoft.com/office/drawing/2014/main" id="{FE7AD5BF-B555-8D40-85FF-6524E933E632}"/>
                  </a:ext>
                </a:extLst>
              </p:cNvPr>
              <p:cNvPicPr>
                <a:picLocks noChangeAspect="1"/>
              </p:cNvPicPr>
              <p:nvPr/>
            </p:nvPicPr>
            <p:blipFill rotWithShape="1">
              <a:blip r:embed="rId13" cstate="hqprint">
                <a:extLst>
                  <a:ext uri="{28A0092B-C50C-407E-A947-70E740481C1C}">
                    <a14:useLocalDpi xmlns:a14="http://schemas.microsoft.com/office/drawing/2010/main"/>
                  </a:ext>
                </a:extLst>
              </a:blip>
              <a:srcRect/>
              <a:stretch/>
            </p:blipFill>
            <p:spPr>
              <a:xfrm>
                <a:off x="11068622" y="1537876"/>
                <a:ext cx="514353" cy="389673"/>
              </a:xfrm>
              <a:prstGeom prst="rect">
                <a:avLst/>
              </a:prstGeom>
            </p:spPr>
          </p:pic>
        </p:grpSp>
      </p:grpSp>
      <p:grpSp>
        <p:nvGrpSpPr>
          <p:cNvPr id="16" name="Group 15">
            <a:extLst>
              <a:ext uri="{FF2B5EF4-FFF2-40B4-BE49-F238E27FC236}">
                <a16:creationId xmlns:a16="http://schemas.microsoft.com/office/drawing/2014/main" id="{6800CE22-142E-54EC-2BC8-BCDF35E644F7}"/>
              </a:ext>
            </a:extLst>
          </p:cNvPr>
          <p:cNvGrpSpPr/>
          <p:nvPr/>
        </p:nvGrpSpPr>
        <p:grpSpPr>
          <a:xfrm>
            <a:off x="5288687" y="501625"/>
            <a:ext cx="1174913" cy="4152551"/>
            <a:chOff x="7051583" y="668833"/>
            <a:chExt cx="1566550" cy="5536734"/>
          </a:xfrm>
        </p:grpSpPr>
        <p:sp>
          <p:nvSpPr>
            <p:cNvPr id="274" name="Google Shape;274;p27"/>
            <p:cNvSpPr/>
            <p:nvPr/>
          </p:nvSpPr>
          <p:spPr>
            <a:xfrm>
              <a:off x="7089685" y="4055483"/>
              <a:ext cx="1291096" cy="882884"/>
            </a:xfrm>
            <a:custGeom>
              <a:avLst/>
              <a:gdLst/>
              <a:ahLst/>
              <a:cxnLst/>
              <a:rect l="l" t="t" r="r" b="b"/>
              <a:pathLst>
                <a:path w="65187" h="27901" extrusionOk="0">
                  <a:moveTo>
                    <a:pt x="0" y="27901"/>
                  </a:moveTo>
                  <a:cubicBezTo>
                    <a:pt x="5727" y="26993"/>
                    <a:pt x="23495" y="27103"/>
                    <a:pt x="34359" y="22453"/>
                  </a:cubicBezTo>
                  <a:cubicBezTo>
                    <a:pt x="45224" y="17803"/>
                    <a:pt x="60049" y="3742"/>
                    <a:pt x="65187" y="0"/>
                  </a:cubicBezTo>
                </a:path>
              </a:pathLst>
            </a:custGeom>
            <a:noFill/>
            <a:ln w="19050" cap="flat" cmpd="sng">
              <a:solidFill>
                <a:schemeClr val="tx1"/>
              </a:solidFill>
              <a:prstDash val="sysDash"/>
              <a:round/>
              <a:headEnd type="arrow" w="lg" len="lg"/>
              <a:tailEnd type="none" w="lg" len="lg"/>
            </a:ln>
          </p:spPr>
        </p:sp>
        <p:cxnSp>
          <p:nvCxnSpPr>
            <p:cNvPr id="275" name="Google Shape;275;p27"/>
            <p:cNvCxnSpPr>
              <a:cxnSpLocks/>
              <a:stCxn id="257" idx="2"/>
              <a:endCxn id="270" idx="3"/>
            </p:cNvCxnSpPr>
            <p:nvPr/>
          </p:nvCxnSpPr>
          <p:spPr>
            <a:xfrm flipH="1">
              <a:off x="7051585" y="4012126"/>
              <a:ext cx="1566548" cy="2193441"/>
            </a:xfrm>
            <a:prstGeom prst="straightConnector1">
              <a:avLst/>
            </a:prstGeom>
            <a:noFill/>
            <a:ln w="19050" cap="flat" cmpd="sng">
              <a:solidFill>
                <a:schemeClr val="tx1"/>
              </a:solidFill>
              <a:prstDash val="sysDash"/>
              <a:round/>
              <a:headEnd type="none" w="med" len="med"/>
              <a:tailEnd type="arrow" w="lg" len="lg"/>
            </a:ln>
          </p:spPr>
        </p:cxnSp>
        <p:cxnSp>
          <p:nvCxnSpPr>
            <p:cNvPr id="276" name="Google Shape;276;p27"/>
            <p:cNvCxnSpPr>
              <a:cxnSpLocks/>
              <a:stCxn id="257" idx="0"/>
              <a:endCxn id="244" idx="3"/>
            </p:cNvCxnSpPr>
            <p:nvPr/>
          </p:nvCxnSpPr>
          <p:spPr>
            <a:xfrm flipH="1" flipV="1">
              <a:off x="7051583" y="668833"/>
              <a:ext cx="1566550" cy="2079605"/>
            </a:xfrm>
            <a:prstGeom prst="straightConnector1">
              <a:avLst/>
            </a:prstGeom>
            <a:noFill/>
            <a:ln w="19050" cap="flat" cmpd="sng">
              <a:solidFill>
                <a:schemeClr val="tx1"/>
              </a:solidFill>
              <a:prstDash val="sysDash"/>
              <a:round/>
              <a:headEnd type="none" w="med" len="med"/>
              <a:tailEnd type="arrow" w="lg" len="lg"/>
            </a:ln>
          </p:spPr>
        </p:cxnSp>
        <p:cxnSp>
          <p:nvCxnSpPr>
            <p:cNvPr id="290" name="Google Shape;290;p27"/>
            <p:cNvCxnSpPr>
              <a:cxnSpLocks/>
              <a:stCxn id="257" idx="1"/>
              <a:endCxn id="240" idx="3"/>
            </p:cNvCxnSpPr>
            <p:nvPr/>
          </p:nvCxnSpPr>
          <p:spPr>
            <a:xfrm flipH="1" flipV="1">
              <a:off x="7054119" y="3375425"/>
              <a:ext cx="741054" cy="4857"/>
            </a:xfrm>
            <a:prstGeom prst="straightConnector1">
              <a:avLst/>
            </a:prstGeom>
            <a:noFill/>
            <a:ln w="19050" cap="flat" cmpd="sng">
              <a:solidFill>
                <a:schemeClr val="tx1"/>
              </a:solidFill>
              <a:prstDash val="sysDash"/>
              <a:round/>
              <a:headEnd type="none" w="med" len="med"/>
              <a:tailEnd type="arrow" w="lg" len="lg"/>
            </a:ln>
          </p:spPr>
        </p:cxnSp>
        <p:sp>
          <p:nvSpPr>
            <p:cNvPr id="396" name="Google Shape;274;p27">
              <a:extLst>
                <a:ext uri="{FF2B5EF4-FFF2-40B4-BE49-F238E27FC236}">
                  <a16:creationId xmlns:a16="http://schemas.microsoft.com/office/drawing/2014/main" id="{7A7FF493-5215-8FE0-BAB5-43E39BC74D72}"/>
                </a:ext>
              </a:extLst>
            </p:cNvPr>
            <p:cNvSpPr/>
            <p:nvPr/>
          </p:nvSpPr>
          <p:spPr>
            <a:xfrm flipV="1">
              <a:off x="7072968" y="1951206"/>
              <a:ext cx="1400507" cy="782120"/>
            </a:xfrm>
            <a:custGeom>
              <a:avLst/>
              <a:gdLst/>
              <a:ahLst/>
              <a:cxnLst/>
              <a:rect l="l" t="t" r="r" b="b"/>
              <a:pathLst>
                <a:path w="65187" h="27901" extrusionOk="0">
                  <a:moveTo>
                    <a:pt x="0" y="27901"/>
                  </a:moveTo>
                  <a:cubicBezTo>
                    <a:pt x="5727" y="26993"/>
                    <a:pt x="23495" y="27103"/>
                    <a:pt x="34359" y="22453"/>
                  </a:cubicBezTo>
                  <a:cubicBezTo>
                    <a:pt x="45224" y="17803"/>
                    <a:pt x="60049" y="3742"/>
                    <a:pt x="65187" y="0"/>
                  </a:cubicBezTo>
                </a:path>
              </a:pathLst>
            </a:custGeom>
            <a:noFill/>
            <a:ln w="19050" cap="flat" cmpd="sng">
              <a:solidFill>
                <a:schemeClr val="tx1"/>
              </a:solidFill>
              <a:prstDash val="sysDash"/>
              <a:round/>
              <a:headEnd type="arrow" w="lg" len="lg"/>
              <a:tailEnd type="none" w="lg" len="lg"/>
            </a:ln>
          </p:spPr>
        </p:sp>
      </p:grpSp>
      <p:grpSp>
        <p:nvGrpSpPr>
          <p:cNvPr id="18" name="Group 17">
            <a:extLst>
              <a:ext uri="{FF2B5EF4-FFF2-40B4-BE49-F238E27FC236}">
                <a16:creationId xmlns:a16="http://schemas.microsoft.com/office/drawing/2014/main" id="{62758616-D0C5-2749-AFFC-4E10753E65BF}"/>
              </a:ext>
            </a:extLst>
          </p:cNvPr>
          <p:cNvGrpSpPr/>
          <p:nvPr/>
        </p:nvGrpSpPr>
        <p:grpSpPr>
          <a:xfrm>
            <a:off x="852066" y="701858"/>
            <a:ext cx="2770079" cy="4231341"/>
            <a:chOff x="1136087" y="935811"/>
            <a:chExt cx="3693439" cy="5641788"/>
          </a:xfrm>
        </p:grpSpPr>
        <p:grpSp>
          <p:nvGrpSpPr>
            <p:cNvPr id="36" name="Group 35">
              <a:extLst>
                <a:ext uri="{FF2B5EF4-FFF2-40B4-BE49-F238E27FC236}">
                  <a16:creationId xmlns:a16="http://schemas.microsoft.com/office/drawing/2014/main" id="{48F01663-19EB-B36B-0990-0A54461A464A}"/>
                </a:ext>
              </a:extLst>
            </p:cNvPr>
            <p:cNvGrpSpPr/>
            <p:nvPr/>
          </p:nvGrpSpPr>
          <p:grpSpPr>
            <a:xfrm>
              <a:off x="1136087" y="4334117"/>
              <a:ext cx="1645920" cy="1066500"/>
              <a:chOff x="1136087" y="4334117"/>
              <a:chExt cx="1645920" cy="1066500"/>
            </a:xfrm>
          </p:grpSpPr>
          <p:sp>
            <p:nvSpPr>
              <p:cNvPr id="247" name="Google Shape;247;p27"/>
              <p:cNvSpPr/>
              <p:nvPr/>
            </p:nvSpPr>
            <p:spPr>
              <a:xfrm>
                <a:off x="1136087" y="4334117"/>
                <a:ext cx="1645920" cy="1066500"/>
              </a:xfrm>
              <a:prstGeom prst="roundRect">
                <a:avLst>
                  <a:gd name="adj" fmla="val 16667"/>
                </a:avLst>
              </a:prstGeom>
              <a:solidFill>
                <a:schemeClr val="lt1"/>
              </a:solidFill>
              <a:ln w="12700" cap="flat" cmpd="sng">
                <a:solidFill>
                  <a:schemeClr val="tx1"/>
                </a:solidFill>
                <a:prstDash val="solid"/>
                <a:round/>
                <a:headEnd type="none" w="sm" len="sm"/>
                <a:tailEnd type="none" w="sm" len="sm"/>
              </a:ln>
            </p:spPr>
            <p:txBody>
              <a:bodyPr spcFirstLastPara="1" wrap="square" lIns="0" tIns="34275" rIns="0" bIns="68569" anchor="t" anchorCtr="0">
                <a:noAutofit/>
              </a:bodyPr>
              <a:lstStyle/>
              <a:p>
                <a:pPr algn="ctr"/>
                <a:r>
                  <a:rPr lang="en" sz="1050">
                    <a:latin typeface="Arial" panose="020B0604020202020204" pitchFamily="34" charset="0"/>
                    <a:cs typeface="Arial" panose="020B0604020202020204" pitchFamily="34" charset="0"/>
                  </a:rPr>
                  <a:t>Human water use</a:t>
                </a:r>
                <a:endParaRPr sz="1050" dirty="0">
                  <a:latin typeface="Arial" panose="020B0604020202020204" pitchFamily="34" charset="0"/>
                  <a:cs typeface="Arial" panose="020B0604020202020204" pitchFamily="34" charset="0"/>
                </a:endParaRPr>
              </a:p>
            </p:txBody>
          </p:sp>
          <p:pic>
            <p:nvPicPr>
              <p:cNvPr id="248" name="Google Shape;248;p27"/>
              <p:cNvPicPr preferRelativeResize="0">
                <a:picLocks noChangeAspect="1"/>
              </p:cNvPicPr>
              <p:nvPr/>
            </p:nvPicPr>
            <p:blipFill rotWithShape="1">
              <a:blip r:embed="rId15" cstate="hqprint">
                <a:extLst>
                  <a:ext uri="{28A0092B-C50C-407E-A947-70E740481C1C}">
                    <a14:useLocalDpi xmlns:a14="http://schemas.microsoft.com/office/drawing/2010/main"/>
                  </a:ext>
                </a:extLst>
              </a:blip>
              <a:srcRect t="-12939"/>
              <a:stretch/>
            </p:blipFill>
            <p:spPr>
              <a:xfrm>
                <a:off x="1771760" y="4884417"/>
                <a:ext cx="374574" cy="365760"/>
              </a:xfrm>
              <a:prstGeom prst="ellipse">
                <a:avLst/>
              </a:prstGeom>
              <a:solidFill>
                <a:srgbClr val="B7D6C2"/>
              </a:solidFill>
              <a:ln w="9525" cap="flat" cmpd="sng">
                <a:noFill/>
                <a:prstDash val="solid"/>
                <a:round/>
                <a:headEnd type="none" w="sm" len="sm"/>
                <a:tailEnd type="none" w="sm" len="sm"/>
              </a:ln>
            </p:spPr>
          </p:pic>
        </p:grpSp>
        <p:cxnSp>
          <p:nvCxnSpPr>
            <p:cNvPr id="249" name="Google Shape;249;p27"/>
            <p:cNvCxnSpPr>
              <a:cxnSpLocks/>
            </p:cNvCxnSpPr>
            <p:nvPr/>
          </p:nvCxnSpPr>
          <p:spPr>
            <a:xfrm>
              <a:off x="3883728" y="2005012"/>
              <a:ext cx="7100" cy="728315"/>
            </a:xfrm>
            <a:prstGeom prst="straightConnector1">
              <a:avLst/>
            </a:prstGeom>
            <a:noFill/>
            <a:ln w="19050" cap="flat" cmpd="sng">
              <a:solidFill>
                <a:schemeClr val="tx1"/>
              </a:solidFill>
              <a:prstDash val="sysDash"/>
              <a:round/>
              <a:headEnd type="none" w="med" len="med"/>
              <a:tailEnd type="arrow" w="lg" len="lg"/>
            </a:ln>
          </p:spPr>
        </p:cxnSp>
        <p:cxnSp>
          <p:nvCxnSpPr>
            <p:cNvPr id="251" name="Google Shape;251;p27"/>
            <p:cNvCxnSpPr>
              <a:cxnSpLocks/>
              <a:stCxn id="247" idx="3"/>
              <a:endCxn id="250" idx="2"/>
            </p:cNvCxnSpPr>
            <p:nvPr/>
          </p:nvCxnSpPr>
          <p:spPr>
            <a:xfrm flipV="1">
              <a:off x="2782007" y="4000526"/>
              <a:ext cx="1203353" cy="866841"/>
            </a:xfrm>
            <a:prstGeom prst="straightConnector1">
              <a:avLst/>
            </a:prstGeom>
            <a:noFill/>
            <a:ln w="19050" cap="flat" cmpd="sng">
              <a:solidFill>
                <a:schemeClr val="tx1"/>
              </a:solidFill>
              <a:prstDash val="sysDash"/>
              <a:round/>
              <a:headEnd type="none" w="med" len="med"/>
              <a:tailEnd type="arrow" w="lg" len="lg"/>
            </a:ln>
          </p:spPr>
        </p:cxnSp>
        <p:grpSp>
          <p:nvGrpSpPr>
            <p:cNvPr id="35" name="Group 34">
              <a:extLst>
                <a:ext uri="{FF2B5EF4-FFF2-40B4-BE49-F238E27FC236}">
                  <a16:creationId xmlns:a16="http://schemas.microsoft.com/office/drawing/2014/main" id="{163B0257-7CEF-B7B0-BCDB-DB509F678BEC}"/>
                </a:ext>
              </a:extLst>
            </p:cNvPr>
            <p:cNvGrpSpPr/>
            <p:nvPr/>
          </p:nvGrpSpPr>
          <p:grpSpPr>
            <a:xfrm>
              <a:off x="2928388" y="5507751"/>
              <a:ext cx="1645920" cy="1069848"/>
              <a:chOff x="2928388" y="5507751"/>
              <a:chExt cx="1645920" cy="1069848"/>
            </a:xfrm>
          </p:grpSpPr>
          <p:sp>
            <p:nvSpPr>
              <p:cNvPr id="209" name="Google Shape;247;p27">
                <a:extLst>
                  <a:ext uri="{FF2B5EF4-FFF2-40B4-BE49-F238E27FC236}">
                    <a16:creationId xmlns:a16="http://schemas.microsoft.com/office/drawing/2014/main" id="{8715D2A5-A357-ADC4-718D-BD7218E9238B}"/>
                  </a:ext>
                </a:extLst>
              </p:cNvPr>
              <p:cNvSpPr/>
              <p:nvPr/>
            </p:nvSpPr>
            <p:spPr>
              <a:xfrm>
                <a:off x="2928388" y="5507751"/>
                <a:ext cx="1645920" cy="1069848"/>
              </a:xfrm>
              <a:prstGeom prst="roundRect">
                <a:avLst>
                  <a:gd name="adj" fmla="val 16667"/>
                </a:avLst>
              </a:prstGeom>
              <a:solidFill>
                <a:schemeClr val="lt1"/>
              </a:solidFill>
              <a:ln w="12700" cap="flat" cmpd="sng">
                <a:solidFill>
                  <a:schemeClr val="tx1"/>
                </a:solidFill>
                <a:prstDash val="solid"/>
                <a:round/>
                <a:headEnd type="none" w="sm" len="sm"/>
                <a:tailEnd type="none" w="sm" len="sm"/>
              </a:ln>
            </p:spPr>
            <p:txBody>
              <a:bodyPr spcFirstLastPara="1" wrap="square" lIns="0" tIns="34275" rIns="0" bIns="68569" anchor="t" anchorCtr="0">
                <a:noAutofit/>
              </a:bodyPr>
              <a:lstStyle/>
              <a:p>
                <a:pPr algn="ctr"/>
                <a:r>
                  <a:rPr lang="en" sz="1050">
                    <a:latin typeface="Arial" panose="020B0604020202020204" pitchFamily="34" charset="0"/>
                    <a:cs typeface="Arial" panose="020B0604020202020204" pitchFamily="34" charset="0"/>
                  </a:rPr>
                  <a:t>Landscape features</a:t>
                </a:r>
                <a:endParaRPr sz="1050" dirty="0">
                  <a:latin typeface="Arial" panose="020B0604020202020204" pitchFamily="34" charset="0"/>
                  <a:cs typeface="Arial" panose="020B0604020202020204" pitchFamily="34" charset="0"/>
                </a:endParaRPr>
              </a:p>
            </p:txBody>
          </p:sp>
          <p:pic>
            <p:nvPicPr>
              <p:cNvPr id="211" name="Picture 210">
                <a:extLst>
                  <a:ext uri="{FF2B5EF4-FFF2-40B4-BE49-F238E27FC236}">
                    <a16:creationId xmlns:a16="http://schemas.microsoft.com/office/drawing/2014/main" id="{1625E9D7-0BB1-FCB7-FE6C-C7688ED9B8C5}"/>
                  </a:ext>
                </a:extLst>
              </p:cNvPr>
              <p:cNvPicPr>
                <a:picLocks noChangeAspect="1"/>
              </p:cNvPicPr>
              <p:nvPr/>
            </p:nvPicPr>
            <p:blipFill rotWithShape="1">
              <a:blip r:embed="rId16" cstate="hqprint">
                <a:extLst>
                  <a:ext uri="{28A0092B-C50C-407E-A947-70E740481C1C}">
                    <a14:useLocalDpi xmlns:a14="http://schemas.microsoft.com/office/drawing/2010/main"/>
                  </a:ext>
                </a:extLst>
              </a:blip>
              <a:srcRect l="-991" t="-16184"/>
              <a:stretch/>
            </p:blipFill>
            <p:spPr>
              <a:xfrm>
                <a:off x="3524848" y="6104336"/>
                <a:ext cx="365980" cy="365760"/>
              </a:xfrm>
              <a:prstGeom prst="ellipse">
                <a:avLst/>
              </a:prstGeom>
              <a:solidFill>
                <a:srgbClr val="B7D6C2"/>
              </a:solidFill>
              <a:ln w="9525" cap="flat" cmpd="sng">
                <a:noFill/>
                <a:prstDash val="solid"/>
                <a:round/>
                <a:headEnd type="none" w="sm" len="sm"/>
                <a:tailEnd type="none" w="sm" len="sm"/>
              </a:ln>
            </p:spPr>
          </p:pic>
        </p:grpSp>
        <p:cxnSp>
          <p:nvCxnSpPr>
            <p:cNvPr id="212" name="Google Shape;251;p27">
              <a:extLst>
                <a:ext uri="{FF2B5EF4-FFF2-40B4-BE49-F238E27FC236}">
                  <a16:creationId xmlns:a16="http://schemas.microsoft.com/office/drawing/2014/main" id="{38AA5406-86A4-E8A6-D4D4-E7A601F011EE}"/>
                </a:ext>
              </a:extLst>
            </p:cNvPr>
            <p:cNvCxnSpPr>
              <a:cxnSpLocks/>
              <a:stCxn id="209" idx="0"/>
              <a:endCxn id="250" idx="2"/>
            </p:cNvCxnSpPr>
            <p:nvPr/>
          </p:nvCxnSpPr>
          <p:spPr>
            <a:xfrm flipV="1">
              <a:off x="3751348" y="4000526"/>
              <a:ext cx="234012" cy="1507225"/>
            </a:xfrm>
            <a:prstGeom prst="straightConnector1">
              <a:avLst/>
            </a:prstGeom>
            <a:noFill/>
            <a:ln w="19050" cap="flat" cmpd="sng">
              <a:solidFill>
                <a:schemeClr val="tx1"/>
              </a:solidFill>
              <a:prstDash val="sysDash"/>
              <a:round/>
              <a:headEnd type="none" w="med" len="med"/>
              <a:tailEnd type="arrow" w="lg" len="lg"/>
            </a:ln>
          </p:spPr>
        </p:cxnSp>
        <p:grpSp>
          <p:nvGrpSpPr>
            <p:cNvPr id="2" name="Group 1">
              <a:extLst>
                <a:ext uri="{FF2B5EF4-FFF2-40B4-BE49-F238E27FC236}">
                  <a16:creationId xmlns:a16="http://schemas.microsoft.com/office/drawing/2014/main" id="{D821FB2D-F40B-21BF-EFE1-6F09C8979C9D}"/>
                </a:ext>
              </a:extLst>
            </p:cNvPr>
            <p:cNvGrpSpPr/>
            <p:nvPr/>
          </p:nvGrpSpPr>
          <p:grpSpPr>
            <a:xfrm>
              <a:off x="3108053" y="935811"/>
              <a:ext cx="1721473" cy="1069200"/>
              <a:chOff x="3108053" y="935811"/>
              <a:chExt cx="1721473" cy="1069200"/>
            </a:xfrm>
          </p:grpSpPr>
          <p:sp>
            <p:nvSpPr>
              <p:cNvPr id="245" name="Google Shape;245;p27"/>
              <p:cNvSpPr/>
              <p:nvPr/>
            </p:nvSpPr>
            <p:spPr>
              <a:xfrm>
                <a:off x="3108053" y="935811"/>
                <a:ext cx="1721473" cy="1069200"/>
              </a:xfrm>
              <a:prstGeom prst="roundRect">
                <a:avLst>
                  <a:gd name="adj" fmla="val 16667"/>
                </a:avLst>
              </a:prstGeom>
              <a:solidFill>
                <a:schemeClr val="lt1"/>
              </a:solidFill>
              <a:ln w="12700" cap="flat" cmpd="sng">
                <a:solidFill>
                  <a:schemeClr val="tx1"/>
                </a:solidFill>
                <a:prstDash val="solid"/>
                <a:round/>
                <a:headEnd type="none" w="sm" len="sm"/>
                <a:tailEnd type="none" w="sm" len="sm"/>
              </a:ln>
            </p:spPr>
            <p:txBody>
              <a:bodyPr spcFirstLastPara="1" wrap="square" lIns="0" tIns="68569" rIns="0" bIns="68569" anchor="t" anchorCtr="0">
                <a:noAutofit/>
              </a:bodyPr>
              <a:lstStyle/>
              <a:p>
                <a:pPr algn="ctr"/>
                <a:r>
                  <a:rPr lang="en" sz="1050">
                    <a:latin typeface="Arial" panose="020B0604020202020204" pitchFamily="34" charset="0"/>
                    <a:cs typeface="Arial" panose="020B0604020202020204" pitchFamily="34" charset="0"/>
                  </a:rPr>
                  <a:t>Land use and management</a:t>
                </a:r>
                <a:endParaRPr sz="1050" dirty="0">
                  <a:latin typeface="Arial" panose="020B0604020202020204" pitchFamily="34" charset="0"/>
                  <a:cs typeface="Arial" panose="020B0604020202020204" pitchFamily="34" charset="0"/>
                </a:endParaRPr>
              </a:p>
            </p:txBody>
          </p:sp>
          <p:pic>
            <p:nvPicPr>
              <p:cNvPr id="262" name="Google Shape;262;p27"/>
              <p:cNvPicPr preferRelativeResize="0"/>
              <p:nvPr/>
            </p:nvPicPr>
            <p:blipFill>
              <a:blip r:embed="rId17" cstate="hqprint">
                <a:alphaModFix/>
                <a:extLst>
                  <a:ext uri="{28A0092B-C50C-407E-A947-70E740481C1C}">
                    <a14:useLocalDpi xmlns:a14="http://schemas.microsoft.com/office/drawing/2010/main"/>
                  </a:ext>
                </a:extLst>
              </a:blip>
              <a:stretch>
                <a:fillRect/>
              </a:stretch>
            </p:blipFill>
            <p:spPr>
              <a:xfrm>
                <a:off x="3590666" y="1533242"/>
                <a:ext cx="361701" cy="361700"/>
              </a:xfrm>
              <a:prstGeom prst="ellipse">
                <a:avLst/>
              </a:prstGeom>
              <a:solidFill>
                <a:srgbClr val="B7D6C2"/>
              </a:solidFill>
              <a:ln w="9525" cap="flat" cmpd="sng">
                <a:noFill/>
                <a:prstDash val="solid"/>
                <a:round/>
                <a:headEnd type="none" w="sm" len="sm"/>
                <a:tailEnd type="none" w="sm" len="sm"/>
              </a:ln>
            </p:spPr>
          </p:pic>
          <p:pic>
            <p:nvPicPr>
              <p:cNvPr id="414" name="Picture 413" descr="Shape&#10;&#10;Description automatically generated with low confidence">
                <a:extLst>
                  <a:ext uri="{FF2B5EF4-FFF2-40B4-BE49-F238E27FC236}">
                    <a16:creationId xmlns:a16="http://schemas.microsoft.com/office/drawing/2014/main" id="{C77B0A9E-BB91-27E4-A475-C321165AF0A2}"/>
                  </a:ext>
                </a:extLst>
              </p:cNvPr>
              <p:cNvPicPr>
                <a:picLocks noChangeAspect="1"/>
              </p:cNvPicPr>
              <p:nvPr/>
            </p:nvPicPr>
            <p:blipFill rotWithShape="1">
              <a:blip r:embed="rId18" cstate="hqprint">
                <a:alphaModFix/>
                <a:extLst>
                  <a:ext uri="{28A0092B-C50C-407E-A947-70E740481C1C}">
                    <a14:useLocalDpi xmlns:a14="http://schemas.microsoft.com/office/drawing/2010/main"/>
                  </a:ext>
                </a:extLst>
              </a:blip>
              <a:srcRect l="-11906" t="-18747" r="-6683"/>
              <a:stretch/>
            </p:blipFill>
            <p:spPr>
              <a:xfrm>
                <a:off x="4068156" y="1532638"/>
                <a:ext cx="384050" cy="384048"/>
              </a:xfrm>
              <a:prstGeom prst="ellipse">
                <a:avLst/>
              </a:prstGeom>
              <a:solidFill>
                <a:srgbClr val="B7D6C2"/>
              </a:solidFill>
              <a:ln w="9525" cap="flat" cmpd="sng">
                <a:noFill/>
                <a:prstDash val="solid"/>
                <a:round/>
                <a:headEnd type="none" w="sm" len="sm"/>
                <a:tailEnd type="none" w="sm" len="sm"/>
              </a:ln>
            </p:spPr>
          </p:pic>
        </p:grpSp>
      </p:grpSp>
      <p:grpSp>
        <p:nvGrpSpPr>
          <p:cNvPr id="20" name="Group 19">
            <a:extLst>
              <a:ext uri="{FF2B5EF4-FFF2-40B4-BE49-F238E27FC236}">
                <a16:creationId xmlns:a16="http://schemas.microsoft.com/office/drawing/2014/main" id="{C2AE6866-BC53-6205-672F-C567E77829F0}"/>
              </a:ext>
            </a:extLst>
          </p:cNvPr>
          <p:cNvGrpSpPr/>
          <p:nvPr/>
        </p:nvGrpSpPr>
        <p:grpSpPr>
          <a:xfrm>
            <a:off x="3622145" y="100675"/>
            <a:ext cx="1666544" cy="4954451"/>
            <a:chOff x="4829526" y="134233"/>
            <a:chExt cx="2222059" cy="6605934"/>
          </a:xfrm>
        </p:grpSpPr>
        <p:cxnSp>
          <p:nvCxnSpPr>
            <p:cNvPr id="264" name="Google Shape;264;p27"/>
            <p:cNvCxnSpPr>
              <a:cxnSpLocks/>
              <a:stCxn id="245" idx="3"/>
              <a:endCxn id="244" idx="1"/>
            </p:cNvCxnSpPr>
            <p:nvPr/>
          </p:nvCxnSpPr>
          <p:spPr>
            <a:xfrm flipV="1">
              <a:off x="4829526" y="668833"/>
              <a:ext cx="576137" cy="801578"/>
            </a:xfrm>
            <a:prstGeom prst="straightConnector1">
              <a:avLst/>
            </a:prstGeom>
            <a:noFill/>
            <a:ln w="19050" cap="flat" cmpd="sng">
              <a:solidFill>
                <a:schemeClr val="tx1"/>
              </a:solidFill>
              <a:prstDash val="sysDash"/>
              <a:round/>
              <a:headEnd type="none" w="med" len="med"/>
              <a:tailEnd type="arrow" w="lg" len="lg"/>
            </a:ln>
          </p:spPr>
        </p:cxnSp>
        <p:cxnSp>
          <p:nvCxnSpPr>
            <p:cNvPr id="265" name="Google Shape;265;p27"/>
            <p:cNvCxnSpPr>
              <a:cxnSpLocks/>
              <a:stCxn id="245" idx="3"/>
            </p:cNvCxnSpPr>
            <p:nvPr/>
          </p:nvCxnSpPr>
          <p:spPr>
            <a:xfrm>
              <a:off x="4829526" y="1470411"/>
              <a:ext cx="573125" cy="301130"/>
            </a:xfrm>
            <a:prstGeom prst="straightConnector1">
              <a:avLst/>
            </a:prstGeom>
            <a:noFill/>
            <a:ln w="19050" cap="flat" cmpd="sng">
              <a:solidFill>
                <a:schemeClr val="tx1"/>
              </a:solidFill>
              <a:prstDash val="sysDash"/>
              <a:round/>
              <a:headEnd type="none" w="med" len="med"/>
              <a:tailEnd type="arrow" w="lg" len="lg"/>
            </a:ln>
          </p:spPr>
        </p:cxnSp>
        <p:cxnSp>
          <p:nvCxnSpPr>
            <p:cNvPr id="269" name="Google Shape;269;p27"/>
            <p:cNvCxnSpPr>
              <a:cxnSpLocks/>
              <a:stCxn id="270" idx="0"/>
              <a:endCxn id="238" idx="2"/>
            </p:cNvCxnSpPr>
            <p:nvPr/>
          </p:nvCxnSpPr>
          <p:spPr>
            <a:xfrm flipV="1">
              <a:off x="6228625" y="5250177"/>
              <a:ext cx="1" cy="420790"/>
            </a:xfrm>
            <a:prstGeom prst="straightConnector1">
              <a:avLst/>
            </a:prstGeom>
            <a:noFill/>
            <a:ln w="19050" cap="flat" cmpd="sng">
              <a:solidFill>
                <a:schemeClr val="tx1"/>
              </a:solidFill>
              <a:prstDash val="sysDash"/>
              <a:round/>
              <a:headEnd type="none" w="med" len="med"/>
              <a:tailEnd type="arrow" w="lg" len="lg"/>
            </a:ln>
          </p:spPr>
        </p:cxnSp>
        <p:cxnSp>
          <p:nvCxnSpPr>
            <p:cNvPr id="271" name="Google Shape;271;p27"/>
            <p:cNvCxnSpPr>
              <a:cxnSpLocks/>
              <a:stCxn id="244" idx="2"/>
              <a:endCxn id="239" idx="0"/>
            </p:cNvCxnSpPr>
            <p:nvPr/>
          </p:nvCxnSpPr>
          <p:spPr>
            <a:xfrm>
              <a:off x="6228623" y="1203433"/>
              <a:ext cx="3992" cy="415083"/>
            </a:xfrm>
            <a:prstGeom prst="straightConnector1">
              <a:avLst/>
            </a:prstGeom>
            <a:noFill/>
            <a:ln w="19050" cap="flat" cmpd="sng">
              <a:solidFill>
                <a:schemeClr val="tx1"/>
              </a:solidFill>
              <a:prstDash val="sysDash"/>
              <a:round/>
              <a:headEnd type="none" w="med" len="med"/>
              <a:tailEnd type="arrow" w="lg" len="lg"/>
            </a:ln>
          </p:spPr>
        </p:cxnSp>
        <p:grpSp>
          <p:nvGrpSpPr>
            <p:cNvPr id="10" name="Group 9">
              <a:extLst>
                <a:ext uri="{FF2B5EF4-FFF2-40B4-BE49-F238E27FC236}">
                  <a16:creationId xmlns:a16="http://schemas.microsoft.com/office/drawing/2014/main" id="{EF019890-F76E-0812-FD07-25264C3934A8}"/>
                </a:ext>
              </a:extLst>
            </p:cNvPr>
            <p:cNvGrpSpPr/>
            <p:nvPr/>
          </p:nvGrpSpPr>
          <p:grpSpPr>
            <a:xfrm>
              <a:off x="5405665" y="5670967"/>
              <a:ext cx="1645920" cy="1069200"/>
              <a:chOff x="5405665" y="5670967"/>
              <a:chExt cx="1645920" cy="1069200"/>
            </a:xfrm>
          </p:grpSpPr>
          <p:sp>
            <p:nvSpPr>
              <p:cNvPr id="270" name="Google Shape;270;p27"/>
              <p:cNvSpPr/>
              <p:nvPr/>
            </p:nvSpPr>
            <p:spPr>
              <a:xfrm>
                <a:off x="5405665" y="5670967"/>
                <a:ext cx="1645920" cy="1069200"/>
              </a:xfrm>
              <a:prstGeom prst="roundRect">
                <a:avLst>
                  <a:gd name="adj" fmla="val 16667"/>
                </a:avLst>
              </a:prstGeom>
              <a:solidFill>
                <a:schemeClr val="lt1"/>
              </a:solidFill>
              <a:ln w="12700" cap="flat" cmpd="sng">
                <a:solidFill>
                  <a:schemeClr val="tx1"/>
                </a:solidFill>
                <a:prstDash val="solid"/>
                <a:round/>
                <a:headEnd type="none" w="sm" len="sm"/>
                <a:tailEnd type="none" w="sm" len="sm"/>
              </a:ln>
            </p:spPr>
            <p:txBody>
              <a:bodyPr spcFirstLastPara="1" wrap="square" lIns="0" tIns="34275" rIns="0" bIns="68569" anchor="t" anchorCtr="0">
                <a:noAutofit/>
              </a:bodyPr>
              <a:lstStyle/>
              <a:p>
                <a:pPr algn="ctr"/>
                <a:r>
                  <a:rPr lang="en" sz="1050">
                    <a:latin typeface="Arial" panose="020B0604020202020204" pitchFamily="34" charset="0"/>
                    <a:cs typeface="Arial" panose="020B0604020202020204" pitchFamily="34" charset="0"/>
                  </a:rPr>
                  <a:t>Compounding disturbances</a:t>
                </a:r>
                <a:endParaRPr sz="1050" dirty="0">
                  <a:latin typeface="Arial" panose="020B0604020202020204" pitchFamily="34" charset="0"/>
                  <a:cs typeface="Arial" panose="020B0604020202020204" pitchFamily="34" charset="0"/>
                </a:endParaRPr>
              </a:p>
              <a:p>
                <a:pPr algn="ctr"/>
                <a:endParaRPr sz="1050" dirty="0">
                  <a:latin typeface="Arial" panose="020B0604020202020204" pitchFamily="34" charset="0"/>
                  <a:cs typeface="Arial" panose="020B0604020202020204" pitchFamily="34" charset="0"/>
                </a:endParaRPr>
              </a:p>
            </p:txBody>
          </p:sp>
          <p:pic>
            <p:nvPicPr>
              <p:cNvPr id="282" name="Google Shape;282;p27"/>
              <p:cNvPicPr preferRelativeResize="0"/>
              <p:nvPr/>
            </p:nvPicPr>
            <p:blipFill rotWithShape="1">
              <a:blip r:embed="rId19" cstate="hqprint">
                <a:alphaModFix/>
                <a:extLst>
                  <a:ext uri="{28A0092B-C50C-407E-A947-70E740481C1C}">
                    <a14:useLocalDpi xmlns:a14="http://schemas.microsoft.com/office/drawing/2010/main"/>
                  </a:ext>
                </a:extLst>
              </a:blip>
              <a:srcRect l="-5003" t="-27973" r="-1"/>
              <a:stretch/>
            </p:blipFill>
            <p:spPr>
              <a:xfrm>
                <a:off x="6249075" y="6287216"/>
                <a:ext cx="384048" cy="365760"/>
              </a:xfrm>
              <a:prstGeom prst="ellipse">
                <a:avLst/>
              </a:prstGeom>
              <a:solidFill>
                <a:srgbClr val="B7D6C2"/>
              </a:solidFill>
              <a:ln w="9525" cap="flat" cmpd="sng">
                <a:noFill/>
                <a:prstDash val="solid"/>
                <a:round/>
                <a:headEnd type="none" w="sm" len="sm"/>
                <a:tailEnd type="none" w="sm" len="sm"/>
              </a:ln>
            </p:spPr>
          </p:pic>
          <p:pic>
            <p:nvPicPr>
              <p:cNvPr id="410" name="Picture 409" descr="Shape&#10;&#10;Description automatically generated with low confidence">
                <a:extLst>
                  <a:ext uri="{FF2B5EF4-FFF2-40B4-BE49-F238E27FC236}">
                    <a16:creationId xmlns:a16="http://schemas.microsoft.com/office/drawing/2014/main" id="{15638394-EE58-39E7-EEF4-2155F898F649}"/>
                  </a:ext>
                </a:extLst>
              </p:cNvPr>
              <p:cNvPicPr>
                <a:picLocks noChangeAspect="1"/>
              </p:cNvPicPr>
              <p:nvPr/>
            </p:nvPicPr>
            <p:blipFill>
              <a:blip r:embed="rId20" cstate="hqprint">
                <a:alphaModFix/>
                <a:extLst>
                  <a:ext uri="{28A0092B-C50C-407E-A947-70E740481C1C}">
                    <a14:useLocalDpi xmlns:a14="http://schemas.microsoft.com/office/drawing/2010/main"/>
                  </a:ext>
                </a:extLst>
              </a:blip>
              <a:stretch>
                <a:fillRect/>
              </a:stretch>
            </p:blipFill>
            <p:spPr>
              <a:xfrm>
                <a:off x="5731358" y="6287216"/>
                <a:ext cx="365760" cy="365760"/>
              </a:xfrm>
              <a:prstGeom prst="ellipse">
                <a:avLst/>
              </a:prstGeom>
              <a:solidFill>
                <a:srgbClr val="B7D6C2"/>
              </a:solidFill>
              <a:ln w="9525" cap="flat" cmpd="sng">
                <a:noFill/>
                <a:prstDash val="solid"/>
                <a:round/>
                <a:headEnd type="none" w="sm" len="sm"/>
                <a:tailEnd type="none" w="sm" len="sm"/>
              </a:ln>
            </p:spPr>
          </p:pic>
        </p:grpSp>
        <p:grpSp>
          <p:nvGrpSpPr>
            <p:cNvPr id="6" name="Group 5">
              <a:extLst>
                <a:ext uri="{FF2B5EF4-FFF2-40B4-BE49-F238E27FC236}">
                  <a16:creationId xmlns:a16="http://schemas.microsoft.com/office/drawing/2014/main" id="{385870AA-105D-FC5B-C56A-57DD55222D19}"/>
                </a:ext>
              </a:extLst>
            </p:cNvPr>
            <p:cNvGrpSpPr/>
            <p:nvPr/>
          </p:nvGrpSpPr>
          <p:grpSpPr>
            <a:xfrm>
              <a:off x="5405663" y="134233"/>
              <a:ext cx="1645920" cy="1069200"/>
              <a:chOff x="5405663" y="134233"/>
              <a:chExt cx="1645920" cy="1069200"/>
            </a:xfrm>
          </p:grpSpPr>
          <p:sp>
            <p:nvSpPr>
              <p:cNvPr id="244" name="Google Shape;244;p27"/>
              <p:cNvSpPr/>
              <p:nvPr/>
            </p:nvSpPr>
            <p:spPr>
              <a:xfrm>
                <a:off x="5405663" y="134233"/>
                <a:ext cx="1645920" cy="1069200"/>
              </a:xfrm>
              <a:prstGeom prst="roundRect">
                <a:avLst>
                  <a:gd name="adj" fmla="val 16667"/>
                </a:avLst>
              </a:prstGeom>
              <a:solidFill>
                <a:schemeClr val="lt1"/>
              </a:solidFill>
              <a:ln w="12700" cap="flat" cmpd="sng">
                <a:solidFill>
                  <a:schemeClr val="tx1"/>
                </a:solidFill>
                <a:prstDash val="solid"/>
                <a:round/>
                <a:headEnd type="none" w="sm" len="sm"/>
                <a:tailEnd type="none" w="sm" len="sm"/>
              </a:ln>
            </p:spPr>
            <p:txBody>
              <a:bodyPr spcFirstLastPara="1" wrap="square" lIns="0" tIns="34275" rIns="0" bIns="68569" anchor="t" anchorCtr="0">
                <a:noAutofit/>
              </a:bodyPr>
              <a:lstStyle/>
              <a:p>
                <a:pPr algn="ctr"/>
                <a:r>
                  <a:rPr lang="en" sz="1050">
                    <a:latin typeface="Arial" panose="020B0604020202020204" pitchFamily="34" charset="0"/>
                    <a:cs typeface="Arial" panose="020B0604020202020204" pitchFamily="34" charset="0"/>
                  </a:rPr>
                  <a:t>Compounding disturbances</a:t>
                </a:r>
                <a:endParaRPr sz="1050" dirty="0">
                  <a:latin typeface="Arial" panose="020B0604020202020204" pitchFamily="34" charset="0"/>
                  <a:cs typeface="Arial" panose="020B0604020202020204" pitchFamily="34" charset="0"/>
                </a:endParaRPr>
              </a:p>
              <a:p>
                <a:pPr algn="ctr"/>
                <a:endParaRPr sz="1050" dirty="0">
                  <a:latin typeface="Arial" panose="020B0604020202020204" pitchFamily="34" charset="0"/>
                  <a:cs typeface="Arial" panose="020B0604020202020204" pitchFamily="34" charset="0"/>
                </a:endParaRPr>
              </a:p>
            </p:txBody>
          </p:sp>
          <p:pic>
            <p:nvPicPr>
              <p:cNvPr id="415" name="Google Shape;282;p27">
                <a:extLst>
                  <a:ext uri="{FF2B5EF4-FFF2-40B4-BE49-F238E27FC236}">
                    <a16:creationId xmlns:a16="http://schemas.microsoft.com/office/drawing/2014/main" id="{5B80A064-32D4-FEEB-3792-4A6DF70EE5D6}"/>
                  </a:ext>
                </a:extLst>
              </p:cNvPr>
              <p:cNvPicPr preferRelativeResize="0"/>
              <p:nvPr/>
            </p:nvPicPr>
            <p:blipFill rotWithShape="1">
              <a:blip r:embed="rId19" cstate="hqprint">
                <a:alphaModFix/>
                <a:extLst>
                  <a:ext uri="{28A0092B-C50C-407E-A947-70E740481C1C}">
                    <a14:useLocalDpi xmlns:a14="http://schemas.microsoft.com/office/drawing/2010/main"/>
                  </a:ext>
                </a:extLst>
              </a:blip>
              <a:srcRect l="-5003" t="-27973" r="-1"/>
              <a:stretch/>
            </p:blipFill>
            <p:spPr>
              <a:xfrm>
                <a:off x="6232592" y="681894"/>
                <a:ext cx="384048" cy="365760"/>
              </a:xfrm>
              <a:prstGeom prst="ellipse">
                <a:avLst/>
              </a:prstGeom>
              <a:solidFill>
                <a:srgbClr val="B7D6C2"/>
              </a:solidFill>
              <a:ln w="9525" cap="flat" cmpd="sng">
                <a:noFill/>
                <a:prstDash val="solid"/>
                <a:round/>
                <a:headEnd type="none" w="sm" len="sm"/>
                <a:tailEnd type="none" w="sm" len="sm"/>
              </a:ln>
            </p:spPr>
          </p:pic>
          <p:pic>
            <p:nvPicPr>
              <p:cNvPr id="416" name="Picture 415" descr="Shape&#10;&#10;Description automatically generated with low confidence">
                <a:extLst>
                  <a:ext uri="{FF2B5EF4-FFF2-40B4-BE49-F238E27FC236}">
                    <a16:creationId xmlns:a16="http://schemas.microsoft.com/office/drawing/2014/main" id="{3864BCBD-2722-91F0-C8BA-55AA80811867}"/>
                  </a:ext>
                </a:extLst>
              </p:cNvPr>
              <p:cNvPicPr>
                <a:picLocks noChangeAspect="1"/>
              </p:cNvPicPr>
              <p:nvPr/>
            </p:nvPicPr>
            <p:blipFill>
              <a:blip r:embed="rId20" cstate="hqprint">
                <a:alphaModFix/>
                <a:extLst>
                  <a:ext uri="{28A0092B-C50C-407E-A947-70E740481C1C}">
                    <a14:useLocalDpi xmlns:a14="http://schemas.microsoft.com/office/drawing/2010/main"/>
                  </a:ext>
                </a:extLst>
              </a:blip>
              <a:stretch>
                <a:fillRect/>
              </a:stretch>
            </p:blipFill>
            <p:spPr>
              <a:xfrm>
                <a:off x="5714875" y="681894"/>
                <a:ext cx="365760" cy="365760"/>
              </a:xfrm>
              <a:prstGeom prst="ellipse">
                <a:avLst/>
              </a:prstGeom>
              <a:solidFill>
                <a:srgbClr val="B7D6C2"/>
              </a:solidFill>
              <a:ln w="9525" cap="flat" cmpd="sng">
                <a:noFill/>
                <a:prstDash val="solid"/>
                <a:round/>
                <a:headEnd type="none" w="sm" len="sm"/>
                <a:tailEnd type="none" w="sm" len="sm"/>
              </a:ln>
            </p:spPr>
          </p:pic>
        </p:grpSp>
      </p:grpSp>
      <p:sp>
        <p:nvSpPr>
          <p:cNvPr id="82" name="TextBox 81">
            <a:extLst>
              <a:ext uri="{FF2B5EF4-FFF2-40B4-BE49-F238E27FC236}">
                <a16:creationId xmlns:a16="http://schemas.microsoft.com/office/drawing/2014/main" id="{9D1FE0AD-FE48-4307-8E95-4D02E24F8103}"/>
              </a:ext>
            </a:extLst>
          </p:cNvPr>
          <p:cNvSpPr txBox="1"/>
          <p:nvPr/>
        </p:nvSpPr>
        <p:spPr>
          <a:xfrm>
            <a:off x="6192254" y="4644823"/>
            <a:ext cx="3013824" cy="415498"/>
          </a:xfrm>
          <a:prstGeom prst="rect">
            <a:avLst/>
          </a:prstGeom>
          <a:noFill/>
        </p:spPr>
        <p:txBody>
          <a:bodyPr wrap="square" rtlCol="0">
            <a:spAutoFit/>
          </a:bodyPr>
          <a:lstStyle/>
          <a:p>
            <a:pPr marL="0" marR="0" algn="r"/>
            <a:r>
              <a:rPr lang="en-US" sz="1050" dirty="0">
                <a:solidFill>
                  <a:schemeClr val="tx2"/>
                </a:solidFill>
                <a:effectLst/>
                <a:latin typeface="Arial" panose="020B0604020202020204" pitchFamily="34" charset="0"/>
                <a:ea typeface="Times New Roman" panose="02020603050405020304" pitchFamily="18" charset="0"/>
                <a:cs typeface="Arial" panose="020B0604020202020204" pitchFamily="34" charset="0"/>
              </a:rPr>
              <a:t>Preliminary Information-Subject to Revision. Not for Citation or Distribution.</a:t>
            </a:r>
          </a:p>
        </p:txBody>
      </p:sp>
    </p:spTree>
    <p:extLst>
      <p:ext uri="{BB962C8B-B14F-4D97-AF65-F5344CB8AC3E}">
        <p14:creationId xmlns:p14="http://schemas.microsoft.com/office/powerpoint/2010/main" val="3075615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Title 1">
            <a:extLst>
              <a:ext uri="{FF2B5EF4-FFF2-40B4-BE49-F238E27FC236}">
                <a16:creationId xmlns:a16="http://schemas.microsoft.com/office/drawing/2014/main" id="{B543F2D1-2AED-C392-DFF3-443D969B6EA7}"/>
              </a:ext>
            </a:extLst>
          </p:cNvPr>
          <p:cNvSpPr txBox="1">
            <a:spLocks/>
          </p:cNvSpPr>
          <p:nvPr/>
        </p:nvSpPr>
        <p:spPr>
          <a:xfrm>
            <a:off x="-1" y="569495"/>
            <a:ext cx="5173579" cy="534780"/>
          </a:xfrm>
          <a:prstGeom prst="rect">
            <a:avLst/>
          </a:prstGeom>
        </p:spPr>
        <p:txBody>
          <a:bodyPr>
            <a:normAutofit/>
          </a:bodyPr>
          <a:lstStyle>
            <a:lvl1pPr algn="ctr">
              <a:spcBef>
                <a:spcPct val="0"/>
              </a:spcBef>
              <a:buNone/>
              <a:defRPr sz="2800" b="1">
                <a:solidFill>
                  <a:schemeClr val="accent1">
                    <a:lumMod val="75000"/>
                  </a:schemeClr>
                </a:solidFill>
                <a:latin typeface="Arial" panose="020B0604020202020204" pitchFamily="34" charset="0"/>
                <a:ea typeface="+mj-ea"/>
                <a:cs typeface="Arial" panose="020B0604020202020204" pitchFamily="34" charset="0"/>
              </a:defRPr>
            </a:lvl1pPr>
          </a:lstStyle>
          <a:p>
            <a:r>
              <a:rPr lang="en-US" dirty="0">
                <a:solidFill>
                  <a:schemeClr val="tx2"/>
                </a:solidFill>
              </a:rPr>
              <a:t>Shifting drought regimes</a:t>
            </a:r>
          </a:p>
        </p:txBody>
      </p:sp>
      <p:pic>
        <p:nvPicPr>
          <p:cNvPr id="88" name="Picture 87" descr="Graphical user interface, application, map&#10;&#10;Description automatically generated">
            <a:extLst>
              <a:ext uri="{FF2B5EF4-FFF2-40B4-BE49-F238E27FC236}">
                <a16:creationId xmlns:a16="http://schemas.microsoft.com/office/drawing/2014/main" id="{DD482890-3978-5911-86D9-58A042ED4ED2}"/>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900852" y="-44824"/>
            <a:ext cx="4138874" cy="5173592"/>
          </a:xfrm>
          <a:prstGeom prst="rect">
            <a:avLst/>
          </a:prstGeom>
        </p:spPr>
      </p:pic>
      <p:sp>
        <p:nvSpPr>
          <p:cNvPr id="89" name="TextBox 88">
            <a:extLst>
              <a:ext uri="{FF2B5EF4-FFF2-40B4-BE49-F238E27FC236}">
                <a16:creationId xmlns:a16="http://schemas.microsoft.com/office/drawing/2014/main" id="{37DAC7B7-18A5-AFC7-6A81-C5755F6ED50D}"/>
              </a:ext>
            </a:extLst>
          </p:cNvPr>
          <p:cNvSpPr txBox="1"/>
          <p:nvPr/>
        </p:nvSpPr>
        <p:spPr>
          <a:xfrm>
            <a:off x="390648" y="3737592"/>
            <a:ext cx="3388017" cy="276999"/>
          </a:xfrm>
          <a:prstGeom prst="rect">
            <a:avLst/>
          </a:prstGeom>
          <a:noFill/>
        </p:spPr>
        <p:txBody>
          <a:bodyPr wrap="square" rtlCol="0">
            <a:spAutoFit/>
          </a:bodyPr>
          <a:lstStyle/>
          <a:p>
            <a:r>
              <a:rPr lang="en-US" sz="1200" dirty="0">
                <a:solidFill>
                  <a:schemeClr val="tx2"/>
                </a:solidFill>
                <a:latin typeface="Arial" panose="020B0604020202020204" pitchFamily="34" charset="0"/>
                <a:cs typeface="Arial" panose="020B0604020202020204" pitchFamily="34" charset="0"/>
              </a:rPr>
              <a:t>Moss et al. </a:t>
            </a:r>
            <a:r>
              <a:rPr lang="en-US" sz="1200" i="1" dirty="0">
                <a:solidFill>
                  <a:schemeClr val="tx2"/>
                </a:solidFill>
                <a:latin typeface="Arial" panose="020B0604020202020204" pitchFamily="34" charset="0"/>
                <a:cs typeface="Arial" panose="020B0604020202020204" pitchFamily="34" charset="0"/>
              </a:rPr>
              <a:t>in prep.</a:t>
            </a:r>
            <a:endParaRPr lang="en-US" sz="1200" dirty="0">
              <a:solidFill>
                <a:schemeClr val="tx2"/>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8BE3B5F9-9E12-C588-02D1-F40D660D851A}"/>
              </a:ext>
            </a:extLst>
          </p:cNvPr>
          <p:cNvSpPr txBox="1"/>
          <p:nvPr/>
        </p:nvSpPr>
        <p:spPr>
          <a:xfrm>
            <a:off x="390648" y="1408361"/>
            <a:ext cx="3296803" cy="1708160"/>
          </a:xfrm>
          <a:prstGeom prst="rect">
            <a:avLst/>
          </a:prstGeom>
          <a:noFill/>
        </p:spPr>
        <p:txBody>
          <a:bodyPr wrap="square" rtlCol="0">
            <a:spAutoFit/>
          </a:bodyPr>
          <a:lstStyle/>
          <a:p>
            <a:r>
              <a:rPr lang="en-US" sz="2100" dirty="0">
                <a:solidFill>
                  <a:schemeClr val="tx2"/>
                </a:solidFill>
                <a:latin typeface="Arial" panose="020B0604020202020204" pitchFamily="34" charset="0"/>
                <a:cs typeface="Arial" panose="020B0604020202020204" pitchFamily="34" charset="0"/>
              </a:rPr>
              <a:t>Change in frequency of drought events (where monthly values exceed the 99</a:t>
            </a:r>
            <a:r>
              <a:rPr lang="en-US" sz="2100" baseline="30000" dirty="0">
                <a:solidFill>
                  <a:schemeClr val="tx2"/>
                </a:solidFill>
                <a:latin typeface="Arial" panose="020B0604020202020204" pitchFamily="34" charset="0"/>
                <a:cs typeface="Arial" panose="020B0604020202020204" pitchFamily="34" charset="0"/>
              </a:rPr>
              <a:t>th</a:t>
            </a:r>
            <a:r>
              <a:rPr lang="en-US" sz="2100" dirty="0">
                <a:solidFill>
                  <a:schemeClr val="tx2"/>
                </a:solidFill>
                <a:latin typeface="Arial" panose="020B0604020202020204" pitchFamily="34" charset="0"/>
                <a:cs typeface="Arial" panose="020B0604020202020204" pitchFamily="34" charset="0"/>
              </a:rPr>
              <a:t> percentile of historical period)</a:t>
            </a:r>
          </a:p>
        </p:txBody>
      </p:sp>
      <p:sp>
        <p:nvSpPr>
          <p:cNvPr id="9" name="TextBox 8">
            <a:extLst>
              <a:ext uri="{FF2B5EF4-FFF2-40B4-BE49-F238E27FC236}">
                <a16:creationId xmlns:a16="http://schemas.microsoft.com/office/drawing/2014/main" id="{2A70C3D6-1DED-4BA0-A290-7BED368AEE03}"/>
              </a:ext>
            </a:extLst>
          </p:cNvPr>
          <p:cNvSpPr txBox="1"/>
          <p:nvPr/>
        </p:nvSpPr>
        <p:spPr>
          <a:xfrm>
            <a:off x="390648" y="4014591"/>
            <a:ext cx="3013824" cy="415498"/>
          </a:xfrm>
          <a:prstGeom prst="rect">
            <a:avLst/>
          </a:prstGeom>
          <a:noFill/>
        </p:spPr>
        <p:txBody>
          <a:bodyPr wrap="square" rtlCol="0">
            <a:spAutoFit/>
          </a:bodyPr>
          <a:lstStyle/>
          <a:p>
            <a:pPr marL="0" marR="0"/>
            <a:r>
              <a:rPr lang="en-US" sz="1050" dirty="0">
                <a:solidFill>
                  <a:schemeClr val="tx2"/>
                </a:solidFill>
                <a:effectLst/>
                <a:latin typeface="Arial" panose="020B0604020202020204" pitchFamily="34" charset="0"/>
                <a:ea typeface="Times New Roman" panose="02020603050405020304" pitchFamily="18" charset="0"/>
                <a:cs typeface="Arial" panose="020B0604020202020204" pitchFamily="34" charset="0"/>
              </a:rPr>
              <a:t>Preliminary Information-Subject to Revision. Not for Citation or Distribution.</a:t>
            </a:r>
          </a:p>
        </p:txBody>
      </p:sp>
    </p:spTree>
    <p:extLst>
      <p:ext uri="{BB962C8B-B14F-4D97-AF65-F5344CB8AC3E}">
        <p14:creationId xmlns:p14="http://schemas.microsoft.com/office/powerpoint/2010/main" val="3105044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Title 1">
            <a:extLst>
              <a:ext uri="{FF2B5EF4-FFF2-40B4-BE49-F238E27FC236}">
                <a16:creationId xmlns:a16="http://schemas.microsoft.com/office/drawing/2014/main" id="{B543F2D1-2AED-C392-DFF3-443D969B6EA7}"/>
              </a:ext>
            </a:extLst>
          </p:cNvPr>
          <p:cNvSpPr txBox="1">
            <a:spLocks/>
          </p:cNvSpPr>
          <p:nvPr/>
        </p:nvSpPr>
        <p:spPr>
          <a:xfrm>
            <a:off x="478445" y="177814"/>
            <a:ext cx="8136918"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dirty="0">
                <a:solidFill>
                  <a:schemeClr val="tx2"/>
                </a:solidFill>
                <a:latin typeface="Arial" panose="020B0604020202020204" pitchFamily="34" charset="0"/>
                <a:cs typeface="Arial" panose="020B0604020202020204" pitchFamily="34" charset="0"/>
              </a:rPr>
              <a:t>A future with </a:t>
            </a:r>
            <a:r>
              <a:rPr lang="en-US" sz="2800" b="1" dirty="0">
                <a:solidFill>
                  <a:schemeClr val="tx2"/>
                </a:solidFill>
                <a:latin typeface="Arial" panose="020B0604020202020204" pitchFamily="34" charset="0"/>
                <a:cs typeface="Arial" panose="020B0604020202020204" pitchFamily="34" charset="0"/>
              </a:rPr>
              <a:t>hotter, deadlier</a:t>
            </a:r>
            <a:r>
              <a:rPr lang="en-US" sz="2800" dirty="0">
                <a:solidFill>
                  <a:schemeClr val="tx2"/>
                </a:solidFill>
                <a:latin typeface="Arial" panose="020B0604020202020204" pitchFamily="34" charset="0"/>
                <a:cs typeface="Arial" panose="020B0604020202020204" pitchFamily="34" charset="0"/>
              </a:rPr>
              <a:t> droughts</a:t>
            </a:r>
          </a:p>
        </p:txBody>
      </p:sp>
      <p:sp>
        <p:nvSpPr>
          <p:cNvPr id="3" name="TextBox 2">
            <a:extLst>
              <a:ext uri="{FF2B5EF4-FFF2-40B4-BE49-F238E27FC236}">
                <a16:creationId xmlns:a16="http://schemas.microsoft.com/office/drawing/2014/main" id="{2333C762-7CA0-787E-5EEA-CBA95F757465}"/>
              </a:ext>
            </a:extLst>
          </p:cNvPr>
          <p:cNvSpPr txBox="1"/>
          <p:nvPr/>
        </p:nvSpPr>
        <p:spPr>
          <a:xfrm>
            <a:off x="478445" y="1109759"/>
            <a:ext cx="6707981" cy="415498"/>
          </a:xfrm>
          <a:prstGeom prst="rect">
            <a:avLst/>
          </a:prstGeom>
          <a:noFill/>
        </p:spPr>
        <p:txBody>
          <a:bodyPr wrap="square" rtlCol="0">
            <a:spAutoFit/>
          </a:bodyPr>
          <a:lstStyle/>
          <a:p>
            <a:r>
              <a:rPr lang="en-US" sz="2000" dirty="0">
                <a:solidFill>
                  <a:schemeClr val="tx2"/>
                </a:solidFill>
                <a:latin typeface="Arial" panose="020B0604020202020204" pitchFamily="34" charset="0"/>
                <a:cs typeface="Arial" panose="020B0604020202020204" pitchFamily="34" charset="0"/>
              </a:rPr>
              <a:t>A “triple threat” for plant mortality</a:t>
            </a:r>
          </a:p>
        </p:txBody>
      </p:sp>
      <p:sp>
        <p:nvSpPr>
          <p:cNvPr id="5" name="TextBox 4">
            <a:extLst>
              <a:ext uri="{FF2B5EF4-FFF2-40B4-BE49-F238E27FC236}">
                <a16:creationId xmlns:a16="http://schemas.microsoft.com/office/drawing/2014/main" id="{0F646A0F-63BF-46EF-95E1-9038C801D985}"/>
              </a:ext>
            </a:extLst>
          </p:cNvPr>
          <p:cNvSpPr txBox="1"/>
          <p:nvPr/>
        </p:nvSpPr>
        <p:spPr>
          <a:xfrm>
            <a:off x="2215715" y="4437996"/>
            <a:ext cx="3233439" cy="276999"/>
          </a:xfrm>
          <a:prstGeom prst="rect">
            <a:avLst/>
          </a:prstGeom>
          <a:noFill/>
        </p:spPr>
        <p:txBody>
          <a:bodyPr wrap="square">
            <a:spAutoFit/>
          </a:bodyPr>
          <a:lstStyle/>
          <a:p>
            <a:pPr algn="r"/>
            <a:r>
              <a:rPr lang="en-US" sz="1200" dirty="0">
                <a:solidFill>
                  <a:schemeClr val="tx2"/>
                </a:solidFill>
                <a:latin typeface="Arial" panose="020B0604020202020204" pitchFamily="34" charset="0"/>
                <a:cs typeface="Arial" panose="020B0604020202020204" pitchFamily="34" charset="0"/>
              </a:rPr>
              <a:t>Hammond et al. 2022, </a:t>
            </a:r>
            <a:r>
              <a:rPr lang="en-US" sz="1200" i="1" dirty="0">
                <a:solidFill>
                  <a:schemeClr val="tx2"/>
                </a:solidFill>
                <a:latin typeface="Arial" panose="020B0604020202020204" pitchFamily="34" charset="0"/>
                <a:cs typeface="Arial" panose="020B0604020202020204" pitchFamily="34" charset="0"/>
              </a:rPr>
              <a:t>Nat Comm</a:t>
            </a:r>
            <a:endParaRPr lang="en-US" sz="1200" dirty="0">
              <a:solidFill>
                <a:schemeClr val="tx2"/>
              </a:solidFill>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9863914D-4AED-C85E-E8AA-FFA37FF7959C}"/>
              </a:ext>
            </a:extLst>
          </p:cNvPr>
          <p:cNvSpPr/>
          <p:nvPr/>
        </p:nvSpPr>
        <p:spPr>
          <a:xfrm>
            <a:off x="647755" y="1685908"/>
            <a:ext cx="4931420" cy="649086"/>
          </a:xfrm>
          <a:prstGeom prst="rect">
            <a:avLst/>
          </a:prstGeom>
          <a:solidFill>
            <a:srgbClr val="FCF1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988306"/>
                </a:solidFill>
                <a:latin typeface="Arial" panose="020B0604020202020204" pitchFamily="34" charset="0"/>
                <a:cs typeface="Arial" panose="020B0604020202020204" pitchFamily="34" charset="0"/>
              </a:rPr>
              <a:t>Atmospheric drought</a:t>
            </a:r>
          </a:p>
        </p:txBody>
      </p:sp>
      <p:pic>
        <p:nvPicPr>
          <p:cNvPr id="10" name="Picture 9">
            <a:extLst>
              <a:ext uri="{FF2B5EF4-FFF2-40B4-BE49-F238E27FC236}">
                <a16:creationId xmlns:a16="http://schemas.microsoft.com/office/drawing/2014/main" id="{809E3072-723B-2AC7-8A7A-066B3C8DC9B8}"/>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12360" t="-18729" r="-7473"/>
          <a:stretch/>
        </p:blipFill>
        <p:spPr>
          <a:xfrm>
            <a:off x="256188" y="1593348"/>
            <a:ext cx="908149" cy="891506"/>
          </a:xfrm>
          <a:prstGeom prst="ellipse">
            <a:avLst/>
          </a:prstGeom>
          <a:solidFill>
            <a:srgbClr val="F3C315"/>
          </a:solidFill>
        </p:spPr>
      </p:pic>
      <p:sp>
        <p:nvSpPr>
          <p:cNvPr id="12" name="Rectangle 11">
            <a:extLst>
              <a:ext uri="{FF2B5EF4-FFF2-40B4-BE49-F238E27FC236}">
                <a16:creationId xmlns:a16="http://schemas.microsoft.com/office/drawing/2014/main" id="{27D4AD7F-C3A8-C611-5A2A-D15AF728892F}"/>
              </a:ext>
            </a:extLst>
          </p:cNvPr>
          <p:cNvSpPr/>
          <p:nvPr/>
        </p:nvSpPr>
        <p:spPr>
          <a:xfrm>
            <a:off x="660304" y="2720029"/>
            <a:ext cx="4931420" cy="651510"/>
          </a:xfrm>
          <a:prstGeom prst="rect">
            <a:avLst/>
          </a:prstGeom>
          <a:solidFill>
            <a:srgbClr val="EDD1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8A5E1E"/>
                </a:solidFill>
                <a:latin typeface="Arial" panose="020B0604020202020204" pitchFamily="34" charset="0"/>
                <a:cs typeface="Arial" panose="020B0604020202020204" pitchFamily="34" charset="0"/>
              </a:rPr>
              <a:t>Soil moisture drought</a:t>
            </a:r>
          </a:p>
        </p:txBody>
      </p:sp>
      <p:pic>
        <p:nvPicPr>
          <p:cNvPr id="15" name="Picture 14" descr="Shape&#10;&#10;Description automatically generated with low confidence">
            <a:extLst>
              <a:ext uri="{FF2B5EF4-FFF2-40B4-BE49-F238E27FC236}">
                <a16:creationId xmlns:a16="http://schemas.microsoft.com/office/drawing/2014/main" id="{B1AD57DC-1826-4022-9509-AA4516A2AA58}"/>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t="-5595"/>
          <a:stretch/>
        </p:blipFill>
        <p:spPr>
          <a:xfrm>
            <a:off x="268737" y="2562153"/>
            <a:ext cx="908149" cy="895959"/>
          </a:xfrm>
          <a:prstGeom prst="ellipse">
            <a:avLst/>
          </a:prstGeom>
          <a:solidFill>
            <a:srgbClr val="D59639"/>
          </a:solidFill>
        </p:spPr>
      </p:pic>
      <p:sp>
        <p:nvSpPr>
          <p:cNvPr id="16" name="Rectangle 15">
            <a:extLst>
              <a:ext uri="{FF2B5EF4-FFF2-40B4-BE49-F238E27FC236}">
                <a16:creationId xmlns:a16="http://schemas.microsoft.com/office/drawing/2014/main" id="{8C2599F2-2382-7D1C-405E-C7DEC3B800C0}"/>
              </a:ext>
            </a:extLst>
          </p:cNvPr>
          <p:cNvSpPr/>
          <p:nvPr/>
        </p:nvSpPr>
        <p:spPr>
          <a:xfrm>
            <a:off x="635207" y="3669312"/>
            <a:ext cx="4956517" cy="651510"/>
          </a:xfrm>
          <a:prstGeom prst="rect">
            <a:avLst/>
          </a:prstGeom>
          <a:solidFill>
            <a:srgbClr val="FDC9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C74105"/>
                </a:solidFill>
                <a:latin typeface="Arial" panose="020B0604020202020204" pitchFamily="34" charset="0"/>
                <a:cs typeface="Arial" panose="020B0604020202020204" pitchFamily="34" charset="0"/>
              </a:rPr>
              <a:t>Heat stress</a:t>
            </a:r>
          </a:p>
        </p:txBody>
      </p:sp>
      <p:pic>
        <p:nvPicPr>
          <p:cNvPr id="19" name="Picture 18" descr="Shape&#10;&#10;Description automatically generated with low confidence">
            <a:extLst>
              <a:ext uri="{FF2B5EF4-FFF2-40B4-BE49-F238E27FC236}">
                <a16:creationId xmlns:a16="http://schemas.microsoft.com/office/drawing/2014/main" id="{27203681-410D-386C-B35C-90169CE131EC}"/>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l="-1888" t="-6005"/>
          <a:stretch/>
        </p:blipFill>
        <p:spPr>
          <a:xfrm>
            <a:off x="256188" y="3552138"/>
            <a:ext cx="908149" cy="901712"/>
          </a:xfrm>
          <a:prstGeom prst="ellipse">
            <a:avLst/>
          </a:prstGeom>
          <a:solidFill>
            <a:srgbClr val="FA7C44"/>
          </a:solidFill>
        </p:spPr>
      </p:pic>
      <p:pic>
        <p:nvPicPr>
          <p:cNvPr id="23" name="Picture 22" descr="A picture containing grass, outdoor, mountain, nature&#10;&#10;Description automatically generated">
            <a:extLst>
              <a:ext uri="{FF2B5EF4-FFF2-40B4-BE49-F238E27FC236}">
                <a16:creationId xmlns:a16="http://schemas.microsoft.com/office/drawing/2014/main" id="{8D9B4B39-7F66-124B-B7CB-6A6872D4D4C0}"/>
              </a:ext>
            </a:extLst>
          </p:cNvPr>
          <p:cNvPicPr>
            <a:picLocks noChangeAspect="1"/>
          </p:cNvPicPr>
          <p:nvPr/>
        </p:nvPicPr>
        <p:blipFill>
          <a:blip r:embed="rId6"/>
          <a:stretch>
            <a:fillRect/>
          </a:stretch>
        </p:blipFill>
        <p:spPr>
          <a:xfrm>
            <a:off x="5804557" y="1461717"/>
            <a:ext cx="3265056" cy="2912077"/>
          </a:xfrm>
          <a:prstGeom prst="rect">
            <a:avLst/>
          </a:prstGeom>
        </p:spPr>
      </p:pic>
      <p:sp>
        <p:nvSpPr>
          <p:cNvPr id="24" name="TextBox 23">
            <a:extLst>
              <a:ext uri="{FF2B5EF4-FFF2-40B4-BE49-F238E27FC236}">
                <a16:creationId xmlns:a16="http://schemas.microsoft.com/office/drawing/2014/main" id="{F220E166-3E2B-4DF4-8BEC-DFAA6EEBA18C}"/>
              </a:ext>
            </a:extLst>
          </p:cNvPr>
          <p:cNvSpPr txBox="1"/>
          <p:nvPr/>
        </p:nvSpPr>
        <p:spPr>
          <a:xfrm>
            <a:off x="5655783" y="4427811"/>
            <a:ext cx="3490438" cy="461665"/>
          </a:xfrm>
          <a:prstGeom prst="rect">
            <a:avLst/>
          </a:prstGeom>
          <a:noFill/>
        </p:spPr>
        <p:txBody>
          <a:bodyPr wrap="square">
            <a:spAutoFit/>
          </a:bodyPr>
          <a:lstStyle/>
          <a:p>
            <a:pPr algn="r"/>
            <a:r>
              <a:rPr lang="en-US" sz="1200" dirty="0">
                <a:solidFill>
                  <a:schemeClr val="tx2"/>
                </a:solidFill>
                <a:latin typeface="Arial" panose="020B0604020202020204" pitchFamily="34" charset="0"/>
                <a:cs typeface="Arial" panose="020B0604020202020204" pitchFamily="34" charset="0"/>
              </a:rPr>
              <a:t>Anderegg et al. 2013 </a:t>
            </a:r>
            <a:r>
              <a:rPr lang="en-US" sz="1200" i="1" dirty="0">
                <a:solidFill>
                  <a:schemeClr val="tx2"/>
                </a:solidFill>
                <a:latin typeface="Arial" panose="020B0604020202020204" pitchFamily="34" charset="0"/>
                <a:cs typeface="Arial" panose="020B0604020202020204" pitchFamily="34" charset="0"/>
              </a:rPr>
              <a:t>Glob Change Biol</a:t>
            </a:r>
            <a:endParaRPr lang="en-US" sz="1200" dirty="0">
              <a:solidFill>
                <a:schemeClr val="tx2"/>
              </a:solidFill>
              <a:latin typeface="Arial" panose="020B0604020202020204" pitchFamily="34" charset="0"/>
              <a:cs typeface="Arial" panose="020B0604020202020204" pitchFamily="34" charset="0"/>
            </a:endParaRPr>
          </a:p>
          <a:p>
            <a:pPr algn="r"/>
            <a:r>
              <a:rPr lang="en-US" sz="1200" dirty="0">
                <a:solidFill>
                  <a:schemeClr val="tx2"/>
                </a:solidFill>
                <a:latin typeface="Arial" panose="020B0604020202020204" pitchFamily="34" charset="0"/>
                <a:cs typeface="Arial" panose="020B0604020202020204" pitchFamily="34" charset="0"/>
              </a:rPr>
              <a:t>Image: Michaelian et al. 2011 </a:t>
            </a:r>
            <a:r>
              <a:rPr lang="en-US" sz="1200" i="1" dirty="0">
                <a:solidFill>
                  <a:schemeClr val="tx2"/>
                </a:solidFill>
                <a:latin typeface="Arial" panose="020B0604020202020204" pitchFamily="34" charset="0"/>
                <a:cs typeface="Arial" panose="020B0604020202020204" pitchFamily="34" charset="0"/>
              </a:rPr>
              <a:t>Glob Change Biol</a:t>
            </a:r>
            <a:endParaRPr lang="en-US" sz="1200" dirty="0">
              <a:solidFill>
                <a:schemeClr val="tx2"/>
              </a:solidFill>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09CC9BE3-ED93-6F34-E19F-08EABB319D0C}"/>
              </a:ext>
            </a:extLst>
          </p:cNvPr>
          <p:cNvSpPr txBox="1"/>
          <p:nvPr/>
        </p:nvSpPr>
        <p:spPr>
          <a:xfrm>
            <a:off x="5804557" y="1463510"/>
            <a:ext cx="3287503" cy="507831"/>
          </a:xfrm>
          <a:prstGeom prst="rect">
            <a:avLst/>
          </a:prstGeom>
          <a:solidFill>
            <a:srgbClr val="3A4336">
              <a:alpha val="56863"/>
            </a:srgbClr>
          </a:solidFill>
        </p:spPr>
        <p:txBody>
          <a:bodyPr wrap="square" rtlCol="0">
            <a:spAutoFit/>
          </a:bodyPr>
          <a:lstStyle/>
          <a:p>
            <a:pPr algn="ctr"/>
            <a:r>
              <a:rPr lang="en-US" sz="1350" dirty="0">
                <a:solidFill>
                  <a:schemeClr val="bg1"/>
                </a:solidFill>
                <a:latin typeface="Arial" panose="020B0604020202020204" pitchFamily="34" charset="0"/>
                <a:cs typeface="Arial" panose="020B0604020202020204" pitchFamily="34" charset="0"/>
              </a:rPr>
              <a:t>Aspen die-offs are linked to periods with extremely high evaporative demand</a:t>
            </a:r>
          </a:p>
        </p:txBody>
      </p:sp>
    </p:spTree>
    <p:extLst>
      <p:ext uri="{BB962C8B-B14F-4D97-AF65-F5344CB8AC3E}">
        <p14:creationId xmlns:p14="http://schemas.microsoft.com/office/powerpoint/2010/main" val="1211907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Title 1">
            <a:extLst>
              <a:ext uri="{FF2B5EF4-FFF2-40B4-BE49-F238E27FC236}">
                <a16:creationId xmlns:a16="http://schemas.microsoft.com/office/drawing/2014/main" id="{B543F2D1-2AED-C392-DFF3-443D969B6EA7}"/>
              </a:ext>
            </a:extLst>
          </p:cNvPr>
          <p:cNvSpPr txBox="1">
            <a:spLocks/>
          </p:cNvSpPr>
          <p:nvPr/>
        </p:nvSpPr>
        <p:spPr>
          <a:xfrm>
            <a:off x="478445" y="177814"/>
            <a:ext cx="8136918" cy="994172"/>
          </a:xfrm>
          <a:prstGeom prst="rect">
            <a:avLst/>
          </a:prstGeom>
        </p:spPr>
        <p:txBody>
          <a:bodyPr vert="horz" lIns="68580" tIns="34290" rIns="68580" bIns="34290" rtlCol="0" anchor="ctr">
            <a:normAutofit/>
          </a:bodyPr>
          <a:lstStyle>
            <a:defPPr>
              <a:defRPr lang="en-US"/>
            </a:defPPr>
            <a:lvl1pPr algn="ctr" defTabSz="914400">
              <a:lnSpc>
                <a:spcPct val="90000"/>
              </a:lnSpc>
              <a:spcBef>
                <a:spcPct val="0"/>
              </a:spcBef>
              <a:buNone/>
              <a:defRPr sz="2800">
                <a:solidFill>
                  <a:schemeClr val="tx2"/>
                </a:solidFill>
                <a:latin typeface="Arial" panose="020B0604020202020204" pitchFamily="34" charset="0"/>
                <a:ea typeface="+mj-ea"/>
                <a:cs typeface="Arial" panose="020B0604020202020204" pitchFamily="34" charset="0"/>
              </a:defRPr>
            </a:lvl1pPr>
          </a:lstStyle>
          <a:p>
            <a:r>
              <a:rPr lang="en-US" dirty="0"/>
              <a:t>A future with </a:t>
            </a:r>
            <a:r>
              <a:rPr lang="en-US" b="1" dirty="0"/>
              <a:t>novel drought regimes</a:t>
            </a:r>
          </a:p>
        </p:txBody>
      </p:sp>
      <p:sp>
        <p:nvSpPr>
          <p:cNvPr id="6" name="TextBox 5">
            <a:extLst>
              <a:ext uri="{FF2B5EF4-FFF2-40B4-BE49-F238E27FC236}">
                <a16:creationId xmlns:a16="http://schemas.microsoft.com/office/drawing/2014/main" id="{282E623E-2A57-5BC1-F2B1-6A6C86C441B9}"/>
              </a:ext>
            </a:extLst>
          </p:cNvPr>
          <p:cNvSpPr txBox="1"/>
          <p:nvPr/>
        </p:nvSpPr>
        <p:spPr>
          <a:xfrm>
            <a:off x="4546904" y="4701691"/>
            <a:ext cx="3233439" cy="276999"/>
          </a:xfrm>
          <a:prstGeom prst="rect">
            <a:avLst/>
          </a:prstGeom>
          <a:noFill/>
        </p:spPr>
        <p:txBody>
          <a:bodyPr wrap="square">
            <a:spAutoFit/>
          </a:bodyPr>
          <a:lstStyle/>
          <a:p>
            <a:pPr algn="r"/>
            <a:r>
              <a:rPr lang="en-US" sz="1200" dirty="0">
                <a:solidFill>
                  <a:schemeClr val="tx2"/>
                </a:solidFill>
                <a:latin typeface="Arial" panose="020B0604020202020204" pitchFamily="34" charset="0"/>
                <a:cs typeface="Arial" panose="020B0604020202020204" pitchFamily="34" charset="0"/>
              </a:rPr>
              <a:t>Crausbay et al. 2020 </a:t>
            </a:r>
            <a:r>
              <a:rPr lang="en-US" sz="1200" i="1" dirty="0">
                <a:solidFill>
                  <a:schemeClr val="tx2"/>
                </a:solidFill>
                <a:latin typeface="Arial" panose="020B0604020202020204" pitchFamily="34" charset="0"/>
                <a:cs typeface="Arial" panose="020B0604020202020204" pitchFamily="34" charset="0"/>
              </a:rPr>
              <a:t>One Earth</a:t>
            </a:r>
            <a:endParaRPr lang="en-US" sz="1200" dirty="0">
              <a:solidFill>
                <a:schemeClr val="tx2"/>
              </a:solidFill>
              <a:latin typeface="Arial" panose="020B0604020202020204" pitchFamily="34" charset="0"/>
              <a:cs typeface="Arial" panose="020B0604020202020204" pitchFamily="34" charset="0"/>
            </a:endParaRPr>
          </a:p>
        </p:txBody>
      </p:sp>
      <p:pic>
        <p:nvPicPr>
          <p:cNvPr id="1026" name="Picture 2">
            <a:extLst>
              <a:ext uri="{FF2B5EF4-FFF2-40B4-BE49-F238E27FC236}">
                <a16:creationId xmlns:a16="http://schemas.microsoft.com/office/drawing/2014/main" id="{B4C46BA3-6709-A046-D74C-D13C8230CCFF}"/>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4436634" y="1128928"/>
            <a:ext cx="3233439" cy="349991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0EFFD84D-BACF-2822-E0D7-6688BEC91D9E}"/>
              </a:ext>
            </a:extLst>
          </p:cNvPr>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a:stretch/>
        </p:blipFill>
        <p:spPr bwMode="auto">
          <a:xfrm>
            <a:off x="1091550" y="1128928"/>
            <a:ext cx="3345084" cy="34999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88382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7202E983-37F5-429F-B7A7-4E317E3DB241}"/>
              </a:ext>
            </a:extLst>
          </p:cNvPr>
          <p:cNvSpPr txBox="1"/>
          <p:nvPr/>
        </p:nvSpPr>
        <p:spPr>
          <a:xfrm>
            <a:off x="273219" y="1232922"/>
            <a:ext cx="8597561" cy="2677656"/>
          </a:xfrm>
          <a:prstGeom prst="rect">
            <a:avLst/>
          </a:prstGeom>
          <a:solidFill>
            <a:schemeClr val="bg1">
              <a:alpha val="60000"/>
            </a:schemeClr>
          </a:solidFill>
        </p:spPr>
        <p:txBody>
          <a:bodyPr wrap="square">
            <a:spAutoFit/>
          </a:bodyPr>
          <a:lstStyle/>
          <a:p>
            <a:pPr algn="ctr"/>
            <a:r>
              <a:rPr lang="en-US" sz="2800" b="1" i="1" dirty="0">
                <a:solidFill>
                  <a:schemeClr val="tx2"/>
                </a:solidFill>
                <a:latin typeface="Arial" panose="020B0604020202020204" pitchFamily="34" charset="0"/>
                <a:cs typeface="Arial" panose="020B0604020202020204" pitchFamily="34" charset="0"/>
              </a:rPr>
              <a:t>Project Support</a:t>
            </a:r>
          </a:p>
          <a:p>
            <a:pPr algn="ctr"/>
            <a:r>
              <a:rPr lang="en-US" sz="2800" dirty="0">
                <a:solidFill>
                  <a:schemeClr val="tx2"/>
                </a:solidFill>
                <a:latin typeface="Arial" panose="020B0604020202020204" pitchFamily="34" charset="0"/>
                <a:cs typeface="Arial" panose="020B0604020202020204" pitchFamily="34" charset="0"/>
              </a:rPr>
              <a:t>USGS National Climate Adaptation Science Center</a:t>
            </a:r>
          </a:p>
          <a:p>
            <a:endParaRPr lang="en-US" sz="2800" dirty="0">
              <a:solidFill>
                <a:schemeClr val="tx2"/>
              </a:solidFill>
              <a:latin typeface="Arial" panose="020B0604020202020204" pitchFamily="34" charset="0"/>
              <a:cs typeface="Arial" panose="020B0604020202020204" pitchFamily="34" charset="0"/>
            </a:endParaRPr>
          </a:p>
          <a:p>
            <a:endParaRPr lang="en-US" sz="2800" dirty="0">
              <a:solidFill>
                <a:schemeClr val="tx2"/>
              </a:solidFill>
              <a:latin typeface="Arial" panose="020B0604020202020204" pitchFamily="34" charset="0"/>
              <a:cs typeface="Arial" panose="020B0604020202020204" pitchFamily="34" charset="0"/>
            </a:endParaRPr>
          </a:p>
          <a:p>
            <a:endParaRPr lang="en-US" sz="2800" dirty="0">
              <a:solidFill>
                <a:schemeClr val="tx2"/>
              </a:solidFill>
              <a:latin typeface="Arial" panose="020B0604020202020204" pitchFamily="34" charset="0"/>
              <a:cs typeface="Arial" panose="020B0604020202020204" pitchFamily="34" charset="0"/>
            </a:endParaRPr>
          </a:p>
          <a:p>
            <a:endParaRPr lang="en-US" sz="2800" dirty="0">
              <a:solidFill>
                <a:schemeClr val="tx2"/>
              </a:solidFill>
              <a:latin typeface="Arial" panose="020B0604020202020204" pitchFamily="34" charset="0"/>
              <a:cs typeface="Arial" panose="020B0604020202020204" pitchFamily="34" charset="0"/>
            </a:endParaRPr>
          </a:p>
        </p:txBody>
      </p:sp>
      <p:grpSp>
        <p:nvGrpSpPr>
          <p:cNvPr id="5" name="Group 4">
            <a:extLst>
              <a:ext uri="{FF2B5EF4-FFF2-40B4-BE49-F238E27FC236}">
                <a16:creationId xmlns:a16="http://schemas.microsoft.com/office/drawing/2014/main" id="{FAE1D456-9F1E-419B-A8E7-573EED48E343}"/>
              </a:ext>
            </a:extLst>
          </p:cNvPr>
          <p:cNvGrpSpPr>
            <a:grpSpLocks noChangeAspect="1"/>
          </p:cNvGrpSpPr>
          <p:nvPr/>
        </p:nvGrpSpPr>
        <p:grpSpPr>
          <a:xfrm>
            <a:off x="1724545" y="3133293"/>
            <a:ext cx="2313014" cy="741791"/>
            <a:chOff x="9293173" y="710035"/>
            <a:chExt cx="4134574" cy="1325972"/>
          </a:xfrm>
        </p:grpSpPr>
        <p:pic>
          <p:nvPicPr>
            <p:cNvPr id="6" name="Picture 5" descr="Logo&#10;&#10;Description automatically generated">
              <a:extLst>
                <a:ext uri="{FF2B5EF4-FFF2-40B4-BE49-F238E27FC236}">
                  <a16:creationId xmlns:a16="http://schemas.microsoft.com/office/drawing/2014/main" id="{75604433-AAB8-43EF-BD6E-EBBF0A6B9B85}"/>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9293173" y="710035"/>
              <a:ext cx="1571522" cy="1325972"/>
            </a:xfrm>
            <a:prstGeom prst="rect">
              <a:avLst/>
            </a:prstGeom>
          </p:spPr>
        </p:pic>
        <p:pic>
          <p:nvPicPr>
            <p:cNvPr id="7" name="Picture 6" descr="A picture containing text, tableware, plate, dishware&#10;&#10;Description automatically generated">
              <a:extLst>
                <a:ext uri="{FF2B5EF4-FFF2-40B4-BE49-F238E27FC236}">
                  <a16:creationId xmlns:a16="http://schemas.microsoft.com/office/drawing/2014/main" id="{131B3735-8A18-4F8D-985E-71614574F754}"/>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0989346" y="1233488"/>
              <a:ext cx="2438401" cy="457200"/>
            </a:xfrm>
            <a:prstGeom prst="rect">
              <a:avLst/>
            </a:prstGeom>
          </p:spPr>
        </p:pic>
      </p:grpSp>
      <p:pic>
        <p:nvPicPr>
          <p:cNvPr id="8" name="Picture 7" descr="A picture containing text&#10;&#10;Description automatically generated">
            <a:extLst>
              <a:ext uri="{FF2B5EF4-FFF2-40B4-BE49-F238E27FC236}">
                <a16:creationId xmlns:a16="http://schemas.microsoft.com/office/drawing/2014/main" id="{4C7507EB-200A-494F-8C54-D3BDE50920ED}"/>
              </a:ext>
            </a:extLst>
          </p:cNvPr>
          <p:cNvPicPr>
            <a:picLocks noChangeAspect="1"/>
          </p:cNvPicPr>
          <p:nvPr/>
        </p:nvPicPr>
        <p:blipFill>
          <a:blip r:embed="rId6" cstate="hq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965205" y="2214474"/>
            <a:ext cx="2462337" cy="778605"/>
          </a:xfrm>
          <a:prstGeom prst="rect">
            <a:avLst/>
          </a:prstGeom>
        </p:spPr>
      </p:pic>
      <p:pic>
        <p:nvPicPr>
          <p:cNvPr id="9" name="Picture 8" descr="Logo, company name&#10;&#10;Description automatically generated">
            <a:extLst>
              <a:ext uri="{FF2B5EF4-FFF2-40B4-BE49-F238E27FC236}">
                <a16:creationId xmlns:a16="http://schemas.microsoft.com/office/drawing/2014/main" id="{8F73AC91-CB86-4781-A010-1906F518D2DB}"/>
              </a:ext>
            </a:extLst>
          </p:cNvPr>
          <p:cNvPicPr>
            <a:picLocks noChangeAspect="1"/>
          </p:cNvPicPr>
          <p:nvPr/>
        </p:nvPicPr>
        <p:blipFill>
          <a:blip r:embed="rId7"/>
          <a:stretch>
            <a:fillRect/>
          </a:stretch>
        </p:blipFill>
        <p:spPr>
          <a:xfrm>
            <a:off x="5014562" y="3218478"/>
            <a:ext cx="1677684" cy="671073"/>
          </a:xfrm>
          <a:prstGeom prst="rect">
            <a:avLst/>
          </a:prstGeom>
        </p:spPr>
      </p:pic>
      <p:pic>
        <p:nvPicPr>
          <p:cNvPr id="10" name="Picture 9" descr="A picture containing text, sign&#10;&#10;Description automatically generated">
            <a:extLst>
              <a:ext uri="{FF2B5EF4-FFF2-40B4-BE49-F238E27FC236}">
                <a16:creationId xmlns:a16="http://schemas.microsoft.com/office/drawing/2014/main" id="{76EBBD26-5D42-460A-91B2-89129AF640AF}"/>
              </a:ext>
            </a:extLst>
          </p:cNvPr>
          <p:cNvPicPr>
            <a:picLocks noChangeAspect="1"/>
          </p:cNvPicPr>
          <p:nvPr/>
        </p:nvPicPr>
        <p:blipFill>
          <a:blip r:embed="rId8"/>
          <a:stretch>
            <a:fillRect/>
          </a:stretch>
        </p:blipFill>
        <p:spPr>
          <a:xfrm>
            <a:off x="1897364" y="2137985"/>
            <a:ext cx="2627071" cy="931585"/>
          </a:xfrm>
          <a:prstGeom prst="rect">
            <a:avLst/>
          </a:prstGeom>
        </p:spPr>
      </p:pic>
      <p:sp>
        <p:nvSpPr>
          <p:cNvPr id="2" name="TextBox 1">
            <a:extLst>
              <a:ext uri="{FF2B5EF4-FFF2-40B4-BE49-F238E27FC236}">
                <a16:creationId xmlns:a16="http://schemas.microsoft.com/office/drawing/2014/main" id="{3A8055D3-90C8-4D72-9303-EF78C71C30A4}"/>
              </a:ext>
            </a:extLst>
          </p:cNvPr>
          <p:cNvSpPr txBox="1"/>
          <p:nvPr/>
        </p:nvSpPr>
        <p:spPr>
          <a:xfrm>
            <a:off x="5542547" y="4730633"/>
            <a:ext cx="3294246" cy="276999"/>
          </a:xfrm>
          <a:prstGeom prst="rect">
            <a:avLst/>
          </a:prstGeom>
          <a:solidFill>
            <a:schemeClr val="bg1">
              <a:alpha val="60000"/>
            </a:schemeClr>
          </a:solidFill>
        </p:spPr>
        <p:txBody>
          <a:bodyPr wrap="square">
            <a:spAutoFit/>
          </a:bodyPr>
          <a:lstStyle>
            <a:defPPr>
              <a:defRPr lang="en-US"/>
            </a:defPPr>
            <a:lvl1pPr algn="ctr">
              <a:defRPr sz="2800" b="1" i="1">
                <a:solidFill>
                  <a:schemeClr val="tx2"/>
                </a:solidFill>
                <a:latin typeface="Arial" panose="020B0604020202020204" pitchFamily="34" charset="0"/>
                <a:cs typeface="Arial" panose="020B0604020202020204" pitchFamily="34" charset="0"/>
              </a:defRPr>
            </a:lvl1pPr>
          </a:lstStyle>
          <a:p>
            <a:pPr algn="r"/>
            <a:r>
              <a:rPr lang="en-US" sz="1200" b="0" i="0" dirty="0"/>
              <a:t>Image: Michael Wente, University of Colorado </a:t>
            </a:r>
          </a:p>
        </p:txBody>
      </p:sp>
    </p:spTree>
    <p:extLst>
      <p:ext uri="{BB962C8B-B14F-4D97-AF65-F5344CB8AC3E}">
        <p14:creationId xmlns:p14="http://schemas.microsoft.com/office/powerpoint/2010/main" val="16704625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A group of trees with mountains in the background&#10;&#10;Description automatically generated with medium confidence">
            <a:extLst>
              <a:ext uri="{FF2B5EF4-FFF2-40B4-BE49-F238E27FC236}">
                <a16:creationId xmlns:a16="http://schemas.microsoft.com/office/drawing/2014/main" id="{6DC5CC31-8E4E-45E3-81CD-B8815D028459}"/>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580336" y="3008908"/>
            <a:ext cx="2085219" cy="1544027"/>
          </a:xfrm>
          <a:prstGeom prst="rect">
            <a:avLst/>
          </a:prstGeom>
        </p:spPr>
      </p:pic>
      <p:grpSp>
        <p:nvGrpSpPr>
          <p:cNvPr id="7" name="Group 6">
            <a:extLst>
              <a:ext uri="{FF2B5EF4-FFF2-40B4-BE49-F238E27FC236}">
                <a16:creationId xmlns:a16="http://schemas.microsoft.com/office/drawing/2014/main" id="{52C851D4-0257-4B3E-B1A2-D60A826FC7B1}"/>
              </a:ext>
            </a:extLst>
          </p:cNvPr>
          <p:cNvGrpSpPr/>
          <p:nvPr/>
        </p:nvGrpSpPr>
        <p:grpSpPr>
          <a:xfrm>
            <a:off x="7030277" y="1375596"/>
            <a:ext cx="1315960" cy="2392308"/>
            <a:chOff x="9851275" y="2107570"/>
            <a:chExt cx="1754613" cy="3189744"/>
          </a:xfrm>
        </p:grpSpPr>
        <p:sp>
          <p:nvSpPr>
            <p:cNvPr id="8" name="Google Shape;238;p27">
              <a:extLst>
                <a:ext uri="{FF2B5EF4-FFF2-40B4-BE49-F238E27FC236}">
                  <a16:creationId xmlns:a16="http://schemas.microsoft.com/office/drawing/2014/main" id="{980CC8B8-D1E5-47DA-BB7F-C52AB54B5B98}"/>
                </a:ext>
              </a:extLst>
            </p:cNvPr>
            <p:cNvSpPr/>
            <p:nvPr/>
          </p:nvSpPr>
          <p:spPr>
            <a:xfrm>
              <a:off x="9905621" y="4693578"/>
              <a:ext cx="1645920" cy="603736"/>
            </a:xfrm>
            <a:prstGeom prst="roundRect">
              <a:avLst>
                <a:gd name="adj" fmla="val 16667"/>
              </a:avLst>
            </a:prstGeom>
            <a:solidFill>
              <a:schemeClr val="bg1"/>
            </a:solidFill>
            <a:ln w="41275" cap="flat" cmpd="sng">
              <a:solidFill>
                <a:schemeClr val="dk1"/>
              </a:solidFill>
              <a:prstDash val="solid"/>
              <a:round/>
              <a:headEnd type="none" w="sm" len="sm"/>
              <a:tailEnd type="none" w="sm" len="sm"/>
            </a:ln>
          </p:spPr>
          <p:txBody>
            <a:bodyPr spcFirstLastPara="1" wrap="square" lIns="0" tIns="68569" rIns="0" bIns="68569" anchor="ctr" anchorCtr="0">
              <a:noAutofit/>
            </a:bodyPr>
            <a:lstStyle/>
            <a:p>
              <a:pPr algn="ctr"/>
              <a:r>
                <a:rPr lang="en" sz="1200" b="1" dirty="0">
                  <a:latin typeface="Arial" panose="020B0604020202020204" pitchFamily="34" charset="0"/>
                  <a:cs typeface="Arial" panose="020B0604020202020204" pitchFamily="34" charset="0"/>
                </a:rPr>
                <a:t>Ecological response</a:t>
              </a:r>
              <a:endParaRPr sz="1200" b="1" dirty="0">
                <a:latin typeface="Arial" panose="020B0604020202020204" pitchFamily="34" charset="0"/>
                <a:cs typeface="Arial" panose="020B0604020202020204" pitchFamily="34" charset="0"/>
              </a:endParaRPr>
            </a:p>
          </p:txBody>
        </p:sp>
        <p:cxnSp>
          <p:nvCxnSpPr>
            <p:cNvPr id="9" name="Google Shape;252;p27">
              <a:extLst>
                <a:ext uri="{FF2B5EF4-FFF2-40B4-BE49-F238E27FC236}">
                  <a16:creationId xmlns:a16="http://schemas.microsoft.com/office/drawing/2014/main" id="{68F21E51-092D-4EFF-80B9-91EA81BB6390}"/>
                </a:ext>
              </a:extLst>
            </p:cNvPr>
            <p:cNvCxnSpPr>
              <a:cxnSpLocks/>
              <a:stCxn id="12" idx="2"/>
              <a:endCxn id="11" idx="0"/>
            </p:cNvCxnSpPr>
            <p:nvPr/>
          </p:nvCxnSpPr>
          <p:spPr>
            <a:xfrm>
              <a:off x="10728582" y="3041854"/>
              <a:ext cx="0" cy="432703"/>
            </a:xfrm>
            <a:prstGeom prst="straightConnector1">
              <a:avLst/>
            </a:prstGeom>
            <a:noFill/>
            <a:ln w="41275" cap="flat" cmpd="sng">
              <a:solidFill>
                <a:schemeClr val="dk1"/>
              </a:solidFill>
              <a:prstDash val="solid"/>
              <a:round/>
              <a:headEnd type="none" w="med" len="med"/>
              <a:tailEnd type="arrow" w="lg" len="med"/>
            </a:ln>
          </p:spPr>
        </p:cxnSp>
        <p:cxnSp>
          <p:nvCxnSpPr>
            <p:cNvPr id="10" name="Google Shape;255;p27">
              <a:extLst>
                <a:ext uri="{FF2B5EF4-FFF2-40B4-BE49-F238E27FC236}">
                  <a16:creationId xmlns:a16="http://schemas.microsoft.com/office/drawing/2014/main" id="{527E0828-6FC8-49F8-86AA-06299E7797D5}"/>
                </a:ext>
              </a:extLst>
            </p:cNvPr>
            <p:cNvCxnSpPr>
              <a:cxnSpLocks/>
              <a:stCxn id="11" idx="2"/>
              <a:endCxn id="8" idx="0"/>
            </p:cNvCxnSpPr>
            <p:nvPr/>
          </p:nvCxnSpPr>
          <p:spPr>
            <a:xfrm>
              <a:off x="10728582" y="4215071"/>
              <a:ext cx="0" cy="478507"/>
            </a:xfrm>
            <a:prstGeom prst="straightConnector1">
              <a:avLst/>
            </a:prstGeom>
            <a:noFill/>
            <a:ln w="41275" cap="flat" cmpd="sng">
              <a:solidFill>
                <a:schemeClr val="dk1"/>
              </a:solidFill>
              <a:prstDash val="solid"/>
              <a:round/>
              <a:headEnd type="none" w="med" len="med"/>
              <a:tailEnd type="arrow" w="lg" len="med"/>
            </a:ln>
          </p:spPr>
        </p:cxnSp>
        <p:sp>
          <p:nvSpPr>
            <p:cNvPr id="11" name="Google Shape;250;p27">
              <a:extLst>
                <a:ext uri="{FF2B5EF4-FFF2-40B4-BE49-F238E27FC236}">
                  <a16:creationId xmlns:a16="http://schemas.microsoft.com/office/drawing/2014/main" id="{6750EA22-6959-4717-A9EA-F964CC27E41E}"/>
                </a:ext>
              </a:extLst>
            </p:cNvPr>
            <p:cNvSpPr/>
            <p:nvPr/>
          </p:nvSpPr>
          <p:spPr>
            <a:xfrm>
              <a:off x="9851275" y="3474557"/>
              <a:ext cx="1754613" cy="740515"/>
            </a:xfrm>
            <a:prstGeom prst="roundRect">
              <a:avLst>
                <a:gd name="adj" fmla="val 16667"/>
              </a:avLst>
            </a:prstGeom>
            <a:solidFill>
              <a:schemeClr val="bg1"/>
            </a:solidFill>
            <a:ln w="41275" cap="flat" cmpd="sng">
              <a:solidFill>
                <a:schemeClr val="dk1"/>
              </a:solidFill>
              <a:prstDash val="solid"/>
              <a:round/>
              <a:headEnd type="none" w="sm" len="sm"/>
              <a:tailEnd type="none" w="sm" len="sm"/>
            </a:ln>
          </p:spPr>
          <p:txBody>
            <a:bodyPr spcFirstLastPara="1" wrap="square" lIns="0" tIns="68569" rIns="0" bIns="68569" anchor="ctr" anchorCtr="0">
              <a:noAutofit/>
            </a:bodyPr>
            <a:lstStyle/>
            <a:p>
              <a:pPr algn="ctr"/>
              <a:r>
                <a:rPr lang="en" sz="1200" b="1" dirty="0">
                  <a:latin typeface="Arial" panose="020B0604020202020204" pitchFamily="34" charset="0"/>
                  <a:cs typeface="Arial" panose="020B0604020202020204" pitchFamily="34" charset="0"/>
                </a:rPr>
                <a:t>Ecologically available water</a:t>
              </a:r>
              <a:endParaRPr sz="1200" b="1" dirty="0">
                <a:latin typeface="Arial" panose="020B0604020202020204" pitchFamily="34" charset="0"/>
                <a:cs typeface="Arial" panose="020B0604020202020204" pitchFamily="34" charset="0"/>
              </a:endParaRPr>
            </a:p>
          </p:txBody>
        </p:sp>
        <p:sp>
          <p:nvSpPr>
            <p:cNvPr id="12" name="Google Shape;253;p27">
              <a:extLst>
                <a:ext uri="{FF2B5EF4-FFF2-40B4-BE49-F238E27FC236}">
                  <a16:creationId xmlns:a16="http://schemas.microsoft.com/office/drawing/2014/main" id="{A182717A-3808-4855-9E2C-F52DD1FB6964}"/>
                </a:ext>
              </a:extLst>
            </p:cNvPr>
            <p:cNvSpPr/>
            <p:nvPr/>
          </p:nvSpPr>
          <p:spPr>
            <a:xfrm>
              <a:off x="9982647" y="2107570"/>
              <a:ext cx="1491868" cy="934284"/>
            </a:xfrm>
            <a:prstGeom prst="roundRect">
              <a:avLst>
                <a:gd name="adj" fmla="val 16667"/>
              </a:avLst>
            </a:prstGeom>
            <a:solidFill>
              <a:schemeClr val="lt1"/>
            </a:solidFill>
            <a:ln w="41275" cap="flat" cmpd="sng">
              <a:solidFill>
                <a:schemeClr val="dk1"/>
              </a:solidFill>
              <a:prstDash val="solid"/>
              <a:round/>
              <a:headEnd type="none" w="sm" len="sm"/>
              <a:tailEnd type="none" w="sm" len="sm"/>
            </a:ln>
          </p:spPr>
          <p:txBody>
            <a:bodyPr spcFirstLastPara="1" wrap="square" lIns="0" tIns="68569" rIns="0" bIns="68569" anchor="ctr" anchorCtr="0">
              <a:noAutofit/>
            </a:bodyPr>
            <a:lstStyle/>
            <a:p>
              <a:pPr algn="ctr"/>
              <a:r>
                <a:rPr lang="en-US" sz="1200" b="1" dirty="0">
                  <a:latin typeface="Arial" panose="020B0604020202020204" pitchFamily="34" charset="0"/>
                  <a:cs typeface="Arial" panose="020B0604020202020204" pitchFamily="34" charset="0"/>
                </a:rPr>
                <a:t>Drought</a:t>
              </a:r>
              <a:endParaRPr sz="1200" b="1" dirty="0">
                <a:latin typeface="Arial" panose="020B0604020202020204" pitchFamily="34" charset="0"/>
                <a:cs typeface="Arial" panose="020B0604020202020204" pitchFamily="34" charset="0"/>
              </a:endParaRPr>
            </a:p>
          </p:txBody>
        </p:sp>
      </p:grpSp>
      <p:pic>
        <p:nvPicPr>
          <p:cNvPr id="5" name="Picture 4" descr="Diagram&#10;&#10;Description automatically generated with medium confidence">
            <a:extLst>
              <a:ext uri="{FF2B5EF4-FFF2-40B4-BE49-F238E27FC236}">
                <a16:creationId xmlns:a16="http://schemas.microsoft.com/office/drawing/2014/main" id="{82794517-49CB-4429-9224-33BF30F5A96D}"/>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232225" y="1307815"/>
            <a:ext cx="3951528" cy="2661038"/>
          </a:xfrm>
          <a:prstGeom prst="rect">
            <a:avLst/>
          </a:prstGeom>
        </p:spPr>
      </p:pic>
      <p:sp>
        <p:nvSpPr>
          <p:cNvPr id="23" name="TextBox 22">
            <a:extLst>
              <a:ext uri="{FF2B5EF4-FFF2-40B4-BE49-F238E27FC236}">
                <a16:creationId xmlns:a16="http://schemas.microsoft.com/office/drawing/2014/main" id="{AFBBFEC3-0B04-46C5-879F-F7B805E2C6ED}"/>
              </a:ext>
            </a:extLst>
          </p:cNvPr>
          <p:cNvSpPr txBox="1"/>
          <p:nvPr/>
        </p:nvSpPr>
        <p:spPr>
          <a:xfrm>
            <a:off x="143991" y="3968853"/>
            <a:ext cx="4039761" cy="261610"/>
          </a:xfrm>
          <a:prstGeom prst="rect">
            <a:avLst/>
          </a:prstGeom>
          <a:noFill/>
        </p:spPr>
        <p:txBody>
          <a:bodyPr wrap="square" rtlCol="0">
            <a:spAutoFit/>
          </a:bodyPr>
          <a:lstStyle/>
          <a:p>
            <a:r>
              <a:rPr lang="en-US" sz="1100" dirty="0">
                <a:solidFill>
                  <a:schemeClr val="tx2"/>
                </a:solidFill>
                <a:latin typeface="Arial" panose="020B0604020202020204" pitchFamily="34" charset="0"/>
                <a:cs typeface="Arial" panose="020B0604020202020204" pitchFamily="34" charset="0"/>
              </a:rPr>
              <a:t>Image: Kate Boicourt, Integration and Application Network</a:t>
            </a:r>
          </a:p>
        </p:txBody>
      </p:sp>
      <p:sp>
        <p:nvSpPr>
          <p:cNvPr id="28" name="TextBox 27">
            <a:extLst>
              <a:ext uri="{FF2B5EF4-FFF2-40B4-BE49-F238E27FC236}">
                <a16:creationId xmlns:a16="http://schemas.microsoft.com/office/drawing/2014/main" id="{7E5A838D-AF24-40EC-A237-A3209AE536F8}"/>
              </a:ext>
            </a:extLst>
          </p:cNvPr>
          <p:cNvSpPr txBox="1"/>
          <p:nvPr/>
        </p:nvSpPr>
        <p:spPr>
          <a:xfrm>
            <a:off x="6520728" y="4552935"/>
            <a:ext cx="2144827" cy="261610"/>
          </a:xfrm>
          <a:prstGeom prst="rect">
            <a:avLst/>
          </a:prstGeom>
          <a:noFill/>
        </p:spPr>
        <p:txBody>
          <a:bodyPr wrap="square" rtlCol="0">
            <a:spAutoFit/>
          </a:bodyPr>
          <a:lstStyle/>
          <a:p>
            <a:r>
              <a:rPr lang="en-US" sz="1100" dirty="0">
                <a:solidFill>
                  <a:schemeClr val="tx2"/>
                </a:solidFill>
                <a:latin typeface="Arial" panose="020B0604020202020204" pitchFamily="34" charset="0"/>
                <a:cs typeface="Arial" panose="020B0604020202020204" pitchFamily="34" charset="0"/>
              </a:rPr>
              <a:t>Image: Craig Allen</a:t>
            </a:r>
          </a:p>
        </p:txBody>
      </p:sp>
      <p:sp>
        <p:nvSpPr>
          <p:cNvPr id="32" name="TextBox 31">
            <a:extLst>
              <a:ext uri="{FF2B5EF4-FFF2-40B4-BE49-F238E27FC236}">
                <a16:creationId xmlns:a16="http://schemas.microsoft.com/office/drawing/2014/main" id="{D4BD00BA-BD53-4384-BA97-2AF1D15CCB0B}"/>
              </a:ext>
            </a:extLst>
          </p:cNvPr>
          <p:cNvSpPr txBox="1"/>
          <p:nvPr/>
        </p:nvSpPr>
        <p:spPr>
          <a:xfrm>
            <a:off x="0" y="0"/>
            <a:ext cx="9145377" cy="1107996"/>
          </a:xfrm>
          <a:prstGeom prst="rect">
            <a:avLst/>
          </a:prstGeom>
          <a:solidFill>
            <a:schemeClr val="tx2">
              <a:lumMod val="75000"/>
            </a:schemeClr>
          </a:solidFill>
        </p:spPr>
        <p:txBody>
          <a:bodyPr wrap="square" lIns="205740" tIns="137160" rIns="205740" bIns="137160" rtlCol="0">
            <a:spAutoFit/>
          </a:bodyPr>
          <a:lstStyle>
            <a:defPPr>
              <a:defRPr lang="en-US"/>
            </a:defPPr>
            <a:lvl1pPr>
              <a:defRPr b="1">
                <a:solidFill>
                  <a:srgbClr val="E2EAEE"/>
                </a:solidFill>
                <a:latin typeface="Arial" panose="020B0604020202020204" pitchFamily="34" charset="0"/>
                <a:cs typeface="Arial" panose="020B0604020202020204" pitchFamily="34" charset="0"/>
              </a:defRPr>
            </a:lvl1pPr>
          </a:lstStyle>
          <a:p>
            <a:r>
              <a:rPr lang="en-US" dirty="0">
                <a:solidFill>
                  <a:schemeClr val="bg1"/>
                </a:solidFill>
              </a:rPr>
              <a:t>Ecologically Available Water: </a:t>
            </a:r>
            <a:r>
              <a:rPr lang="en-US" b="0" dirty="0">
                <a:solidFill>
                  <a:schemeClr val="bg1"/>
                </a:solidFill>
              </a:rPr>
              <a:t>the quantity, timing, and quality of water available to ecosystems, considering all incoming and outgoing processes… </a:t>
            </a:r>
          </a:p>
          <a:p>
            <a:r>
              <a:rPr lang="en-US" b="0" dirty="0">
                <a:solidFill>
                  <a:schemeClr val="bg1"/>
                </a:solidFill>
              </a:rPr>
              <a:t>(Cravens et al. </a:t>
            </a:r>
            <a:r>
              <a:rPr lang="en-US" b="0" i="1" dirty="0">
                <a:solidFill>
                  <a:schemeClr val="bg1"/>
                </a:solidFill>
              </a:rPr>
              <a:t>in review</a:t>
            </a:r>
            <a:r>
              <a:rPr lang="en-US" b="0" dirty="0">
                <a:solidFill>
                  <a:schemeClr val="bg1"/>
                </a:solidFill>
              </a:rPr>
              <a:t>)</a:t>
            </a:r>
          </a:p>
        </p:txBody>
      </p:sp>
    </p:spTree>
    <p:extLst>
      <p:ext uri="{BB962C8B-B14F-4D97-AF65-F5344CB8AC3E}">
        <p14:creationId xmlns:p14="http://schemas.microsoft.com/office/powerpoint/2010/main" val="39449668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Title 1">
            <a:extLst>
              <a:ext uri="{FF2B5EF4-FFF2-40B4-BE49-F238E27FC236}">
                <a16:creationId xmlns:a16="http://schemas.microsoft.com/office/drawing/2014/main" id="{B543F2D1-2AED-C392-DFF3-443D969B6EA7}"/>
              </a:ext>
            </a:extLst>
          </p:cNvPr>
          <p:cNvSpPr txBox="1">
            <a:spLocks/>
          </p:cNvSpPr>
          <p:nvPr/>
        </p:nvSpPr>
        <p:spPr>
          <a:xfrm>
            <a:off x="478445" y="177814"/>
            <a:ext cx="8136918"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solidFill>
                  <a:schemeClr val="tx2"/>
                </a:solidFill>
                <a:latin typeface="Arial" panose="020B0604020202020204" pitchFamily="34" charset="0"/>
                <a:cs typeface="Arial" panose="020B0604020202020204" pitchFamily="34" charset="0"/>
              </a:rPr>
              <a:t>The link between drought and mortality</a:t>
            </a:r>
          </a:p>
        </p:txBody>
      </p:sp>
      <p:grpSp>
        <p:nvGrpSpPr>
          <p:cNvPr id="3" name="Group 2">
            <a:extLst>
              <a:ext uri="{FF2B5EF4-FFF2-40B4-BE49-F238E27FC236}">
                <a16:creationId xmlns:a16="http://schemas.microsoft.com/office/drawing/2014/main" id="{40C50A81-C4BA-40B4-9188-8C1E71350568}"/>
              </a:ext>
            </a:extLst>
          </p:cNvPr>
          <p:cNvGrpSpPr/>
          <p:nvPr/>
        </p:nvGrpSpPr>
        <p:grpSpPr>
          <a:xfrm>
            <a:off x="1093028" y="1621040"/>
            <a:ext cx="3616574" cy="2160077"/>
            <a:chOff x="315419" y="2051226"/>
            <a:chExt cx="3616574" cy="2160077"/>
          </a:xfrm>
        </p:grpSpPr>
        <p:grpSp>
          <p:nvGrpSpPr>
            <p:cNvPr id="100" name="Group 99">
              <a:extLst>
                <a:ext uri="{FF2B5EF4-FFF2-40B4-BE49-F238E27FC236}">
                  <a16:creationId xmlns:a16="http://schemas.microsoft.com/office/drawing/2014/main" id="{8F8B7A90-0288-88F9-C0A4-A76F7A2848FD}"/>
                </a:ext>
              </a:extLst>
            </p:cNvPr>
            <p:cNvGrpSpPr/>
            <p:nvPr/>
          </p:nvGrpSpPr>
          <p:grpSpPr>
            <a:xfrm>
              <a:off x="335157" y="2051226"/>
              <a:ext cx="3596836" cy="1876279"/>
              <a:chOff x="391318" y="2712412"/>
              <a:chExt cx="4795781" cy="2501706"/>
            </a:xfrm>
          </p:grpSpPr>
          <p:pic>
            <p:nvPicPr>
              <p:cNvPr id="98" name="Picture 97">
                <a:extLst>
                  <a:ext uri="{FF2B5EF4-FFF2-40B4-BE49-F238E27FC236}">
                    <a16:creationId xmlns:a16="http://schemas.microsoft.com/office/drawing/2014/main" id="{8D44300E-FCF7-25DE-42B9-15B68E463A5D}"/>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t="-809"/>
              <a:stretch/>
            </p:blipFill>
            <p:spPr>
              <a:xfrm>
                <a:off x="431681" y="3429000"/>
                <a:ext cx="4755418" cy="1785118"/>
              </a:xfrm>
              <a:prstGeom prst="rect">
                <a:avLst/>
              </a:prstGeom>
            </p:spPr>
          </p:pic>
          <p:sp>
            <p:nvSpPr>
              <p:cNvPr id="99" name="TextBox 98">
                <a:extLst>
                  <a:ext uri="{FF2B5EF4-FFF2-40B4-BE49-F238E27FC236}">
                    <a16:creationId xmlns:a16="http://schemas.microsoft.com/office/drawing/2014/main" id="{39E9B093-196B-4B32-598C-0CF1DE56D218}"/>
                  </a:ext>
                </a:extLst>
              </p:cNvPr>
              <p:cNvSpPr txBox="1"/>
              <p:nvPr/>
            </p:nvSpPr>
            <p:spPr>
              <a:xfrm>
                <a:off x="391318" y="2712412"/>
                <a:ext cx="4620194" cy="697627"/>
              </a:xfrm>
              <a:prstGeom prst="rect">
                <a:avLst/>
              </a:prstGeom>
              <a:noFill/>
            </p:spPr>
            <p:txBody>
              <a:bodyPr wrap="square" rtlCol="0">
                <a:spAutoFit/>
              </a:bodyPr>
              <a:lstStyle/>
              <a:p>
                <a:pPr algn="ctr"/>
                <a:r>
                  <a:rPr lang="en-US" sz="1400" b="1" dirty="0">
                    <a:solidFill>
                      <a:schemeClr val="tx2"/>
                    </a:solidFill>
                    <a:latin typeface="Arial" panose="020B0604020202020204" pitchFamily="34" charset="0"/>
                    <a:cs typeface="Arial" panose="020B0604020202020204" pitchFamily="34" charset="0"/>
                  </a:rPr>
                  <a:t>Spread of embolisms in plant tissue with increasing drought stress</a:t>
                </a:r>
              </a:p>
            </p:txBody>
          </p:sp>
        </p:grpSp>
        <p:sp>
          <p:nvSpPr>
            <p:cNvPr id="36" name="TextBox 35">
              <a:extLst>
                <a:ext uri="{FF2B5EF4-FFF2-40B4-BE49-F238E27FC236}">
                  <a16:creationId xmlns:a16="http://schemas.microsoft.com/office/drawing/2014/main" id="{18B7010B-9902-4846-A1B9-161BE739A27D}"/>
                </a:ext>
              </a:extLst>
            </p:cNvPr>
            <p:cNvSpPr txBox="1"/>
            <p:nvPr/>
          </p:nvSpPr>
          <p:spPr>
            <a:xfrm>
              <a:off x="315419" y="3934304"/>
              <a:ext cx="3616574" cy="276999"/>
            </a:xfrm>
            <a:prstGeom prst="rect">
              <a:avLst/>
            </a:prstGeom>
            <a:noFill/>
          </p:spPr>
          <p:txBody>
            <a:bodyPr wrap="square">
              <a:spAutoFit/>
            </a:bodyPr>
            <a:lstStyle/>
            <a:p>
              <a:pPr algn="r"/>
              <a:r>
                <a:rPr lang="en-US" sz="1200" dirty="0">
                  <a:solidFill>
                    <a:schemeClr val="tx2"/>
                  </a:solidFill>
                  <a:latin typeface="Arial" panose="020B0604020202020204" pitchFamily="34" charset="0"/>
                  <a:cs typeface="Arial" panose="020B0604020202020204" pitchFamily="34" charset="0"/>
                </a:rPr>
                <a:t>Image: Choat et al. 2018 </a:t>
              </a:r>
              <a:r>
                <a:rPr lang="en-US" sz="1200" i="1" dirty="0">
                  <a:solidFill>
                    <a:schemeClr val="tx2"/>
                  </a:solidFill>
                  <a:latin typeface="Arial" panose="020B0604020202020204" pitchFamily="34" charset="0"/>
                  <a:cs typeface="Arial" panose="020B0604020202020204" pitchFamily="34" charset="0"/>
                </a:rPr>
                <a:t>Nature</a:t>
              </a:r>
              <a:endParaRPr lang="en-US" sz="1200" dirty="0">
                <a:solidFill>
                  <a:schemeClr val="tx2"/>
                </a:solidFill>
              </a:endParaRPr>
            </a:p>
          </p:txBody>
        </p:sp>
      </p:grpSp>
      <p:pic>
        <p:nvPicPr>
          <p:cNvPr id="23" name="Picture 22" descr="A group of trees with mountains in the background&#10;&#10;Description automatically generated with medium confidence">
            <a:extLst>
              <a:ext uri="{FF2B5EF4-FFF2-40B4-BE49-F238E27FC236}">
                <a16:creationId xmlns:a16="http://schemas.microsoft.com/office/drawing/2014/main" id="{7AAE4F4E-82B8-4512-BAE2-E6C35783A8CC}"/>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6069187" y="3123798"/>
            <a:ext cx="2085219" cy="1544027"/>
          </a:xfrm>
          <a:prstGeom prst="rect">
            <a:avLst/>
          </a:prstGeom>
        </p:spPr>
      </p:pic>
      <p:grpSp>
        <p:nvGrpSpPr>
          <p:cNvPr id="25" name="Group 24">
            <a:extLst>
              <a:ext uri="{FF2B5EF4-FFF2-40B4-BE49-F238E27FC236}">
                <a16:creationId xmlns:a16="http://schemas.microsoft.com/office/drawing/2014/main" id="{1FEF67ED-902F-4E3E-8EF6-1C7D4C3BAB13}"/>
              </a:ext>
            </a:extLst>
          </p:cNvPr>
          <p:cNvGrpSpPr/>
          <p:nvPr/>
        </p:nvGrpSpPr>
        <p:grpSpPr>
          <a:xfrm>
            <a:off x="6559888" y="1250277"/>
            <a:ext cx="1315960" cy="2392308"/>
            <a:chOff x="9851275" y="2107570"/>
            <a:chExt cx="1754613" cy="3189744"/>
          </a:xfrm>
        </p:grpSpPr>
        <p:sp>
          <p:nvSpPr>
            <p:cNvPr id="28" name="Google Shape;238;p27">
              <a:extLst>
                <a:ext uri="{FF2B5EF4-FFF2-40B4-BE49-F238E27FC236}">
                  <a16:creationId xmlns:a16="http://schemas.microsoft.com/office/drawing/2014/main" id="{E4BB2357-74FE-4F15-81E5-9CEFBEB544D1}"/>
                </a:ext>
              </a:extLst>
            </p:cNvPr>
            <p:cNvSpPr/>
            <p:nvPr/>
          </p:nvSpPr>
          <p:spPr>
            <a:xfrm>
              <a:off x="9905621" y="4693578"/>
              <a:ext cx="1645920" cy="603736"/>
            </a:xfrm>
            <a:prstGeom prst="roundRect">
              <a:avLst>
                <a:gd name="adj" fmla="val 16667"/>
              </a:avLst>
            </a:prstGeom>
            <a:solidFill>
              <a:schemeClr val="bg1"/>
            </a:solidFill>
            <a:ln w="41275" cap="flat" cmpd="sng">
              <a:solidFill>
                <a:schemeClr val="dk1"/>
              </a:solidFill>
              <a:prstDash val="solid"/>
              <a:round/>
              <a:headEnd type="none" w="sm" len="sm"/>
              <a:tailEnd type="none" w="sm" len="sm"/>
            </a:ln>
          </p:spPr>
          <p:txBody>
            <a:bodyPr spcFirstLastPara="1" wrap="square" lIns="0" tIns="68569" rIns="0" bIns="68569" anchor="ctr" anchorCtr="0">
              <a:noAutofit/>
            </a:bodyPr>
            <a:lstStyle/>
            <a:p>
              <a:pPr algn="ctr"/>
              <a:r>
                <a:rPr lang="en" sz="1200" b="1" dirty="0">
                  <a:latin typeface="Arial" panose="020B0604020202020204" pitchFamily="34" charset="0"/>
                  <a:cs typeface="Arial" panose="020B0604020202020204" pitchFamily="34" charset="0"/>
                </a:rPr>
                <a:t>Mortality</a:t>
              </a:r>
              <a:endParaRPr sz="1200" b="1" dirty="0">
                <a:latin typeface="Arial" panose="020B0604020202020204" pitchFamily="34" charset="0"/>
                <a:cs typeface="Arial" panose="020B0604020202020204" pitchFamily="34" charset="0"/>
              </a:endParaRPr>
            </a:p>
          </p:txBody>
        </p:sp>
        <p:cxnSp>
          <p:nvCxnSpPr>
            <p:cNvPr id="30" name="Google Shape;252;p27">
              <a:extLst>
                <a:ext uri="{FF2B5EF4-FFF2-40B4-BE49-F238E27FC236}">
                  <a16:creationId xmlns:a16="http://schemas.microsoft.com/office/drawing/2014/main" id="{5B17C4EB-DCBB-4BA5-947E-82B975D2B143}"/>
                </a:ext>
              </a:extLst>
            </p:cNvPr>
            <p:cNvCxnSpPr>
              <a:cxnSpLocks/>
              <a:stCxn id="33" idx="2"/>
              <a:endCxn id="32" idx="0"/>
            </p:cNvCxnSpPr>
            <p:nvPr/>
          </p:nvCxnSpPr>
          <p:spPr>
            <a:xfrm>
              <a:off x="10728582" y="3041854"/>
              <a:ext cx="0" cy="432703"/>
            </a:xfrm>
            <a:prstGeom prst="straightConnector1">
              <a:avLst/>
            </a:prstGeom>
            <a:noFill/>
            <a:ln w="41275" cap="flat" cmpd="sng">
              <a:solidFill>
                <a:schemeClr val="dk1"/>
              </a:solidFill>
              <a:prstDash val="solid"/>
              <a:round/>
              <a:headEnd type="none" w="med" len="med"/>
              <a:tailEnd type="arrow" w="lg" len="med"/>
            </a:ln>
          </p:spPr>
        </p:cxnSp>
        <p:cxnSp>
          <p:nvCxnSpPr>
            <p:cNvPr id="31" name="Google Shape;255;p27">
              <a:extLst>
                <a:ext uri="{FF2B5EF4-FFF2-40B4-BE49-F238E27FC236}">
                  <a16:creationId xmlns:a16="http://schemas.microsoft.com/office/drawing/2014/main" id="{EDCA54A7-FD38-42B0-9566-95FD00AA8210}"/>
                </a:ext>
              </a:extLst>
            </p:cNvPr>
            <p:cNvCxnSpPr>
              <a:cxnSpLocks/>
              <a:stCxn id="32" idx="2"/>
              <a:endCxn id="28" idx="0"/>
            </p:cNvCxnSpPr>
            <p:nvPr/>
          </p:nvCxnSpPr>
          <p:spPr>
            <a:xfrm>
              <a:off x="10728582" y="4215071"/>
              <a:ext cx="0" cy="478507"/>
            </a:xfrm>
            <a:prstGeom prst="straightConnector1">
              <a:avLst/>
            </a:prstGeom>
            <a:noFill/>
            <a:ln w="41275" cap="flat" cmpd="sng">
              <a:solidFill>
                <a:schemeClr val="dk1"/>
              </a:solidFill>
              <a:prstDash val="solid"/>
              <a:round/>
              <a:headEnd type="none" w="med" len="med"/>
              <a:tailEnd type="arrow" w="lg" len="med"/>
            </a:ln>
          </p:spPr>
        </p:cxnSp>
        <p:sp>
          <p:nvSpPr>
            <p:cNvPr id="32" name="Google Shape;250;p27">
              <a:extLst>
                <a:ext uri="{FF2B5EF4-FFF2-40B4-BE49-F238E27FC236}">
                  <a16:creationId xmlns:a16="http://schemas.microsoft.com/office/drawing/2014/main" id="{4DC30AE5-FDF1-4827-B0FA-A86266E92718}"/>
                </a:ext>
              </a:extLst>
            </p:cNvPr>
            <p:cNvSpPr/>
            <p:nvPr/>
          </p:nvSpPr>
          <p:spPr>
            <a:xfrm>
              <a:off x="9851275" y="3474557"/>
              <a:ext cx="1754613" cy="740515"/>
            </a:xfrm>
            <a:prstGeom prst="roundRect">
              <a:avLst>
                <a:gd name="adj" fmla="val 16667"/>
              </a:avLst>
            </a:prstGeom>
            <a:solidFill>
              <a:schemeClr val="bg1"/>
            </a:solidFill>
            <a:ln w="41275" cap="flat" cmpd="sng">
              <a:solidFill>
                <a:schemeClr val="dk1"/>
              </a:solidFill>
              <a:prstDash val="solid"/>
              <a:round/>
              <a:headEnd type="none" w="sm" len="sm"/>
              <a:tailEnd type="none" w="sm" len="sm"/>
            </a:ln>
          </p:spPr>
          <p:txBody>
            <a:bodyPr spcFirstLastPara="1" wrap="square" lIns="0" tIns="68569" rIns="0" bIns="68569" anchor="ctr" anchorCtr="0">
              <a:noAutofit/>
            </a:bodyPr>
            <a:lstStyle/>
            <a:p>
              <a:pPr algn="ctr"/>
              <a:r>
                <a:rPr lang="en" sz="1200" b="1" dirty="0">
                  <a:latin typeface="Arial" panose="020B0604020202020204" pitchFamily="34" charset="0"/>
                  <a:cs typeface="Arial" panose="020B0604020202020204" pitchFamily="34" charset="0"/>
                </a:rPr>
                <a:t>Ecologically available water</a:t>
              </a:r>
              <a:endParaRPr sz="1200" b="1" dirty="0">
                <a:latin typeface="Arial" panose="020B0604020202020204" pitchFamily="34" charset="0"/>
                <a:cs typeface="Arial" panose="020B0604020202020204" pitchFamily="34" charset="0"/>
              </a:endParaRPr>
            </a:p>
          </p:txBody>
        </p:sp>
        <p:sp>
          <p:nvSpPr>
            <p:cNvPr id="33" name="Google Shape;253;p27">
              <a:extLst>
                <a:ext uri="{FF2B5EF4-FFF2-40B4-BE49-F238E27FC236}">
                  <a16:creationId xmlns:a16="http://schemas.microsoft.com/office/drawing/2014/main" id="{07EB9F38-094D-41E0-8605-58F7657F28A9}"/>
                </a:ext>
              </a:extLst>
            </p:cNvPr>
            <p:cNvSpPr/>
            <p:nvPr/>
          </p:nvSpPr>
          <p:spPr>
            <a:xfrm>
              <a:off x="9982647" y="2107570"/>
              <a:ext cx="1491868" cy="934284"/>
            </a:xfrm>
            <a:prstGeom prst="roundRect">
              <a:avLst>
                <a:gd name="adj" fmla="val 16667"/>
              </a:avLst>
            </a:prstGeom>
            <a:solidFill>
              <a:schemeClr val="lt1"/>
            </a:solidFill>
            <a:ln w="41275" cap="flat" cmpd="sng">
              <a:solidFill>
                <a:schemeClr val="dk1"/>
              </a:solidFill>
              <a:prstDash val="solid"/>
              <a:round/>
              <a:headEnd type="none" w="sm" len="sm"/>
              <a:tailEnd type="none" w="sm" len="sm"/>
            </a:ln>
          </p:spPr>
          <p:txBody>
            <a:bodyPr spcFirstLastPara="1" wrap="square" lIns="0" tIns="68569" rIns="0" bIns="68569" anchor="ctr" anchorCtr="0">
              <a:noAutofit/>
            </a:bodyPr>
            <a:lstStyle/>
            <a:p>
              <a:pPr algn="ctr"/>
              <a:r>
                <a:rPr lang="en-US" sz="1200" b="1" dirty="0">
                  <a:latin typeface="Arial" panose="020B0604020202020204" pitchFamily="34" charset="0"/>
                  <a:cs typeface="Arial" panose="020B0604020202020204" pitchFamily="34" charset="0"/>
                </a:rPr>
                <a:t>Drought</a:t>
              </a:r>
              <a:endParaRPr sz="1200" b="1" dirty="0">
                <a:latin typeface="Arial" panose="020B0604020202020204" pitchFamily="34" charset="0"/>
                <a:cs typeface="Arial" panose="020B0604020202020204" pitchFamily="34" charset="0"/>
              </a:endParaRPr>
            </a:p>
          </p:txBody>
        </p:sp>
      </p:grpSp>
      <p:sp>
        <p:nvSpPr>
          <p:cNvPr id="34" name="TextBox 33">
            <a:extLst>
              <a:ext uri="{FF2B5EF4-FFF2-40B4-BE49-F238E27FC236}">
                <a16:creationId xmlns:a16="http://schemas.microsoft.com/office/drawing/2014/main" id="{94432F44-87A6-4F20-B579-F4E328D81065}"/>
              </a:ext>
            </a:extLst>
          </p:cNvPr>
          <p:cNvSpPr txBox="1"/>
          <p:nvPr/>
        </p:nvSpPr>
        <p:spPr>
          <a:xfrm>
            <a:off x="6009579" y="4667825"/>
            <a:ext cx="2144827" cy="261610"/>
          </a:xfrm>
          <a:prstGeom prst="rect">
            <a:avLst/>
          </a:prstGeom>
          <a:noFill/>
        </p:spPr>
        <p:txBody>
          <a:bodyPr wrap="square" rtlCol="0">
            <a:spAutoFit/>
          </a:bodyPr>
          <a:lstStyle/>
          <a:p>
            <a:r>
              <a:rPr lang="en-US" sz="1100" dirty="0">
                <a:solidFill>
                  <a:schemeClr val="tx2"/>
                </a:solidFill>
                <a:latin typeface="Arial" panose="020B0604020202020204" pitchFamily="34" charset="0"/>
                <a:cs typeface="Arial" panose="020B0604020202020204" pitchFamily="34" charset="0"/>
              </a:rPr>
              <a:t>Image: Craig Allen</a:t>
            </a:r>
          </a:p>
        </p:txBody>
      </p:sp>
    </p:spTree>
    <p:extLst>
      <p:ext uri="{BB962C8B-B14F-4D97-AF65-F5344CB8AC3E}">
        <p14:creationId xmlns:p14="http://schemas.microsoft.com/office/powerpoint/2010/main" val="2682241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Title 1">
            <a:extLst>
              <a:ext uri="{FF2B5EF4-FFF2-40B4-BE49-F238E27FC236}">
                <a16:creationId xmlns:a16="http://schemas.microsoft.com/office/drawing/2014/main" id="{B543F2D1-2AED-C392-DFF3-443D969B6EA7}"/>
              </a:ext>
            </a:extLst>
          </p:cNvPr>
          <p:cNvSpPr txBox="1">
            <a:spLocks/>
          </p:cNvSpPr>
          <p:nvPr/>
        </p:nvSpPr>
        <p:spPr>
          <a:xfrm>
            <a:off x="478445" y="177814"/>
            <a:ext cx="8136918"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solidFill>
                  <a:schemeClr val="tx2"/>
                </a:solidFill>
                <a:latin typeface="Arial" panose="020B0604020202020204" pitchFamily="34" charset="0"/>
                <a:cs typeface="Arial" panose="020B0604020202020204" pitchFamily="34" charset="0"/>
              </a:rPr>
              <a:t>The link between drought and mortality</a:t>
            </a:r>
          </a:p>
        </p:txBody>
      </p:sp>
      <p:grpSp>
        <p:nvGrpSpPr>
          <p:cNvPr id="86" name="Group 85">
            <a:extLst>
              <a:ext uri="{FF2B5EF4-FFF2-40B4-BE49-F238E27FC236}">
                <a16:creationId xmlns:a16="http://schemas.microsoft.com/office/drawing/2014/main" id="{371BFB98-0BDF-A5E7-1F73-47E9BC6C52A2}"/>
              </a:ext>
            </a:extLst>
          </p:cNvPr>
          <p:cNvGrpSpPr/>
          <p:nvPr/>
        </p:nvGrpSpPr>
        <p:grpSpPr>
          <a:xfrm>
            <a:off x="478445" y="1171986"/>
            <a:ext cx="3832437" cy="3730414"/>
            <a:chOff x="96462" y="1654553"/>
            <a:chExt cx="5109915" cy="4973883"/>
          </a:xfrm>
        </p:grpSpPr>
        <p:pic>
          <p:nvPicPr>
            <p:cNvPr id="76" name="Picture 75" descr="A picture containing mountain, outdoor, nature, background&#10;&#10;Description automatically generated">
              <a:extLst>
                <a:ext uri="{FF2B5EF4-FFF2-40B4-BE49-F238E27FC236}">
                  <a16:creationId xmlns:a16="http://schemas.microsoft.com/office/drawing/2014/main" id="{06A3F45D-B8FA-683C-67A6-43FB58F5AD83}"/>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881405" y="2394516"/>
              <a:ext cx="4178368" cy="3083587"/>
            </a:xfrm>
            <a:prstGeom prst="rect">
              <a:avLst/>
            </a:prstGeom>
          </p:spPr>
        </p:pic>
        <p:sp>
          <p:nvSpPr>
            <p:cNvPr id="84" name="TextBox 83">
              <a:extLst>
                <a:ext uri="{FF2B5EF4-FFF2-40B4-BE49-F238E27FC236}">
                  <a16:creationId xmlns:a16="http://schemas.microsoft.com/office/drawing/2014/main" id="{FC240B64-B500-B9CF-EDD0-DBFBD1EDBB86}"/>
                </a:ext>
              </a:extLst>
            </p:cNvPr>
            <p:cNvSpPr txBox="1"/>
            <p:nvPr/>
          </p:nvSpPr>
          <p:spPr>
            <a:xfrm>
              <a:off x="96462" y="5540959"/>
              <a:ext cx="5109915" cy="1087477"/>
            </a:xfrm>
            <a:prstGeom prst="rect">
              <a:avLst/>
            </a:prstGeom>
            <a:noFill/>
          </p:spPr>
          <p:txBody>
            <a:bodyPr wrap="square" rtlCol="0">
              <a:spAutoFit/>
            </a:bodyPr>
            <a:lstStyle/>
            <a:p>
              <a:pPr algn="r"/>
              <a:r>
                <a:rPr lang="en-US" sz="1200" dirty="0">
                  <a:solidFill>
                    <a:schemeClr val="tx2"/>
                  </a:solidFill>
                  <a:latin typeface="Arial" panose="020B0604020202020204" pitchFamily="34" charset="0"/>
                  <a:cs typeface="Arial" panose="020B0604020202020204" pitchFamily="34" charset="0"/>
                </a:rPr>
                <a:t>e.g., Bradford et al. 2021 </a:t>
              </a:r>
              <a:r>
                <a:rPr lang="en-US" sz="1200" i="1" dirty="0">
                  <a:solidFill>
                    <a:schemeClr val="tx2"/>
                  </a:solidFill>
                  <a:latin typeface="Arial" panose="020B0604020202020204" pitchFamily="34" charset="0"/>
                  <a:cs typeface="Arial" panose="020B0604020202020204" pitchFamily="34" charset="0"/>
                </a:rPr>
                <a:t>J Appl Ecol, </a:t>
              </a:r>
            </a:p>
            <a:p>
              <a:pPr algn="r"/>
              <a:r>
                <a:rPr lang="en-US" sz="1200" dirty="0">
                  <a:solidFill>
                    <a:schemeClr val="tx2"/>
                  </a:solidFill>
                  <a:latin typeface="Arial" panose="020B0604020202020204" pitchFamily="34" charset="0"/>
                  <a:cs typeface="Arial" panose="020B0604020202020204" pitchFamily="34" charset="0"/>
                </a:rPr>
                <a:t>van Mantgem et al. 2020 </a:t>
              </a:r>
              <a:r>
                <a:rPr lang="en-US" sz="1200" i="1" dirty="0">
                  <a:solidFill>
                    <a:schemeClr val="tx2"/>
                  </a:solidFill>
                  <a:latin typeface="Arial" panose="020B0604020202020204" pitchFamily="34" charset="0"/>
                  <a:cs typeface="Arial" panose="020B0604020202020204" pitchFamily="34" charset="0"/>
                </a:rPr>
                <a:t>Front For Glob Change</a:t>
              </a:r>
              <a:r>
                <a:rPr lang="en-US" sz="1200" dirty="0">
                  <a:solidFill>
                    <a:schemeClr val="tx2"/>
                  </a:solidFill>
                  <a:latin typeface="Arial" panose="020B0604020202020204" pitchFamily="34" charset="0"/>
                  <a:cs typeface="Arial" panose="020B0604020202020204" pitchFamily="34" charset="0"/>
                </a:rPr>
                <a:t>, D’Amato et al. 2013 </a:t>
              </a:r>
              <a:r>
                <a:rPr lang="en-US" sz="1200" i="1" dirty="0">
                  <a:solidFill>
                    <a:schemeClr val="tx2"/>
                  </a:solidFill>
                  <a:latin typeface="Arial" panose="020B0604020202020204" pitchFamily="34" charset="0"/>
                  <a:cs typeface="Arial" panose="020B0604020202020204" pitchFamily="34" charset="0"/>
                </a:rPr>
                <a:t>Eco App</a:t>
              </a:r>
              <a:endParaRPr lang="en-US" sz="1200" dirty="0">
                <a:solidFill>
                  <a:schemeClr val="tx2"/>
                </a:solidFill>
                <a:latin typeface="Arial" panose="020B0604020202020204" pitchFamily="34" charset="0"/>
                <a:cs typeface="Arial" panose="020B0604020202020204" pitchFamily="34" charset="0"/>
              </a:endParaRPr>
            </a:p>
            <a:p>
              <a:pPr algn="r"/>
              <a:r>
                <a:rPr lang="en-US" sz="1100" dirty="0">
                  <a:solidFill>
                    <a:schemeClr val="tx2"/>
                  </a:solidFill>
                  <a:latin typeface="Arial" panose="020B0604020202020204" pitchFamily="34" charset="0"/>
                  <a:cs typeface="Arial" panose="020B0604020202020204" pitchFamily="34" charset="0"/>
                </a:rPr>
                <a:t>Image: N. Stephenson</a:t>
              </a:r>
            </a:p>
          </p:txBody>
        </p:sp>
        <p:sp>
          <p:nvSpPr>
            <p:cNvPr id="85" name="TextBox 84">
              <a:extLst>
                <a:ext uri="{FF2B5EF4-FFF2-40B4-BE49-F238E27FC236}">
                  <a16:creationId xmlns:a16="http://schemas.microsoft.com/office/drawing/2014/main" id="{36334477-5518-E056-C1AF-F4FEA0F17EFB}"/>
                </a:ext>
              </a:extLst>
            </p:cNvPr>
            <p:cNvSpPr txBox="1"/>
            <p:nvPr/>
          </p:nvSpPr>
          <p:spPr>
            <a:xfrm>
              <a:off x="546850" y="1654553"/>
              <a:ext cx="4659527" cy="677108"/>
            </a:xfrm>
            <a:prstGeom prst="rect">
              <a:avLst/>
            </a:prstGeom>
            <a:noFill/>
          </p:spPr>
          <p:txBody>
            <a:bodyPr wrap="square" rtlCol="0">
              <a:spAutoFit/>
            </a:bodyPr>
            <a:lstStyle/>
            <a:p>
              <a:pPr algn="ctr"/>
              <a:r>
                <a:rPr lang="en-US" sz="1350" b="1" dirty="0">
                  <a:solidFill>
                    <a:schemeClr val="tx2"/>
                  </a:solidFill>
                  <a:latin typeface="Arial" panose="020B0604020202020204" pitchFamily="34" charset="0"/>
                  <a:cs typeface="Arial" panose="020B0604020202020204" pitchFamily="34" charset="0"/>
                </a:rPr>
                <a:t>Drought mortality is shaped by forest management</a:t>
              </a:r>
            </a:p>
          </p:txBody>
        </p:sp>
      </p:grpSp>
      <p:sp>
        <p:nvSpPr>
          <p:cNvPr id="34" name="Google Shape;245;p27">
            <a:extLst>
              <a:ext uri="{FF2B5EF4-FFF2-40B4-BE49-F238E27FC236}">
                <a16:creationId xmlns:a16="http://schemas.microsoft.com/office/drawing/2014/main" id="{F9CB199F-5FFE-4CE0-B2B8-4E6266E920F5}"/>
              </a:ext>
            </a:extLst>
          </p:cNvPr>
          <p:cNvSpPr/>
          <p:nvPr/>
        </p:nvSpPr>
        <p:spPr>
          <a:xfrm>
            <a:off x="4351252" y="2301215"/>
            <a:ext cx="1291105" cy="475199"/>
          </a:xfrm>
          <a:prstGeom prst="roundRect">
            <a:avLst>
              <a:gd name="adj" fmla="val 16667"/>
            </a:avLst>
          </a:prstGeom>
          <a:solidFill>
            <a:schemeClr val="bg1">
              <a:lumMod val="85000"/>
            </a:schemeClr>
          </a:solidFill>
          <a:ln w="12700" cap="flat" cmpd="sng">
            <a:solidFill>
              <a:schemeClr val="tx1"/>
            </a:solidFill>
            <a:prstDash val="solid"/>
            <a:round/>
            <a:headEnd type="none" w="sm" len="sm"/>
            <a:tailEnd type="none" w="sm" len="sm"/>
          </a:ln>
        </p:spPr>
        <p:txBody>
          <a:bodyPr spcFirstLastPara="1" wrap="square" lIns="0" tIns="68569" rIns="0" bIns="68569" anchor="ctr" anchorCtr="0">
            <a:noAutofit/>
          </a:bodyPr>
          <a:lstStyle/>
          <a:p>
            <a:pPr algn="ctr"/>
            <a:r>
              <a:rPr lang="en" sz="1200" dirty="0">
                <a:latin typeface="Arial" panose="020B0604020202020204" pitchFamily="34" charset="0"/>
                <a:cs typeface="Arial" panose="020B0604020202020204" pitchFamily="34" charset="0"/>
              </a:rPr>
              <a:t>Land use and management</a:t>
            </a:r>
            <a:endParaRPr sz="1200" dirty="0">
              <a:latin typeface="Arial" panose="020B0604020202020204" pitchFamily="34" charset="0"/>
              <a:cs typeface="Arial" panose="020B0604020202020204" pitchFamily="34" charset="0"/>
            </a:endParaRPr>
          </a:p>
        </p:txBody>
      </p:sp>
      <p:cxnSp>
        <p:nvCxnSpPr>
          <p:cNvPr id="35" name="Google Shape;249;p27">
            <a:extLst>
              <a:ext uri="{FF2B5EF4-FFF2-40B4-BE49-F238E27FC236}">
                <a16:creationId xmlns:a16="http://schemas.microsoft.com/office/drawing/2014/main" id="{8779BD31-0568-4A34-9E0D-B3A03D402BAB}"/>
              </a:ext>
            </a:extLst>
          </p:cNvPr>
          <p:cNvCxnSpPr>
            <a:cxnSpLocks/>
            <a:stCxn id="34" idx="2"/>
            <a:endCxn id="44" idx="1"/>
          </p:cNvCxnSpPr>
          <p:nvPr/>
        </p:nvCxnSpPr>
        <p:spPr>
          <a:xfrm>
            <a:off x="4996805" y="2776414"/>
            <a:ext cx="980635" cy="202358"/>
          </a:xfrm>
          <a:prstGeom prst="straightConnector1">
            <a:avLst/>
          </a:prstGeom>
          <a:noFill/>
          <a:ln w="19050" cap="flat" cmpd="sng">
            <a:solidFill>
              <a:schemeClr val="tx1"/>
            </a:solidFill>
            <a:prstDash val="sysDash"/>
            <a:round/>
            <a:headEnd type="none" w="med" len="med"/>
            <a:tailEnd type="arrow" w="lg" len="lg"/>
          </a:ln>
        </p:spPr>
      </p:cxnSp>
      <p:grpSp>
        <p:nvGrpSpPr>
          <p:cNvPr id="40" name="Group 39">
            <a:extLst>
              <a:ext uri="{FF2B5EF4-FFF2-40B4-BE49-F238E27FC236}">
                <a16:creationId xmlns:a16="http://schemas.microsoft.com/office/drawing/2014/main" id="{6F4E8E6C-F4B8-4273-A125-16B48F596CA4}"/>
              </a:ext>
            </a:extLst>
          </p:cNvPr>
          <p:cNvGrpSpPr/>
          <p:nvPr/>
        </p:nvGrpSpPr>
        <p:grpSpPr>
          <a:xfrm>
            <a:off x="5977440" y="1675839"/>
            <a:ext cx="1315960" cy="2392308"/>
            <a:chOff x="9851275" y="2107570"/>
            <a:chExt cx="1754613" cy="3189744"/>
          </a:xfrm>
        </p:grpSpPr>
        <p:sp>
          <p:nvSpPr>
            <p:cNvPr id="41" name="Google Shape;238;p27">
              <a:extLst>
                <a:ext uri="{FF2B5EF4-FFF2-40B4-BE49-F238E27FC236}">
                  <a16:creationId xmlns:a16="http://schemas.microsoft.com/office/drawing/2014/main" id="{B569AAEB-D22D-4B8E-95D5-A3E61D2CDD0D}"/>
                </a:ext>
              </a:extLst>
            </p:cNvPr>
            <p:cNvSpPr/>
            <p:nvPr/>
          </p:nvSpPr>
          <p:spPr>
            <a:xfrm>
              <a:off x="9905621" y="4693578"/>
              <a:ext cx="1645920" cy="603736"/>
            </a:xfrm>
            <a:prstGeom prst="roundRect">
              <a:avLst>
                <a:gd name="adj" fmla="val 16667"/>
              </a:avLst>
            </a:prstGeom>
            <a:solidFill>
              <a:schemeClr val="bg1"/>
            </a:solidFill>
            <a:ln w="41275" cap="flat" cmpd="sng">
              <a:solidFill>
                <a:schemeClr val="dk1"/>
              </a:solidFill>
              <a:prstDash val="solid"/>
              <a:round/>
              <a:headEnd type="none" w="sm" len="sm"/>
              <a:tailEnd type="none" w="sm" len="sm"/>
            </a:ln>
          </p:spPr>
          <p:txBody>
            <a:bodyPr spcFirstLastPara="1" wrap="square" lIns="0" tIns="68569" rIns="0" bIns="68569" anchor="ctr" anchorCtr="0">
              <a:noAutofit/>
            </a:bodyPr>
            <a:lstStyle/>
            <a:p>
              <a:pPr algn="ctr"/>
              <a:r>
                <a:rPr lang="en" sz="1200" b="1" dirty="0">
                  <a:latin typeface="Arial" panose="020B0604020202020204" pitchFamily="34" charset="0"/>
                  <a:cs typeface="Arial" panose="020B0604020202020204" pitchFamily="34" charset="0"/>
                </a:rPr>
                <a:t>Mortality</a:t>
              </a:r>
              <a:endParaRPr sz="1200" b="1" dirty="0">
                <a:latin typeface="Arial" panose="020B0604020202020204" pitchFamily="34" charset="0"/>
                <a:cs typeface="Arial" panose="020B0604020202020204" pitchFamily="34" charset="0"/>
              </a:endParaRPr>
            </a:p>
          </p:txBody>
        </p:sp>
        <p:cxnSp>
          <p:nvCxnSpPr>
            <p:cNvPr id="42" name="Google Shape;252;p27">
              <a:extLst>
                <a:ext uri="{FF2B5EF4-FFF2-40B4-BE49-F238E27FC236}">
                  <a16:creationId xmlns:a16="http://schemas.microsoft.com/office/drawing/2014/main" id="{3193DAFF-3F29-401C-B605-BFDA45060ED4}"/>
                </a:ext>
              </a:extLst>
            </p:cNvPr>
            <p:cNvCxnSpPr>
              <a:cxnSpLocks/>
              <a:stCxn id="45" idx="2"/>
              <a:endCxn id="44" idx="0"/>
            </p:cNvCxnSpPr>
            <p:nvPr/>
          </p:nvCxnSpPr>
          <p:spPr>
            <a:xfrm>
              <a:off x="10728582" y="3041854"/>
              <a:ext cx="0" cy="432703"/>
            </a:xfrm>
            <a:prstGeom prst="straightConnector1">
              <a:avLst/>
            </a:prstGeom>
            <a:noFill/>
            <a:ln w="41275" cap="flat" cmpd="sng">
              <a:solidFill>
                <a:schemeClr val="dk1"/>
              </a:solidFill>
              <a:prstDash val="solid"/>
              <a:round/>
              <a:headEnd type="none" w="med" len="med"/>
              <a:tailEnd type="arrow" w="lg" len="med"/>
            </a:ln>
          </p:spPr>
        </p:cxnSp>
        <p:cxnSp>
          <p:nvCxnSpPr>
            <p:cNvPr id="43" name="Google Shape;255;p27">
              <a:extLst>
                <a:ext uri="{FF2B5EF4-FFF2-40B4-BE49-F238E27FC236}">
                  <a16:creationId xmlns:a16="http://schemas.microsoft.com/office/drawing/2014/main" id="{477E5CFF-C43B-45DC-9B18-7DE8CB45884F}"/>
                </a:ext>
              </a:extLst>
            </p:cNvPr>
            <p:cNvCxnSpPr>
              <a:cxnSpLocks/>
              <a:stCxn id="44" idx="2"/>
              <a:endCxn id="41" idx="0"/>
            </p:cNvCxnSpPr>
            <p:nvPr/>
          </p:nvCxnSpPr>
          <p:spPr>
            <a:xfrm>
              <a:off x="10728582" y="4215071"/>
              <a:ext cx="0" cy="478507"/>
            </a:xfrm>
            <a:prstGeom prst="straightConnector1">
              <a:avLst/>
            </a:prstGeom>
            <a:noFill/>
            <a:ln w="41275" cap="flat" cmpd="sng">
              <a:solidFill>
                <a:schemeClr val="dk1"/>
              </a:solidFill>
              <a:prstDash val="solid"/>
              <a:round/>
              <a:headEnd type="none" w="med" len="med"/>
              <a:tailEnd type="arrow" w="lg" len="med"/>
            </a:ln>
          </p:spPr>
        </p:cxnSp>
        <p:sp>
          <p:nvSpPr>
            <p:cNvPr id="44" name="Google Shape;250;p27">
              <a:extLst>
                <a:ext uri="{FF2B5EF4-FFF2-40B4-BE49-F238E27FC236}">
                  <a16:creationId xmlns:a16="http://schemas.microsoft.com/office/drawing/2014/main" id="{86A3827A-4301-43F3-92DE-960449E7F129}"/>
                </a:ext>
              </a:extLst>
            </p:cNvPr>
            <p:cNvSpPr/>
            <p:nvPr/>
          </p:nvSpPr>
          <p:spPr>
            <a:xfrm>
              <a:off x="9851275" y="3474557"/>
              <a:ext cx="1754613" cy="740515"/>
            </a:xfrm>
            <a:prstGeom prst="roundRect">
              <a:avLst>
                <a:gd name="adj" fmla="val 16667"/>
              </a:avLst>
            </a:prstGeom>
            <a:solidFill>
              <a:schemeClr val="bg1"/>
            </a:solidFill>
            <a:ln w="41275" cap="flat" cmpd="sng">
              <a:solidFill>
                <a:schemeClr val="dk1"/>
              </a:solidFill>
              <a:prstDash val="solid"/>
              <a:round/>
              <a:headEnd type="none" w="sm" len="sm"/>
              <a:tailEnd type="none" w="sm" len="sm"/>
            </a:ln>
          </p:spPr>
          <p:txBody>
            <a:bodyPr spcFirstLastPara="1" wrap="square" lIns="0" tIns="68569" rIns="0" bIns="68569" anchor="ctr" anchorCtr="0">
              <a:noAutofit/>
            </a:bodyPr>
            <a:lstStyle/>
            <a:p>
              <a:pPr algn="ctr"/>
              <a:r>
                <a:rPr lang="en" sz="1200" b="1" dirty="0">
                  <a:latin typeface="Arial" panose="020B0604020202020204" pitchFamily="34" charset="0"/>
                  <a:cs typeface="Arial" panose="020B0604020202020204" pitchFamily="34" charset="0"/>
                </a:rPr>
                <a:t>Ecologically available water</a:t>
              </a:r>
              <a:endParaRPr sz="1200" b="1" dirty="0">
                <a:latin typeface="Arial" panose="020B0604020202020204" pitchFamily="34" charset="0"/>
                <a:cs typeface="Arial" panose="020B0604020202020204" pitchFamily="34" charset="0"/>
              </a:endParaRPr>
            </a:p>
          </p:txBody>
        </p:sp>
        <p:sp>
          <p:nvSpPr>
            <p:cNvPr id="45" name="Google Shape;253;p27">
              <a:extLst>
                <a:ext uri="{FF2B5EF4-FFF2-40B4-BE49-F238E27FC236}">
                  <a16:creationId xmlns:a16="http://schemas.microsoft.com/office/drawing/2014/main" id="{A2763567-36E1-4812-A850-F7BFDE608733}"/>
                </a:ext>
              </a:extLst>
            </p:cNvPr>
            <p:cNvSpPr/>
            <p:nvPr/>
          </p:nvSpPr>
          <p:spPr>
            <a:xfrm>
              <a:off x="9982647" y="2107570"/>
              <a:ext cx="1491868" cy="934284"/>
            </a:xfrm>
            <a:prstGeom prst="roundRect">
              <a:avLst>
                <a:gd name="adj" fmla="val 16667"/>
              </a:avLst>
            </a:prstGeom>
            <a:solidFill>
              <a:schemeClr val="lt1"/>
            </a:solidFill>
            <a:ln w="41275" cap="flat" cmpd="sng">
              <a:solidFill>
                <a:schemeClr val="dk1"/>
              </a:solidFill>
              <a:prstDash val="solid"/>
              <a:round/>
              <a:headEnd type="none" w="sm" len="sm"/>
              <a:tailEnd type="none" w="sm" len="sm"/>
            </a:ln>
          </p:spPr>
          <p:txBody>
            <a:bodyPr spcFirstLastPara="1" wrap="square" lIns="0" tIns="68569" rIns="0" bIns="68569" anchor="ctr" anchorCtr="0">
              <a:noAutofit/>
            </a:bodyPr>
            <a:lstStyle/>
            <a:p>
              <a:pPr algn="ctr"/>
              <a:r>
                <a:rPr lang="en-US" sz="1200" b="1" dirty="0">
                  <a:latin typeface="Arial" panose="020B0604020202020204" pitchFamily="34" charset="0"/>
                  <a:cs typeface="Arial" panose="020B0604020202020204" pitchFamily="34" charset="0"/>
                </a:rPr>
                <a:t>Drought</a:t>
              </a:r>
              <a:endParaRPr sz="1200" b="1" dirty="0">
                <a:latin typeface="Arial" panose="020B0604020202020204" pitchFamily="34" charset="0"/>
                <a:cs typeface="Arial" panose="020B0604020202020204" pitchFamily="34" charset="0"/>
              </a:endParaRPr>
            </a:p>
          </p:txBody>
        </p:sp>
      </p:grpSp>
      <p:cxnSp>
        <p:nvCxnSpPr>
          <p:cNvPr id="39" name="Google Shape;251;p27">
            <a:extLst>
              <a:ext uri="{FF2B5EF4-FFF2-40B4-BE49-F238E27FC236}">
                <a16:creationId xmlns:a16="http://schemas.microsoft.com/office/drawing/2014/main" id="{3AD48E92-F6B6-1C98-4D46-6954EAF63483}"/>
              </a:ext>
            </a:extLst>
          </p:cNvPr>
          <p:cNvCxnSpPr>
            <a:cxnSpLocks/>
            <a:stCxn id="48" idx="0"/>
            <a:endCxn id="44" idx="3"/>
          </p:cNvCxnSpPr>
          <p:nvPr/>
        </p:nvCxnSpPr>
        <p:spPr>
          <a:xfrm flipH="1" flipV="1">
            <a:off x="7293400" y="2978772"/>
            <a:ext cx="1050832" cy="405054"/>
          </a:xfrm>
          <a:prstGeom prst="straightConnector1">
            <a:avLst/>
          </a:prstGeom>
          <a:noFill/>
          <a:ln w="19050" cap="flat" cmpd="sng">
            <a:solidFill>
              <a:schemeClr val="tx1"/>
            </a:solidFill>
            <a:prstDash val="sysDash"/>
            <a:round/>
            <a:headEnd type="none" w="med" len="med"/>
            <a:tailEnd type="arrow" w="lg" len="lg"/>
          </a:ln>
        </p:spPr>
      </p:cxnSp>
      <p:sp>
        <p:nvSpPr>
          <p:cNvPr id="46" name="Google Shape;247;p27">
            <a:extLst>
              <a:ext uri="{FF2B5EF4-FFF2-40B4-BE49-F238E27FC236}">
                <a16:creationId xmlns:a16="http://schemas.microsoft.com/office/drawing/2014/main" id="{2B84904D-47F9-43DE-A66C-CB3A465EB941}"/>
              </a:ext>
            </a:extLst>
          </p:cNvPr>
          <p:cNvSpPr/>
          <p:nvPr/>
        </p:nvSpPr>
        <p:spPr>
          <a:xfrm>
            <a:off x="7727012" y="2318389"/>
            <a:ext cx="1234440" cy="389145"/>
          </a:xfrm>
          <a:prstGeom prst="roundRect">
            <a:avLst>
              <a:gd name="adj" fmla="val 16667"/>
            </a:avLst>
          </a:prstGeom>
          <a:solidFill>
            <a:schemeClr val="bg1">
              <a:lumMod val="85000"/>
            </a:schemeClr>
          </a:solidFill>
          <a:ln w="12700" cap="flat" cmpd="sng">
            <a:solidFill>
              <a:schemeClr val="tx1"/>
            </a:solidFill>
            <a:prstDash val="solid"/>
            <a:round/>
            <a:headEnd type="none" w="sm" len="sm"/>
            <a:tailEnd type="none" w="sm" len="sm"/>
          </a:ln>
        </p:spPr>
        <p:txBody>
          <a:bodyPr spcFirstLastPara="1" wrap="square" lIns="0" tIns="34275" rIns="0" bIns="68569" anchor="ctr" anchorCtr="0">
            <a:noAutofit/>
          </a:bodyPr>
          <a:lstStyle/>
          <a:p>
            <a:pPr algn="ctr"/>
            <a:r>
              <a:rPr lang="en" sz="1200" dirty="0">
                <a:latin typeface="Arial" panose="020B0604020202020204" pitchFamily="34" charset="0"/>
                <a:cs typeface="Arial" panose="020B0604020202020204" pitchFamily="34" charset="0"/>
              </a:rPr>
              <a:t>Human water use</a:t>
            </a:r>
            <a:endParaRPr sz="1200" dirty="0">
              <a:latin typeface="Arial" panose="020B0604020202020204" pitchFamily="34" charset="0"/>
              <a:cs typeface="Arial" panose="020B0604020202020204" pitchFamily="34" charset="0"/>
            </a:endParaRPr>
          </a:p>
        </p:txBody>
      </p:sp>
      <p:cxnSp>
        <p:nvCxnSpPr>
          <p:cNvPr id="47" name="Google Shape;251;p27">
            <a:extLst>
              <a:ext uri="{FF2B5EF4-FFF2-40B4-BE49-F238E27FC236}">
                <a16:creationId xmlns:a16="http://schemas.microsoft.com/office/drawing/2014/main" id="{AF364EB6-DA43-4739-AE9F-55DEF1185171}"/>
              </a:ext>
            </a:extLst>
          </p:cNvPr>
          <p:cNvCxnSpPr>
            <a:cxnSpLocks/>
            <a:stCxn id="46" idx="2"/>
            <a:endCxn id="44" idx="3"/>
          </p:cNvCxnSpPr>
          <p:nvPr/>
        </p:nvCxnSpPr>
        <p:spPr>
          <a:xfrm flipH="1">
            <a:off x="7293400" y="2707534"/>
            <a:ext cx="1050832" cy="271238"/>
          </a:xfrm>
          <a:prstGeom prst="straightConnector1">
            <a:avLst/>
          </a:prstGeom>
          <a:noFill/>
          <a:ln w="19050" cap="flat" cmpd="sng">
            <a:solidFill>
              <a:schemeClr val="tx1"/>
            </a:solidFill>
            <a:prstDash val="sysDash"/>
            <a:round/>
            <a:headEnd type="none" w="med" len="med"/>
            <a:tailEnd type="arrow" w="lg" len="lg"/>
          </a:ln>
        </p:spPr>
      </p:cxnSp>
      <p:sp>
        <p:nvSpPr>
          <p:cNvPr id="48" name="Google Shape;247;p27">
            <a:extLst>
              <a:ext uri="{FF2B5EF4-FFF2-40B4-BE49-F238E27FC236}">
                <a16:creationId xmlns:a16="http://schemas.microsoft.com/office/drawing/2014/main" id="{A2319B20-0D2E-44D5-B720-F4FDFE19A225}"/>
              </a:ext>
            </a:extLst>
          </p:cNvPr>
          <p:cNvSpPr/>
          <p:nvPr/>
        </p:nvSpPr>
        <p:spPr>
          <a:xfrm>
            <a:off x="7727012" y="3383826"/>
            <a:ext cx="1234440" cy="470111"/>
          </a:xfrm>
          <a:prstGeom prst="roundRect">
            <a:avLst>
              <a:gd name="adj" fmla="val 16667"/>
            </a:avLst>
          </a:prstGeom>
          <a:solidFill>
            <a:schemeClr val="bg1">
              <a:lumMod val="85000"/>
            </a:schemeClr>
          </a:solidFill>
          <a:ln w="12700" cap="flat" cmpd="sng">
            <a:solidFill>
              <a:schemeClr val="tx1"/>
            </a:solidFill>
            <a:prstDash val="solid"/>
            <a:round/>
            <a:headEnd type="none" w="sm" len="sm"/>
            <a:tailEnd type="none" w="sm" len="sm"/>
          </a:ln>
        </p:spPr>
        <p:txBody>
          <a:bodyPr spcFirstLastPara="1" wrap="square" lIns="0" tIns="34275" rIns="0" bIns="68569" anchor="ctr" anchorCtr="0">
            <a:noAutofit/>
          </a:bodyPr>
          <a:lstStyle/>
          <a:p>
            <a:pPr algn="ctr"/>
            <a:r>
              <a:rPr lang="en" sz="1200" dirty="0">
                <a:latin typeface="Arial" panose="020B0604020202020204" pitchFamily="34" charset="0"/>
                <a:cs typeface="Arial" panose="020B0604020202020204" pitchFamily="34" charset="0"/>
              </a:rPr>
              <a:t>Landscape features</a:t>
            </a:r>
            <a:endParaRPr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31818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Title 1">
            <a:extLst>
              <a:ext uri="{FF2B5EF4-FFF2-40B4-BE49-F238E27FC236}">
                <a16:creationId xmlns:a16="http://schemas.microsoft.com/office/drawing/2014/main" id="{B543F2D1-2AED-C392-DFF3-443D969B6EA7}"/>
              </a:ext>
            </a:extLst>
          </p:cNvPr>
          <p:cNvSpPr txBox="1">
            <a:spLocks/>
          </p:cNvSpPr>
          <p:nvPr/>
        </p:nvSpPr>
        <p:spPr>
          <a:xfrm>
            <a:off x="478445" y="177814"/>
            <a:ext cx="8136918"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solidFill>
                  <a:schemeClr val="tx2"/>
                </a:solidFill>
                <a:latin typeface="Arial" panose="020B0604020202020204" pitchFamily="34" charset="0"/>
                <a:cs typeface="Arial" panose="020B0604020202020204" pitchFamily="34" charset="0"/>
              </a:rPr>
              <a:t>The link between drought and mortality</a:t>
            </a:r>
          </a:p>
        </p:txBody>
      </p:sp>
      <p:grpSp>
        <p:nvGrpSpPr>
          <p:cNvPr id="92" name="Group 91">
            <a:extLst>
              <a:ext uri="{FF2B5EF4-FFF2-40B4-BE49-F238E27FC236}">
                <a16:creationId xmlns:a16="http://schemas.microsoft.com/office/drawing/2014/main" id="{03B90732-FE69-1830-807C-E0ED1BBB0A55}"/>
              </a:ext>
            </a:extLst>
          </p:cNvPr>
          <p:cNvGrpSpPr/>
          <p:nvPr/>
        </p:nvGrpSpPr>
        <p:grpSpPr>
          <a:xfrm>
            <a:off x="153251" y="1676969"/>
            <a:ext cx="3609114" cy="2731072"/>
            <a:chOff x="8232344" y="-419026"/>
            <a:chExt cx="4812150" cy="3641429"/>
          </a:xfrm>
        </p:grpSpPr>
        <p:pic>
          <p:nvPicPr>
            <p:cNvPr id="88" name="Picture 87">
              <a:extLst>
                <a:ext uri="{FF2B5EF4-FFF2-40B4-BE49-F238E27FC236}">
                  <a16:creationId xmlns:a16="http://schemas.microsoft.com/office/drawing/2014/main" id="{83775B67-9DB4-56E1-0485-62E278F5D789}"/>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8614396" y="-419026"/>
              <a:ext cx="4430098" cy="3317536"/>
            </a:xfrm>
            <a:prstGeom prst="rect">
              <a:avLst/>
            </a:prstGeom>
          </p:spPr>
        </p:pic>
        <p:sp>
          <p:nvSpPr>
            <p:cNvPr id="91" name="TextBox 90">
              <a:extLst>
                <a:ext uri="{FF2B5EF4-FFF2-40B4-BE49-F238E27FC236}">
                  <a16:creationId xmlns:a16="http://schemas.microsoft.com/office/drawing/2014/main" id="{C23DE368-C276-2CAE-29B5-02298E62D179}"/>
                </a:ext>
              </a:extLst>
            </p:cNvPr>
            <p:cNvSpPr txBox="1"/>
            <p:nvPr/>
          </p:nvSpPr>
          <p:spPr>
            <a:xfrm>
              <a:off x="8232344" y="2873590"/>
              <a:ext cx="4812150" cy="348813"/>
            </a:xfrm>
            <a:prstGeom prst="rect">
              <a:avLst/>
            </a:prstGeom>
            <a:noFill/>
          </p:spPr>
          <p:txBody>
            <a:bodyPr wrap="square" rtlCol="0">
              <a:spAutoFit/>
            </a:bodyPr>
            <a:lstStyle/>
            <a:p>
              <a:pPr algn="r"/>
              <a:r>
                <a:rPr lang="en-US" sz="1100" dirty="0">
                  <a:solidFill>
                    <a:schemeClr val="tx2"/>
                  </a:solidFill>
                  <a:latin typeface="Arial" panose="020B0604020202020204" pitchFamily="34" charset="0"/>
                  <a:cs typeface="Arial" panose="020B0604020202020204" pitchFamily="34" charset="0"/>
                </a:rPr>
                <a:t>Image: Michael Wente (University of Colorado)</a:t>
              </a:r>
            </a:p>
          </p:txBody>
        </p:sp>
      </p:grpSp>
      <p:sp>
        <p:nvSpPr>
          <p:cNvPr id="40" name="TextBox 39">
            <a:extLst>
              <a:ext uri="{FF2B5EF4-FFF2-40B4-BE49-F238E27FC236}">
                <a16:creationId xmlns:a16="http://schemas.microsoft.com/office/drawing/2014/main" id="{B08C2DB3-36AB-48B6-A340-AE43BC7B9C7A}"/>
              </a:ext>
            </a:extLst>
          </p:cNvPr>
          <p:cNvSpPr txBox="1"/>
          <p:nvPr/>
        </p:nvSpPr>
        <p:spPr>
          <a:xfrm>
            <a:off x="220502" y="1162926"/>
            <a:ext cx="3759442" cy="507831"/>
          </a:xfrm>
          <a:prstGeom prst="rect">
            <a:avLst/>
          </a:prstGeom>
          <a:noFill/>
        </p:spPr>
        <p:txBody>
          <a:bodyPr wrap="square" rtlCol="0">
            <a:spAutoFit/>
          </a:bodyPr>
          <a:lstStyle/>
          <a:p>
            <a:pPr algn="ctr"/>
            <a:r>
              <a:rPr lang="en-US" sz="1350" b="1" dirty="0">
                <a:solidFill>
                  <a:schemeClr val="tx2"/>
                </a:solidFill>
                <a:latin typeface="Arial" panose="020B0604020202020204" pitchFamily="34" charset="0"/>
                <a:cs typeface="Arial" panose="020B0604020202020204" pitchFamily="34" charset="0"/>
              </a:rPr>
              <a:t>Lodgepole pine mortality from drought and mountain pine beetle attack in RMNP</a:t>
            </a:r>
          </a:p>
        </p:txBody>
      </p:sp>
      <p:grpSp>
        <p:nvGrpSpPr>
          <p:cNvPr id="95" name="Group 94">
            <a:extLst>
              <a:ext uri="{FF2B5EF4-FFF2-40B4-BE49-F238E27FC236}">
                <a16:creationId xmlns:a16="http://schemas.microsoft.com/office/drawing/2014/main" id="{318D8C4F-AFCE-9A16-B521-0874EC4AD283}"/>
              </a:ext>
            </a:extLst>
          </p:cNvPr>
          <p:cNvGrpSpPr/>
          <p:nvPr/>
        </p:nvGrpSpPr>
        <p:grpSpPr>
          <a:xfrm>
            <a:off x="4426398" y="3841745"/>
            <a:ext cx="4339930" cy="1057536"/>
            <a:chOff x="6623158" y="5304498"/>
            <a:chExt cx="5786570" cy="1410048"/>
          </a:xfrm>
        </p:grpSpPr>
        <p:sp>
          <p:nvSpPr>
            <p:cNvPr id="18" name="Google Shape;240;p27">
              <a:extLst>
                <a:ext uri="{FF2B5EF4-FFF2-40B4-BE49-F238E27FC236}">
                  <a16:creationId xmlns:a16="http://schemas.microsoft.com/office/drawing/2014/main" id="{67D0F512-1300-5857-38C0-56A389F22C3A}"/>
                </a:ext>
              </a:extLst>
            </p:cNvPr>
            <p:cNvSpPr/>
            <p:nvPr/>
          </p:nvSpPr>
          <p:spPr>
            <a:xfrm>
              <a:off x="6623158" y="5922846"/>
              <a:ext cx="2122402" cy="791700"/>
            </a:xfrm>
            <a:prstGeom prst="roundRect">
              <a:avLst>
                <a:gd name="adj" fmla="val 16667"/>
              </a:avLst>
            </a:prstGeom>
            <a:solidFill>
              <a:schemeClr val="bg1">
                <a:lumMod val="85000"/>
              </a:schemeClr>
            </a:solidFill>
            <a:ln w="12700" cap="flat" cmpd="sng">
              <a:solidFill>
                <a:schemeClr val="tx1"/>
              </a:solidFill>
              <a:prstDash val="solid"/>
              <a:round/>
              <a:headEnd type="none" w="sm" len="sm"/>
              <a:tailEnd type="none" w="sm" len="sm"/>
            </a:ln>
          </p:spPr>
          <p:txBody>
            <a:bodyPr spcFirstLastPara="1" wrap="square" lIns="0" tIns="34275" rIns="0" bIns="68569" anchor="ctr" anchorCtr="0">
              <a:noAutofit/>
            </a:bodyPr>
            <a:lstStyle/>
            <a:p>
              <a:pPr algn="ctr"/>
              <a:r>
                <a:rPr lang="en" sz="1200" dirty="0">
                  <a:latin typeface="Arial" panose="020B0604020202020204" pitchFamily="34" charset="0"/>
                  <a:cs typeface="Arial" panose="020B0604020202020204" pitchFamily="34" charset="0"/>
                </a:rPr>
                <a:t>Biotic interactions</a:t>
              </a:r>
              <a:endParaRPr sz="1200" dirty="0">
                <a:latin typeface="Arial" panose="020B0604020202020204" pitchFamily="34" charset="0"/>
                <a:cs typeface="Arial" panose="020B0604020202020204" pitchFamily="34" charset="0"/>
              </a:endParaRPr>
            </a:p>
          </p:txBody>
        </p:sp>
        <p:cxnSp>
          <p:nvCxnSpPr>
            <p:cNvPr id="34" name="Google Shape;268;p27">
              <a:extLst>
                <a:ext uri="{FF2B5EF4-FFF2-40B4-BE49-F238E27FC236}">
                  <a16:creationId xmlns:a16="http://schemas.microsoft.com/office/drawing/2014/main" id="{BE3970B6-1C5E-DEA6-2A60-E1222DCD607C}"/>
                </a:ext>
              </a:extLst>
            </p:cNvPr>
            <p:cNvCxnSpPr>
              <a:cxnSpLocks/>
              <a:stCxn id="18" idx="0"/>
              <a:endCxn id="36" idx="1"/>
            </p:cNvCxnSpPr>
            <p:nvPr/>
          </p:nvCxnSpPr>
          <p:spPr>
            <a:xfrm flipV="1">
              <a:off x="7684359" y="5304498"/>
              <a:ext cx="1061201" cy="618348"/>
            </a:xfrm>
            <a:prstGeom prst="straightConnector1">
              <a:avLst/>
            </a:prstGeom>
            <a:noFill/>
            <a:ln w="19050" cap="flat" cmpd="sng">
              <a:solidFill>
                <a:schemeClr val="tx1"/>
              </a:solidFill>
              <a:prstDash val="sysDash"/>
              <a:round/>
              <a:headEnd type="none" w="med" len="med"/>
              <a:tailEnd type="arrow" w="lg" len="lg"/>
            </a:ln>
          </p:spPr>
        </p:cxnSp>
        <p:cxnSp>
          <p:nvCxnSpPr>
            <p:cNvPr id="35" name="Google Shape;269;p27">
              <a:extLst>
                <a:ext uri="{FF2B5EF4-FFF2-40B4-BE49-F238E27FC236}">
                  <a16:creationId xmlns:a16="http://schemas.microsoft.com/office/drawing/2014/main" id="{315CC6D1-185C-FC95-3265-1F0EAF78C114}"/>
                </a:ext>
              </a:extLst>
            </p:cNvPr>
            <p:cNvCxnSpPr>
              <a:cxnSpLocks/>
              <a:stCxn id="37" idx="0"/>
              <a:endCxn id="36" idx="3"/>
            </p:cNvCxnSpPr>
            <p:nvPr/>
          </p:nvCxnSpPr>
          <p:spPr>
            <a:xfrm flipH="1" flipV="1">
              <a:off x="10391478" y="5304499"/>
              <a:ext cx="1195290" cy="589805"/>
            </a:xfrm>
            <a:prstGeom prst="straightConnector1">
              <a:avLst/>
            </a:prstGeom>
            <a:noFill/>
            <a:ln w="19050" cap="flat" cmpd="sng">
              <a:solidFill>
                <a:schemeClr val="tx1"/>
              </a:solidFill>
              <a:prstDash val="sysDash"/>
              <a:round/>
              <a:headEnd type="none" w="med" len="med"/>
              <a:tailEnd type="arrow" w="lg" len="lg"/>
            </a:ln>
          </p:spPr>
        </p:cxnSp>
        <p:sp>
          <p:nvSpPr>
            <p:cNvPr id="37" name="Google Shape;270;p27">
              <a:extLst>
                <a:ext uri="{FF2B5EF4-FFF2-40B4-BE49-F238E27FC236}">
                  <a16:creationId xmlns:a16="http://schemas.microsoft.com/office/drawing/2014/main" id="{A1A10F04-B1C0-C713-C563-BC6DBC8F89F8}"/>
                </a:ext>
              </a:extLst>
            </p:cNvPr>
            <p:cNvSpPr/>
            <p:nvPr/>
          </p:nvSpPr>
          <p:spPr>
            <a:xfrm>
              <a:off x="10763809" y="5894305"/>
              <a:ext cx="1645919" cy="791700"/>
            </a:xfrm>
            <a:prstGeom prst="roundRect">
              <a:avLst>
                <a:gd name="adj" fmla="val 16667"/>
              </a:avLst>
            </a:prstGeom>
            <a:solidFill>
              <a:schemeClr val="bg1">
                <a:lumMod val="85000"/>
              </a:schemeClr>
            </a:solidFill>
            <a:ln w="12700" cap="flat" cmpd="sng">
              <a:solidFill>
                <a:schemeClr val="tx1"/>
              </a:solidFill>
              <a:prstDash val="solid"/>
              <a:round/>
              <a:headEnd type="none" w="sm" len="sm"/>
              <a:tailEnd type="none" w="sm" len="sm"/>
            </a:ln>
          </p:spPr>
          <p:txBody>
            <a:bodyPr spcFirstLastPara="1" wrap="square" lIns="0" tIns="34275" rIns="0" bIns="68569" anchor="ctr" anchorCtr="0">
              <a:noAutofit/>
            </a:bodyPr>
            <a:lstStyle/>
            <a:p>
              <a:pPr algn="ctr"/>
              <a:r>
                <a:rPr lang="en" sz="1200" dirty="0">
                  <a:latin typeface="Arial" panose="020B0604020202020204" pitchFamily="34" charset="0"/>
                  <a:cs typeface="Arial" panose="020B0604020202020204" pitchFamily="34" charset="0"/>
                </a:rPr>
                <a:t>Other disturbances</a:t>
              </a:r>
              <a:endParaRPr sz="1200" dirty="0">
                <a:latin typeface="Arial" panose="020B0604020202020204" pitchFamily="34" charset="0"/>
                <a:cs typeface="Arial" panose="020B0604020202020204" pitchFamily="34" charset="0"/>
              </a:endParaRPr>
            </a:p>
          </p:txBody>
        </p:sp>
      </p:grpSp>
      <p:sp>
        <p:nvSpPr>
          <p:cNvPr id="30" name="Google Shape;245;p27">
            <a:extLst>
              <a:ext uri="{FF2B5EF4-FFF2-40B4-BE49-F238E27FC236}">
                <a16:creationId xmlns:a16="http://schemas.microsoft.com/office/drawing/2014/main" id="{7A9A91B8-E581-497E-8E2B-7AD6A7EC1C64}"/>
              </a:ext>
            </a:extLst>
          </p:cNvPr>
          <p:cNvSpPr/>
          <p:nvPr/>
        </p:nvSpPr>
        <p:spPr>
          <a:xfrm>
            <a:off x="4351252" y="2301215"/>
            <a:ext cx="1291105" cy="475199"/>
          </a:xfrm>
          <a:prstGeom prst="roundRect">
            <a:avLst>
              <a:gd name="adj" fmla="val 16667"/>
            </a:avLst>
          </a:prstGeom>
          <a:solidFill>
            <a:schemeClr val="bg1">
              <a:lumMod val="85000"/>
            </a:schemeClr>
          </a:solidFill>
          <a:ln w="12700" cap="flat" cmpd="sng">
            <a:solidFill>
              <a:schemeClr val="tx1"/>
            </a:solidFill>
            <a:prstDash val="solid"/>
            <a:round/>
            <a:headEnd type="none" w="sm" len="sm"/>
            <a:tailEnd type="none" w="sm" len="sm"/>
          </a:ln>
        </p:spPr>
        <p:txBody>
          <a:bodyPr spcFirstLastPara="1" wrap="square" lIns="0" tIns="68569" rIns="0" bIns="68569" anchor="ctr" anchorCtr="0">
            <a:noAutofit/>
          </a:bodyPr>
          <a:lstStyle/>
          <a:p>
            <a:pPr algn="ctr"/>
            <a:r>
              <a:rPr lang="en" sz="1200" dirty="0">
                <a:latin typeface="Arial" panose="020B0604020202020204" pitchFamily="34" charset="0"/>
                <a:cs typeface="Arial" panose="020B0604020202020204" pitchFamily="34" charset="0"/>
              </a:rPr>
              <a:t>Land use and management</a:t>
            </a:r>
            <a:endParaRPr sz="1200" dirty="0">
              <a:latin typeface="Arial" panose="020B0604020202020204" pitchFamily="34" charset="0"/>
              <a:cs typeface="Arial" panose="020B0604020202020204" pitchFamily="34" charset="0"/>
            </a:endParaRPr>
          </a:p>
        </p:txBody>
      </p:sp>
      <p:cxnSp>
        <p:nvCxnSpPr>
          <p:cNvPr id="31" name="Google Shape;249;p27">
            <a:extLst>
              <a:ext uri="{FF2B5EF4-FFF2-40B4-BE49-F238E27FC236}">
                <a16:creationId xmlns:a16="http://schemas.microsoft.com/office/drawing/2014/main" id="{08C726BB-9892-43B5-B344-E729E9396197}"/>
              </a:ext>
            </a:extLst>
          </p:cNvPr>
          <p:cNvCxnSpPr>
            <a:cxnSpLocks/>
            <a:stCxn id="30" idx="2"/>
            <a:endCxn id="43" idx="1"/>
          </p:cNvCxnSpPr>
          <p:nvPr/>
        </p:nvCxnSpPr>
        <p:spPr>
          <a:xfrm>
            <a:off x="4996805" y="2776414"/>
            <a:ext cx="980635" cy="202358"/>
          </a:xfrm>
          <a:prstGeom prst="straightConnector1">
            <a:avLst/>
          </a:prstGeom>
          <a:noFill/>
          <a:ln w="19050" cap="flat" cmpd="sng">
            <a:solidFill>
              <a:schemeClr val="tx1"/>
            </a:solidFill>
            <a:prstDash val="sysDash"/>
            <a:round/>
            <a:headEnd type="none" w="med" len="med"/>
            <a:tailEnd type="arrow" w="lg" len="lg"/>
          </a:ln>
        </p:spPr>
      </p:cxnSp>
      <p:grpSp>
        <p:nvGrpSpPr>
          <p:cNvPr id="33" name="Group 32">
            <a:extLst>
              <a:ext uri="{FF2B5EF4-FFF2-40B4-BE49-F238E27FC236}">
                <a16:creationId xmlns:a16="http://schemas.microsoft.com/office/drawing/2014/main" id="{EAA07B26-7723-4F9E-9DA3-F78DEFA7D20E}"/>
              </a:ext>
            </a:extLst>
          </p:cNvPr>
          <p:cNvGrpSpPr/>
          <p:nvPr/>
        </p:nvGrpSpPr>
        <p:grpSpPr>
          <a:xfrm>
            <a:off x="5977440" y="1675839"/>
            <a:ext cx="1315960" cy="2392308"/>
            <a:chOff x="9851275" y="2107570"/>
            <a:chExt cx="1754613" cy="3189744"/>
          </a:xfrm>
        </p:grpSpPr>
        <p:sp>
          <p:nvSpPr>
            <p:cNvPr id="36" name="Google Shape;238;p27">
              <a:extLst>
                <a:ext uri="{FF2B5EF4-FFF2-40B4-BE49-F238E27FC236}">
                  <a16:creationId xmlns:a16="http://schemas.microsoft.com/office/drawing/2014/main" id="{D9927AAE-901C-416E-BD55-0C4B78187818}"/>
                </a:ext>
              </a:extLst>
            </p:cNvPr>
            <p:cNvSpPr/>
            <p:nvPr/>
          </p:nvSpPr>
          <p:spPr>
            <a:xfrm>
              <a:off x="9905621" y="4693578"/>
              <a:ext cx="1645920" cy="603736"/>
            </a:xfrm>
            <a:prstGeom prst="roundRect">
              <a:avLst>
                <a:gd name="adj" fmla="val 16667"/>
              </a:avLst>
            </a:prstGeom>
            <a:solidFill>
              <a:schemeClr val="bg1"/>
            </a:solidFill>
            <a:ln w="41275" cap="flat" cmpd="sng">
              <a:solidFill>
                <a:schemeClr val="dk1"/>
              </a:solidFill>
              <a:prstDash val="solid"/>
              <a:round/>
              <a:headEnd type="none" w="sm" len="sm"/>
              <a:tailEnd type="none" w="sm" len="sm"/>
            </a:ln>
          </p:spPr>
          <p:txBody>
            <a:bodyPr spcFirstLastPara="1" wrap="square" lIns="0" tIns="68569" rIns="0" bIns="68569" anchor="ctr" anchorCtr="0">
              <a:noAutofit/>
            </a:bodyPr>
            <a:lstStyle/>
            <a:p>
              <a:pPr algn="ctr"/>
              <a:r>
                <a:rPr lang="en" sz="1200" b="1" dirty="0">
                  <a:latin typeface="Arial" panose="020B0604020202020204" pitchFamily="34" charset="0"/>
                  <a:cs typeface="Arial" panose="020B0604020202020204" pitchFamily="34" charset="0"/>
                </a:rPr>
                <a:t>Mortality</a:t>
              </a:r>
              <a:endParaRPr sz="1200" b="1" dirty="0">
                <a:latin typeface="Arial" panose="020B0604020202020204" pitchFamily="34" charset="0"/>
                <a:cs typeface="Arial" panose="020B0604020202020204" pitchFamily="34" charset="0"/>
              </a:endParaRPr>
            </a:p>
          </p:txBody>
        </p:sp>
        <p:cxnSp>
          <p:nvCxnSpPr>
            <p:cNvPr id="41" name="Google Shape;252;p27">
              <a:extLst>
                <a:ext uri="{FF2B5EF4-FFF2-40B4-BE49-F238E27FC236}">
                  <a16:creationId xmlns:a16="http://schemas.microsoft.com/office/drawing/2014/main" id="{E0698C6D-BE10-48A7-88DA-F80EE1742AE5}"/>
                </a:ext>
              </a:extLst>
            </p:cNvPr>
            <p:cNvCxnSpPr>
              <a:cxnSpLocks/>
              <a:stCxn id="44" idx="2"/>
              <a:endCxn id="43" idx="0"/>
            </p:cNvCxnSpPr>
            <p:nvPr/>
          </p:nvCxnSpPr>
          <p:spPr>
            <a:xfrm>
              <a:off x="10728582" y="3041854"/>
              <a:ext cx="0" cy="432703"/>
            </a:xfrm>
            <a:prstGeom prst="straightConnector1">
              <a:avLst/>
            </a:prstGeom>
            <a:noFill/>
            <a:ln w="41275" cap="flat" cmpd="sng">
              <a:solidFill>
                <a:schemeClr val="dk1"/>
              </a:solidFill>
              <a:prstDash val="solid"/>
              <a:round/>
              <a:headEnd type="none" w="med" len="med"/>
              <a:tailEnd type="arrow" w="lg" len="med"/>
            </a:ln>
          </p:spPr>
        </p:cxnSp>
        <p:cxnSp>
          <p:nvCxnSpPr>
            <p:cNvPr id="42" name="Google Shape;255;p27">
              <a:extLst>
                <a:ext uri="{FF2B5EF4-FFF2-40B4-BE49-F238E27FC236}">
                  <a16:creationId xmlns:a16="http://schemas.microsoft.com/office/drawing/2014/main" id="{27B48678-7FF3-4FE4-8BC7-FB3C975A6038}"/>
                </a:ext>
              </a:extLst>
            </p:cNvPr>
            <p:cNvCxnSpPr>
              <a:cxnSpLocks/>
              <a:stCxn id="43" idx="2"/>
              <a:endCxn id="36" idx="0"/>
            </p:cNvCxnSpPr>
            <p:nvPr/>
          </p:nvCxnSpPr>
          <p:spPr>
            <a:xfrm>
              <a:off x="10728582" y="4215071"/>
              <a:ext cx="0" cy="478507"/>
            </a:xfrm>
            <a:prstGeom prst="straightConnector1">
              <a:avLst/>
            </a:prstGeom>
            <a:noFill/>
            <a:ln w="41275" cap="flat" cmpd="sng">
              <a:solidFill>
                <a:schemeClr val="dk1"/>
              </a:solidFill>
              <a:prstDash val="solid"/>
              <a:round/>
              <a:headEnd type="none" w="med" len="med"/>
              <a:tailEnd type="arrow" w="lg" len="med"/>
            </a:ln>
          </p:spPr>
        </p:cxnSp>
        <p:sp>
          <p:nvSpPr>
            <p:cNvPr id="43" name="Google Shape;250;p27">
              <a:extLst>
                <a:ext uri="{FF2B5EF4-FFF2-40B4-BE49-F238E27FC236}">
                  <a16:creationId xmlns:a16="http://schemas.microsoft.com/office/drawing/2014/main" id="{078B6F18-24BB-405B-B877-95FA8DDB8A6D}"/>
                </a:ext>
              </a:extLst>
            </p:cNvPr>
            <p:cNvSpPr/>
            <p:nvPr/>
          </p:nvSpPr>
          <p:spPr>
            <a:xfrm>
              <a:off x="9851275" y="3474557"/>
              <a:ext cx="1754613" cy="740515"/>
            </a:xfrm>
            <a:prstGeom prst="roundRect">
              <a:avLst>
                <a:gd name="adj" fmla="val 16667"/>
              </a:avLst>
            </a:prstGeom>
            <a:solidFill>
              <a:schemeClr val="bg1"/>
            </a:solidFill>
            <a:ln w="41275" cap="flat" cmpd="sng">
              <a:solidFill>
                <a:schemeClr val="dk1"/>
              </a:solidFill>
              <a:prstDash val="solid"/>
              <a:round/>
              <a:headEnd type="none" w="sm" len="sm"/>
              <a:tailEnd type="none" w="sm" len="sm"/>
            </a:ln>
          </p:spPr>
          <p:txBody>
            <a:bodyPr spcFirstLastPara="1" wrap="square" lIns="0" tIns="68569" rIns="0" bIns="68569" anchor="ctr" anchorCtr="0">
              <a:noAutofit/>
            </a:bodyPr>
            <a:lstStyle/>
            <a:p>
              <a:pPr algn="ctr"/>
              <a:r>
                <a:rPr lang="en" sz="1200" b="1" dirty="0">
                  <a:latin typeface="Arial" panose="020B0604020202020204" pitchFamily="34" charset="0"/>
                  <a:cs typeface="Arial" panose="020B0604020202020204" pitchFamily="34" charset="0"/>
                </a:rPr>
                <a:t>Ecologically available water</a:t>
              </a:r>
              <a:endParaRPr sz="1200" b="1" dirty="0">
                <a:latin typeface="Arial" panose="020B0604020202020204" pitchFamily="34" charset="0"/>
                <a:cs typeface="Arial" panose="020B0604020202020204" pitchFamily="34" charset="0"/>
              </a:endParaRPr>
            </a:p>
          </p:txBody>
        </p:sp>
        <p:sp>
          <p:nvSpPr>
            <p:cNvPr id="44" name="Google Shape;253;p27">
              <a:extLst>
                <a:ext uri="{FF2B5EF4-FFF2-40B4-BE49-F238E27FC236}">
                  <a16:creationId xmlns:a16="http://schemas.microsoft.com/office/drawing/2014/main" id="{64696FD7-B8AE-41C6-9C33-51EE7345A670}"/>
                </a:ext>
              </a:extLst>
            </p:cNvPr>
            <p:cNvSpPr/>
            <p:nvPr/>
          </p:nvSpPr>
          <p:spPr>
            <a:xfrm>
              <a:off x="9982647" y="2107570"/>
              <a:ext cx="1491868" cy="934284"/>
            </a:xfrm>
            <a:prstGeom prst="roundRect">
              <a:avLst>
                <a:gd name="adj" fmla="val 16667"/>
              </a:avLst>
            </a:prstGeom>
            <a:solidFill>
              <a:schemeClr val="lt1"/>
            </a:solidFill>
            <a:ln w="41275" cap="flat" cmpd="sng">
              <a:solidFill>
                <a:schemeClr val="dk1"/>
              </a:solidFill>
              <a:prstDash val="solid"/>
              <a:round/>
              <a:headEnd type="none" w="sm" len="sm"/>
              <a:tailEnd type="none" w="sm" len="sm"/>
            </a:ln>
          </p:spPr>
          <p:txBody>
            <a:bodyPr spcFirstLastPara="1" wrap="square" lIns="0" tIns="68569" rIns="0" bIns="68569" anchor="ctr" anchorCtr="0">
              <a:noAutofit/>
            </a:bodyPr>
            <a:lstStyle/>
            <a:p>
              <a:pPr algn="ctr"/>
              <a:r>
                <a:rPr lang="en-US" sz="1200" b="1" dirty="0">
                  <a:latin typeface="Arial" panose="020B0604020202020204" pitchFamily="34" charset="0"/>
                  <a:cs typeface="Arial" panose="020B0604020202020204" pitchFamily="34" charset="0"/>
                </a:rPr>
                <a:t>Drought</a:t>
              </a:r>
              <a:endParaRPr sz="1200" b="1" dirty="0">
                <a:latin typeface="Arial" panose="020B0604020202020204" pitchFamily="34" charset="0"/>
                <a:cs typeface="Arial" panose="020B0604020202020204" pitchFamily="34" charset="0"/>
              </a:endParaRPr>
            </a:p>
          </p:txBody>
        </p:sp>
      </p:grpSp>
      <p:cxnSp>
        <p:nvCxnSpPr>
          <p:cNvPr id="45" name="Google Shape;251;p27">
            <a:extLst>
              <a:ext uri="{FF2B5EF4-FFF2-40B4-BE49-F238E27FC236}">
                <a16:creationId xmlns:a16="http://schemas.microsoft.com/office/drawing/2014/main" id="{8D3983D1-D5F6-470E-B1B1-B03FC573B93B}"/>
              </a:ext>
            </a:extLst>
          </p:cNvPr>
          <p:cNvCxnSpPr>
            <a:cxnSpLocks/>
            <a:stCxn id="48" idx="0"/>
            <a:endCxn id="43" idx="3"/>
          </p:cNvCxnSpPr>
          <p:nvPr/>
        </p:nvCxnSpPr>
        <p:spPr>
          <a:xfrm flipH="1" flipV="1">
            <a:off x="7293400" y="2978772"/>
            <a:ext cx="1050832" cy="405054"/>
          </a:xfrm>
          <a:prstGeom prst="straightConnector1">
            <a:avLst/>
          </a:prstGeom>
          <a:noFill/>
          <a:ln w="19050" cap="flat" cmpd="sng">
            <a:solidFill>
              <a:schemeClr val="tx1"/>
            </a:solidFill>
            <a:prstDash val="sysDash"/>
            <a:round/>
            <a:headEnd type="none" w="med" len="med"/>
            <a:tailEnd type="arrow" w="lg" len="lg"/>
          </a:ln>
        </p:spPr>
      </p:cxnSp>
      <p:sp>
        <p:nvSpPr>
          <p:cNvPr id="46" name="Google Shape;247;p27">
            <a:extLst>
              <a:ext uri="{FF2B5EF4-FFF2-40B4-BE49-F238E27FC236}">
                <a16:creationId xmlns:a16="http://schemas.microsoft.com/office/drawing/2014/main" id="{5914CD02-6D24-451A-8F36-997A74FC98CA}"/>
              </a:ext>
            </a:extLst>
          </p:cNvPr>
          <p:cNvSpPr/>
          <p:nvPr/>
        </p:nvSpPr>
        <p:spPr>
          <a:xfrm>
            <a:off x="7727012" y="2318389"/>
            <a:ext cx="1234440" cy="389145"/>
          </a:xfrm>
          <a:prstGeom prst="roundRect">
            <a:avLst>
              <a:gd name="adj" fmla="val 16667"/>
            </a:avLst>
          </a:prstGeom>
          <a:solidFill>
            <a:schemeClr val="bg1">
              <a:lumMod val="85000"/>
            </a:schemeClr>
          </a:solidFill>
          <a:ln w="12700" cap="flat" cmpd="sng">
            <a:solidFill>
              <a:schemeClr val="tx1"/>
            </a:solidFill>
            <a:prstDash val="solid"/>
            <a:round/>
            <a:headEnd type="none" w="sm" len="sm"/>
            <a:tailEnd type="none" w="sm" len="sm"/>
          </a:ln>
        </p:spPr>
        <p:txBody>
          <a:bodyPr spcFirstLastPara="1" wrap="square" lIns="0" tIns="34275" rIns="0" bIns="68569" anchor="ctr" anchorCtr="0">
            <a:noAutofit/>
          </a:bodyPr>
          <a:lstStyle/>
          <a:p>
            <a:pPr algn="ctr"/>
            <a:r>
              <a:rPr lang="en" sz="1200" dirty="0">
                <a:latin typeface="Arial" panose="020B0604020202020204" pitchFamily="34" charset="0"/>
                <a:cs typeface="Arial" panose="020B0604020202020204" pitchFamily="34" charset="0"/>
              </a:rPr>
              <a:t>Human water use</a:t>
            </a:r>
            <a:endParaRPr sz="1200" dirty="0">
              <a:latin typeface="Arial" panose="020B0604020202020204" pitchFamily="34" charset="0"/>
              <a:cs typeface="Arial" panose="020B0604020202020204" pitchFamily="34" charset="0"/>
            </a:endParaRPr>
          </a:p>
        </p:txBody>
      </p:sp>
      <p:cxnSp>
        <p:nvCxnSpPr>
          <p:cNvPr id="47" name="Google Shape;251;p27">
            <a:extLst>
              <a:ext uri="{FF2B5EF4-FFF2-40B4-BE49-F238E27FC236}">
                <a16:creationId xmlns:a16="http://schemas.microsoft.com/office/drawing/2014/main" id="{D04E3E42-AAE8-426B-A2A4-113EA04464C8}"/>
              </a:ext>
            </a:extLst>
          </p:cNvPr>
          <p:cNvCxnSpPr>
            <a:cxnSpLocks/>
            <a:stCxn id="46" idx="2"/>
            <a:endCxn id="43" idx="3"/>
          </p:cNvCxnSpPr>
          <p:nvPr/>
        </p:nvCxnSpPr>
        <p:spPr>
          <a:xfrm flipH="1">
            <a:off x="7293400" y="2707534"/>
            <a:ext cx="1050832" cy="271238"/>
          </a:xfrm>
          <a:prstGeom prst="straightConnector1">
            <a:avLst/>
          </a:prstGeom>
          <a:noFill/>
          <a:ln w="19050" cap="flat" cmpd="sng">
            <a:solidFill>
              <a:schemeClr val="tx1"/>
            </a:solidFill>
            <a:prstDash val="sysDash"/>
            <a:round/>
            <a:headEnd type="none" w="med" len="med"/>
            <a:tailEnd type="arrow" w="lg" len="lg"/>
          </a:ln>
        </p:spPr>
      </p:cxnSp>
      <p:sp>
        <p:nvSpPr>
          <p:cNvPr id="48" name="Google Shape;247;p27">
            <a:extLst>
              <a:ext uri="{FF2B5EF4-FFF2-40B4-BE49-F238E27FC236}">
                <a16:creationId xmlns:a16="http://schemas.microsoft.com/office/drawing/2014/main" id="{4A48B84D-0697-4F85-9B36-1A39FDC62627}"/>
              </a:ext>
            </a:extLst>
          </p:cNvPr>
          <p:cNvSpPr/>
          <p:nvPr/>
        </p:nvSpPr>
        <p:spPr>
          <a:xfrm>
            <a:off x="7727012" y="3383826"/>
            <a:ext cx="1234440" cy="470111"/>
          </a:xfrm>
          <a:prstGeom prst="roundRect">
            <a:avLst>
              <a:gd name="adj" fmla="val 16667"/>
            </a:avLst>
          </a:prstGeom>
          <a:solidFill>
            <a:schemeClr val="bg1">
              <a:lumMod val="85000"/>
            </a:schemeClr>
          </a:solidFill>
          <a:ln w="12700" cap="flat" cmpd="sng">
            <a:solidFill>
              <a:schemeClr val="tx1"/>
            </a:solidFill>
            <a:prstDash val="solid"/>
            <a:round/>
            <a:headEnd type="none" w="sm" len="sm"/>
            <a:tailEnd type="none" w="sm" len="sm"/>
          </a:ln>
        </p:spPr>
        <p:txBody>
          <a:bodyPr spcFirstLastPara="1" wrap="square" lIns="0" tIns="34275" rIns="0" bIns="68569" anchor="ctr" anchorCtr="0">
            <a:noAutofit/>
          </a:bodyPr>
          <a:lstStyle/>
          <a:p>
            <a:pPr algn="ctr"/>
            <a:r>
              <a:rPr lang="en" sz="1200" dirty="0">
                <a:latin typeface="Arial" panose="020B0604020202020204" pitchFamily="34" charset="0"/>
                <a:cs typeface="Arial" panose="020B0604020202020204" pitchFamily="34" charset="0"/>
              </a:rPr>
              <a:t>Landscape features</a:t>
            </a:r>
            <a:endParaRPr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951375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Title 1">
            <a:extLst>
              <a:ext uri="{FF2B5EF4-FFF2-40B4-BE49-F238E27FC236}">
                <a16:creationId xmlns:a16="http://schemas.microsoft.com/office/drawing/2014/main" id="{B543F2D1-2AED-C392-DFF3-443D969B6EA7}"/>
              </a:ext>
            </a:extLst>
          </p:cNvPr>
          <p:cNvSpPr txBox="1">
            <a:spLocks/>
          </p:cNvSpPr>
          <p:nvPr/>
        </p:nvSpPr>
        <p:spPr>
          <a:xfrm>
            <a:off x="478445" y="177814"/>
            <a:ext cx="8136918"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solidFill>
                  <a:schemeClr val="tx2"/>
                </a:solidFill>
                <a:latin typeface="Arial" panose="020B0604020202020204" pitchFamily="34" charset="0"/>
                <a:cs typeface="Arial" panose="020B0604020202020204" pitchFamily="34" charset="0"/>
              </a:rPr>
              <a:t>Drought-induced mortality</a:t>
            </a:r>
          </a:p>
        </p:txBody>
      </p:sp>
      <p:grpSp>
        <p:nvGrpSpPr>
          <p:cNvPr id="3" name="Group 2">
            <a:extLst>
              <a:ext uri="{FF2B5EF4-FFF2-40B4-BE49-F238E27FC236}">
                <a16:creationId xmlns:a16="http://schemas.microsoft.com/office/drawing/2014/main" id="{0A66B3A5-64BF-406A-AF64-A1C0004CF5F9}"/>
              </a:ext>
            </a:extLst>
          </p:cNvPr>
          <p:cNvGrpSpPr/>
          <p:nvPr/>
        </p:nvGrpSpPr>
        <p:grpSpPr>
          <a:xfrm>
            <a:off x="5253550" y="1006175"/>
            <a:ext cx="3412005" cy="3875831"/>
            <a:chOff x="5253550" y="1006175"/>
            <a:chExt cx="3412005" cy="3875831"/>
          </a:xfrm>
        </p:grpSpPr>
        <p:pic>
          <p:nvPicPr>
            <p:cNvPr id="4" name="Picture 3">
              <a:extLst>
                <a:ext uri="{FF2B5EF4-FFF2-40B4-BE49-F238E27FC236}">
                  <a16:creationId xmlns:a16="http://schemas.microsoft.com/office/drawing/2014/main" id="{8CF68205-DD8D-57AC-6EB9-B58D71B7A512}"/>
                </a:ext>
              </a:extLst>
            </p:cNvPr>
            <p:cNvPicPr>
              <a:picLocks noChangeAspect="1"/>
            </p:cNvPicPr>
            <p:nvPr/>
          </p:nvPicPr>
          <p:blipFill>
            <a:blip r:embed="rId3" cstate="hq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253550" y="1500595"/>
              <a:ext cx="3133557" cy="3131235"/>
            </a:xfrm>
            <a:prstGeom prst="rect">
              <a:avLst/>
            </a:prstGeom>
          </p:spPr>
        </p:pic>
        <p:sp>
          <p:nvSpPr>
            <p:cNvPr id="5" name="TextBox 4">
              <a:extLst>
                <a:ext uri="{FF2B5EF4-FFF2-40B4-BE49-F238E27FC236}">
                  <a16:creationId xmlns:a16="http://schemas.microsoft.com/office/drawing/2014/main" id="{ACD18489-E7F5-6274-60F8-02EDB84CFC5A}"/>
                </a:ext>
              </a:extLst>
            </p:cNvPr>
            <p:cNvSpPr txBox="1"/>
            <p:nvPr/>
          </p:nvSpPr>
          <p:spPr>
            <a:xfrm>
              <a:off x="5253550" y="4605007"/>
              <a:ext cx="3275462" cy="276999"/>
            </a:xfrm>
            <a:prstGeom prst="rect">
              <a:avLst/>
            </a:prstGeom>
            <a:noFill/>
          </p:spPr>
          <p:txBody>
            <a:bodyPr wrap="square" rtlCol="0">
              <a:spAutoFit/>
            </a:bodyPr>
            <a:lstStyle/>
            <a:p>
              <a:pPr algn="r"/>
              <a:r>
                <a:rPr lang="en-US" sz="1200" dirty="0">
                  <a:solidFill>
                    <a:schemeClr val="tx2"/>
                  </a:solidFill>
                  <a:latin typeface="Arial" panose="020B0604020202020204" pitchFamily="34" charset="0"/>
                  <a:cs typeface="Arial" panose="020B0604020202020204" pitchFamily="34" charset="0"/>
                </a:rPr>
                <a:t>Hammond et al. 2022 </a:t>
              </a:r>
              <a:r>
                <a:rPr lang="en-US" sz="1200" i="1" dirty="0">
                  <a:solidFill>
                    <a:schemeClr val="tx2"/>
                  </a:solidFill>
                  <a:latin typeface="Arial" panose="020B0604020202020204" pitchFamily="34" charset="0"/>
                  <a:cs typeface="Arial" panose="020B0604020202020204" pitchFamily="34" charset="0"/>
                </a:rPr>
                <a:t>Nat Comm</a:t>
              </a:r>
              <a:endParaRPr lang="en-US" sz="1200" dirty="0">
                <a:solidFill>
                  <a:schemeClr val="tx2"/>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1F0C56F6-6B6C-4C86-9EAC-CA2400E932D2}"/>
                </a:ext>
              </a:extLst>
            </p:cNvPr>
            <p:cNvSpPr txBox="1"/>
            <p:nvPr/>
          </p:nvSpPr>
          <p:spPr>
            <a:xfrm>
              <a:off x="5274656" y="1006175"/>
              <a:ext cx="3390899" cy="507831"/>
            </a:xfrm>
            <a:prstGeom prst="rect">
              <a:avLst/>
            </a:prstGeom>
            <a:noFill/>
          </p:spPr>
          <p:txBody>
            <a:bodyPr wrap="square">
              <a:spAutoFit/>
            </a:bodyPr>
            <a:lstStyle/>
            <a:p>
              <a:pPr algn="ctr"/>
              <a:r>
                <a:rPr lang="en-US" sz="1350" b="1" dirty="0">
                  <a:solidFill>
                    <a:schemeClr val="tx2"/>
                  </a:solidFill>
                  <a:latin typeface="Arial" panose="020B0604020202020204" pitchFamily="34" charset="0"/>
                  <a:cs typeface="Arial" panose="020B0604020202020204" pitchFamily="34" charset="0"/>
                </a:rPr>
                <a:t>Mass tree mortality events have occurred across biomes </a:t>
              </a:r>
            </a:p>
          </p:txBody>
        </p:sp>
      </p:grpSp>
      <p:grpSp>
        <p:nvGrpSpPr>
          <p:cNvPr id="7" name="Group 6">
            <a:extLst>
              <a:ext uri="{FF2B5EF4-FFF2-40B4-BE49-F238E27FC236}">
                <a16:creationId xmlns:a16="http://schemas.microsoft.com/office/drawing/2014/main" id="{54C67B6F-E1D7-415F-9BFC-D2BDD0F605EB}"/>
              </a:ext>
            </a:extLst>
          </p:cNvPr>
          <p:cNvGrpSpPr/>
          <p:nvPr/>
        </p:nvGrpSpPr>
        <p:grpSpPr>
          <a:xfrm>
            <a:off x="4839690" y="1040813"/>
            <a:ext cx="3775673" cy="3841193"/>
            <a:chOff x="862724" y="1124493"/>
            <a:chExt cx="3775673" cy="3841193"/>
          </a:xfrm>
        </p:grpSpPr>
        <p:grpSp>
          <p:nvGrpSpPr>
            <p:cNvPr id="6" name="Group 5">
              <a:extLst>
                <a:ext uri="{FF2B5EF4-FFF2-40B4-BE49-F238E27FC236}">
                  <a16:creationId xmlns:a16="http://schemas.microsoft.com/office/drawing/2014/main" id="{F0EC7356-8466-40CF-BD42-617B94D0316B}"/>
                </a:ext>
              </a:extLst>
            </p:cNvPr>
            <p:cNvGrpSpPr/>
            <p:nvPr/>
          </p:nvGrpSpPr>
          <p:grpSpPr>
            <a:xfrm>
              <a:off x="862724" y="1124493"/>
              <a:ext cx="3775673" cy="3841193"/>
              <a:chOff x="978161" y="1035078"/>
              <a:chExt cx="3775673" cy="3841193"/>
            </a:xfrm>
          </p:grpSpPr>
          <p:pic>
            <p:nvPicPr>
              <p:cNvPr id="14" name="Picture 13">
                <a:extLst>
                  <a:ext uri="{FF2B5EF4-FFF2-40B4-BE49-F238E27FC236}">
                    <a16:creationId xmlns:a16="http://schemas.microsoft.com/office/drawing/2014/main" id="{7EE74FA6-B7E6-4D04-838A-810069CE50AE}"/>
                  </a:ext>
                </a:extLst>
              </p:cNvPr>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a:stretch/>
            </p:blipFill>
            <p:spPr bwMode="auto">
              <a:xfrm>
                <a:off x="978161" y="1500595"/>
                <a:ext cx="3754567" cy="2934372"/>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45A92E1D-C504-49A2-B174-2A3F240582B5}"/>
                  </a:ext>
                </a:extLst>
              </p:cNvPr>
              <p:cNvSpPr txBox="1"/>
              <p:nvPr/>
            </p:nvSpPr>
            <p:spPr>
              <a:xfrm>
                <a:off x="1362935" y="1035078"/>
                <a:ext cx="3390899" cy="507831"/>
              </a:xfrm>
              <a:prstGeom prst="rect">
                <a:avLst/>
              </a:prstGeom>
              <a:noFill/>
            </p:spPr>
            <p:txBody>
              <a:bodyPr wrap="square">
                <a:spAutoFit/>
              </a:bodyPr>
              <a:lstStyle/>
              <a:p>
                <a:pPr algn="ctr"/>
                <a:r>
                  <a:rPr lang="en-US" sz="1350" b="1" dirty="0">
                    <a:solidFill>
                      <a:schemeClr val="tx2"/>
                    </a:solidFill>
                    <a:latin typeface="Arial" panose="020B0604020202020204" pitchFamily="34" charset="0"/>
                    <a:cs typeface="Arial" panose="020B0604020202020204" pitchFamily="34" charset="0"/>
                  </a:rPr>
                  <a:t>Many species, regardless of location, are living close to their hydraulic limit</a:t>
                </a:r>
              </a:p>
            </p:txBody>
          </p:sp>
          <p:sp>
            <p:nvSpPr>
              <p:cNvPr id="17" name="TextBox 16">
                <a:extLst>
                  <a:ext uri="{FF2B5EF4-FFF2-40B4-BE49-F238E27FC236}">
                    <a16:creationId xmlns:a16="http://schemas.microsoft.com/office/drawing/2014/main" id="{3B395704-2B83-48AF-B03F-153BB2A3DBA5}"/>
                  </a:ext>
                </a:extLst>
              </p:cNvPr>
              <p:cNvSpPr txBox="1"/>
              <p:nvPr/>
            </p:nvSpPr>
            <p:spPr>
              <a:xfrm>
                <a:off x="1362935" y="4599272"/>
                <a:ext cx="3275462" cy="276999"/>
              </a:xfrm>
              <a:prstGeom prst="rect">
                <a:avLst/>
              </a:prstGeom>
              <a:noFill/>
            </p:spPr>
            <p:txBody>
              <a:bodyPr wrap="square" rtlCol="0">
                <a:spAutoFit/>
              </a:bodyPr>
              <a:lstStyle/>
              <a:p>
                <a:pPr algn="r"/>
                <a:r>
                  <a:rPr lang="en-US" sz="1200" dirty="0">
                    <a:solidFill>
                      <a:schemeClr val="tx2"/>
                    </a:solidFill>
                    <a:latin typeface="Arial" panose="020B0604020202020204" pitchFamily="34" charset="0"/>
                    <a:cs typeface="Arial" panose="020B0604020202020204" pitchFamily="34" charset="0"/>
                  </a:rPr>
                  <a:t>Choat et al. 2012 </a:t>
                </a:r>
                <a:r>
                  <a:rPr lang="en-US" sz="1200" i="1" dirty="0">
                    <a:solidFill>
                      <a:schemeClr val="tx2"/>
                    </a:solidFill>
                    <a:latin typeface="Arial" panose="020B0604020202020204" pitchFamily="34" charset="0"/>
                    <a:cs typeface="Arial" panose="020B0604020202020204" pitchFamily="34" charset="0"/>
                  </a:rPr>
                  <a:t>Nature</a:t>
                </a:r>
                <a:endParaRPr lang="en-US" sz="1200" dirty="0">
                  <a:solidFill>
                    <a:schemeClr val="tx2"/>
                  </a:solidFill>
                  <a:latin typeface="Arial" panose="020B0604020202020204" pitchFamily="34" charset="0"/>
                  <a:cs typeface="Arial" panose="020B0604020202020204" pitchFamily="34" charset="0"/>
                </a:endParaRPr>
              </a:p>
            </p:txBody>
          </p:sp>
        </p:grpSp>
        <p:pic>
          <p:nvPicPr>
            <p:cNvPr id="15" name="Picture 14">
              <a:extLst>
                <a:ext uri="{FF2B5EF4-FFF2-40B4-BE49-F238E27FC236}">
                  <a16:creationId xmlns:a16="http://schemas.microsoft.com/office/drawing/2014/main" id="{BFB27298-6F7C-4683-B527-5A1D95D42690}"/>
                </a:ext>
              </a:extLst>
            </p:cNvPr>
            <p:cNvPicPr>
              <a:picLocks noChangeAspect="1" noChangeArrowheads="1"/>
            </p:cNvPicPr>
            <p:nvPr/>
          </p:nvPicPr>
          <p:blipFill rotWithShape="1">
            <a:blip r:embed="rId5" cstate="hqprint">
              <a:extLst>
                <a:ext uri="{28A0092B-C50C-407E-A947-70E740481C1C}">
                  <a14:useLocalDpi xmlns:a14="http://schemas.microsoft.com/office/drawing/2010/main"/>
                </a:ext>
              </a:extLst>
            </a:blip>
            <a:srcRect/>
            <a:stretch/>
          </p:blipFill>
          <p:spPr bwMode="auto">
            <a:xfrm>
              <a:off x="3103417" y="1865777"/>
              <a:ext cx="1346663" cy="53814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 name="Group 17">
            <a:extLst>
              <a:ext uri="{FF2B5EF4-FFF2-40B4-BE49-F238E27FC236}">
                <a16:creationId xmlns:a16="http://schemas.microsoft.com/office/drawing/2014/main" id="{3036B4F5-2D5D-4F8A-88C4-9783D1B18762}"/>
              </a:ext>
            </a:extLst>
          </p:cNvPr>
          <p:cNvGrpSpPr/>
          <p:nvPr/>
        </p:nvGrpSpPr>
        <p:grpSpPr>
          <a:xfrm>
            <a:off x="407927" y="1910080"/>
            <a:ext cx="4194553" cy="1994222"/>
            <a:chOff x="407927" y="1910080"/>
            <a:chExt cx="4194553" cy="1994222"/>
          </a:xfrm>
        </p:grpSpPr>
        <p:sp>
          <p:nvSpPr>
            <p:cNvPr id="2" name="TextBox 1">
              <a:extLst>
                <a:ext uri="{FF2B5EF4-FFF2-40B4-BE49-F238E27FC236}">
                  <a16:creationId xmlns:a16="http://schemas.microsoft.com/office/drawing/2014/main" id="{BFFBDEDA-01E6-4427-8287-1B7FB7BD5514}"/>
                </a:ext>
              </a:extLst>
            </p:cNvPr>
            <p:cNvSpPr txBox="1"/>
            <p:nvPr/>
          </p:nvSpPr>
          <p:spPr>
            <a:xfrm>
              <a:off x="407927" y="2580863"/>
              <a:ext cx="3220720" cy="1323439"/>
            </a:xfrm>
            <a:prstGeom prst="rect">
              <a:avLst/>
            </a:prstGeom>
            <a:noFill/>
          </p:spPr>
          <p:txBody>
            <a:bodyPr wrap="square" rtlCol="0">
              <a:spAutoFit/>
            </a:bodyPr>
            <a:lstStyle/>
            <a:p>
              <a:r>
                <a:rPr lang="en-US" sz="1600" b="1" dirty="0">
                  <a:solidFill>
                    <a:schemeClr val="tx2"/>
                  </a:solidFill>
                  <a:latin typeface="Arial" panose="020B0604020202020204" pitchFamily="34" charset="0"/>
                  <a:cs typeface="Arial" panose="020B0604020202020204" pitchFamily="34" charset="0"/>
                </a:rPr>
                <a:t>Safety margin</a:t>
              </a:r>
              <a:r>
                <a:rPr lang="en-US" sz="1600" dirty="0">
                  <a:solidFill>
                    <a:schemeClr val="tx2"/>
                  </a:solidFill>
                  <a:latin typeface="Arial" panose="020B0604020202020204" pitchFamily="34" charset="0"/>
                  <a:cs typeface="Arial" panose="020B0604020202020204" pitchFamily="34" charset="0"/>
                </a:rPr>
                <a:t>: the difference between water availability in natural conditions and the water availability that would cause hydraulic failure </a:t>
              </a:r>
            </a:p>
          </p:txBody>
        </p:sp>
        <p:sp>
          <p:nvSpPr>
            <p:cNvPr id="8" name="Freeform: Shape 7">
              <a:extLst>
                <a:ext uri="{FF2B5EF4-FFF2-40B4-BE49-F238E27FC236}">
                  <a16:creationId xmlns:a16="http://schemas.microsoft.com/office/drawing/2014/main" id="{3C09D37A-69C3-4C10-9479-FEBF078FFCFC}"/>
                </a:ext>
              </a:extLst>
            </p:cNvPr>
            <p:cNvSpPr/>
            <p:nvPr/>
          </p:nvSpPr>
          <p:spPr>
            <a:xfrm>
              <a:off x="2479040" y="1910080"/>
              <a:ext cx="2123440" cy="670560"/>
            </a:xfrm>
            <a:custGeom>
              <a:avLst/>
              <a:gdLst>
                <a:gd name="connsiteX0" fmla="*/ 0 w 2123440"/>
                <a:gd name="connsiteY0" fmla="*/ 670560 h 670560"/>
                <a:gd name="connsiteX1" fmla="*/ 965200 w 2123440"/>
                <a:gd name="connsiteY1" fmla="*/ 0 h 670560"/>
                <a:gd name="connsiteX2" fmla="*/ 2123440 w 2123440"/>
                <a:gd name="connsiteY2" fmla="*/ 670560 h 670560"/>
              </a:gdLst>
              <a:ahLst/>
              <a:cxnLst>
                <a:cxn ang="0">
                  <a:pos x="connsiteX0" y="connsiteY0"/>
                </a:cxn>
                <a:cxn ang="0">
                  <a:pos x="connsiteX1" y="connsiteY1"/>
                </a:cxn>
                <a:cxn ang="0">
                  <a:pos x="connsiteX2" y="connsiteY2"/>
                </a:cxn>
              </a:cxnLst>
              <a:rect l="l" t="t" r="r" b="b"/>
              <a:pathLst>
                <a:path w="2123440" h="670560">
                  <a:moveTo>
                    <a:pt x="0" y="670560"/>
                  </a:moveTo>
                  <a:cubicBezTo>
                    <a:pt x="305646" y="335280"/>
                    <a:pt x="611293" y="0"/>
                    <a:pt x="965200" y="0"/>
                  </a:cubicBezTo>
                  <a:cubicBezTo>
                    <a:pt x="1319107" y="0"/>
                    <a:pt x="1721273" y="335280"/>
                    <a:pt x="2123440" y="670560"/>
                  </a:cubicBezTo>
                </a:path>
              </a:pathLst>
            </a:custGeom>
            <a:noFill/>
            <a:ln w="31750">
              <a:solidFill>
                <a:schemeClr val="tx2"/>
              </a:solidFill>
              <a:tailEnd type="arrow" w="lg" len="lg"/>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639811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picture containing grass, outdoor, tree, forest&#10;&#10;Description automatically generated">
            <a:extLst>
              <a:ext uri="{FF2B5EF4-FFF2-40B4-BE49-F238E27FC236}">
                <a16:creationId xmlns:a16="http://schemas.microsoft.com/office/drawing/2014/main" id="{14845737-13F2-DF61-44F9-1724E6C6588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008158" y="893892"/>
            <a:ext cx="2359987" cy="1307317"/>
          </a:xfrm>
          <a:prstGeom prst="rect">
            <a:avLst/>
          </a:prstGeom>
        </p:spPr>
      </p:pic>
      <p:sp>
        <p:nvSpPr>
          <p:cNvPr id="82" name="Title 1">
            <a:extLst>
              <a:ext uri="{FF2B5EF4-FFF2-40B4-BE49-F238E27FC236}">
                <a16:creationId xmlns:a16="http://schemas.microsoft.com/office/drawing/2014/main" id="{B543F2D1-2AED-C392-DFF3-443D969B6EA7}"/>
              </a:ext>
            </a:extLst>
          </p:cNvPr>
          <p:cNvSpPr txBox="1">
            <a:spLocks/>
          </p:cNvSpPr>
          <p:nvPr/>
        </p:nvSpPr>
        <p:spPr>
          <a:xfrm>
            <a:off x="478445" y="177814"/>
            <a:ext cx="8136918"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solidFill>
                  <a:schemeClr val="tx2"/>
                </a:solidFill>
                <a:latin typeface="Arial" panose="020B0604020202020204" pitchFamily="34" charset="0"/>
                <a:cs typeface="Arial" panose="020B0604020202020204" pitchFamily="34" charset="0"/>
              </a:rPr>
              <a:t>Population dynamics</a:t>
            </a:r>
          </a:p>
        </p:txBody>
      </p:sp>
      <p:sp>
        <p:nvSpPr>
          <p:cNvPr id="3" name="Google Shape;238;p27">
            <a:extLst>
              <a:ext uri="{FF2B5EF4-FFF2-40B4-BE49-F238E27FC236}">
                <a16:creationId xmlns:a16="http://schemas.microsoft.com/office/drawing/2014/main" id="{FE8F0FC5-7A79-44FA-4FBC-8CCC08430425}"/>
              </a:ext>
            </a:extLst>
          </p:cNvPr>
          <p:cNvSpPr/>
          <p:nvPr/>
        </p:nvSpPr>
        <p:spPr>
          <a:xfrm>
            <a:off x="3585250" y="3223817"/>
            <a:ext cx="1422626" cy="913524"/>
          </a:xfrm>
          <a:prstGeom prst="roundRect">
            <a:avLst>
              <a:gd name="adj" fmla="val 16667"/>
            </a:avLst>
          </a:prstGeom>
          <a:solidFill>
            <a:schemeClr val="bg1"/>
          </a:solidFill>
          <a:ln w="34925" cap="flat" cmpd="sng">
            <a:solidFill>
              <a:schemeClr val="dk1"/>
            </a:solidFill>
            <a:prstDash val="solid"/>
            <a:round/>
            <a:headEnd type="none" w="sm" len="sm"/>
            <a:tailEnd type="none" w="sm" len="sm"/>
          </a:ln>
        </p:spPr>
        <p:txBody>
          <a:bodyPr spcFirstLastPara="1" wrap="square" lIns="0" tIns="68569" rIns="0" bIns="68569" anchor="ctr" anchorCtr="0">
            <a:noAutofit/>
          </a:bodyPr>
          <a:lstStyle/>
          <a:p>
            <a:pPr algn="ctr"/>
            <a:r>
              <a:rPr lang="en" sz="1200" b="1">
                <a:latin typeface="Arial" panose="020B0604020202020204" pitchFamily="34" charset="0"/>
                <a:cs typeface="Arial" panose="020B0604020202020204" pitchFamily="34" charset="0"/>
              </a:rPr>
              <a:t>Mortality</a:t>
            </a:r>
            <a:endParaRPr sz="1200" b="1" dirty="0">
              <a:latin typeface="Arial" panose="020B0604020202020204" pitchFamily="34" charset="0"/>
              <a:cs typeface="Arial" panose="020B0604020202020204" pitchFamily="34" charset="0"/>
            </a:endParaRPr>
          </a:p>
        </p:txBody>
      </p:sp>
      <p:sp>
        <p:nvSpPr>
          <p:cNvPr id="4" name="Google Shape;239;p27">
            <a:extLst>
              <a:ext uri="{FF2B5EF4-FFF2-40B4-BE49-F238E27FC236}">
                <a16:creationId xmlns:a16="http://schemas.microsoft.com/office/drawing/2014/main" id="{3BFF6556-562E-B7DD-9B3A-11C651D3D5C5}"/>
              </a:ext>
            </a:extLst>
          </p:cNvPr>
          <p:cNvSpPr/>
          <p:nvPr/>
        </p:nvSpPr>
        <p:spPr>
          <a:xfrm>
            <a:off x="3623684" y="1361155"/>
            <a:ext cx="1384192" cy="913523"/>
          </a:xfrm>
          <a:prstGeom prst="roundRect">
            <a:avLst>
              <a:gd name="adj" fmla="val 16667"/>
            </a:avLst>
          </a:prstGeom>
          <a:solidFill>
            <a:schemeClr val="bg1"/>
          </a:solidFill>
          <a:ln w="34925" cap="flat" cmpd="sng">
            <a:solidFill>
              <a:schemeClr val="dk1"/>
            </a:solidFill>
            <a:prstDash val="solid"/>
            <a:round/>
            <a:headEnd type="none" w="sm" len="sm"/>
            <a:tailEnd type="none" w="sm" len="sm"/>
          </a:ln>
        </p:spPr>
        <p:txBody>
          <a:bodyPr spcFirstLastPara="1" wrap="square" lIns="0" tIns="68569" rIns="0" bIns="68569" anchor="ctr" anchorCtr="0">
            <a:noAutofit/>
          </a:bodyPr>
          <a:lstStyle/>
          <a:p>
            <a:pPr algn="ctr"/>
            <a:r>
              <a:rPr lang="en" sz="1200" b="1">
                <a:latin typeface="Arial" panose="020B0604020202020204" pitchFamily="34" charset="0"/>
                <a:cs typeface="Arial" panose="020B0604020202020204" pitchFamily="34" charset="0"/>
              </a:rPr>
              <a:t>Recruitment</a:t>
            </a:r>
            <a:endParaRPr sz="1200" b="1" dirty="0">
              <a:latin typeface="Arial" panose="020B0604020202020204" pitchFamily="34" charset="0"/>
              <a:cs typeface="Arial" panose="020B0604020202020204" pitchFamily="34" charset="0"/>
            </a:endParaRPr>
          </a:p>
        </p:txBody>
      </p:sp>
      <p:cxnSp>
        <p:nvCxnSpPr>
          <p:cNvPr id="11" name="Google Shape;252;p27">
            <a:extLst>
              <a:ext uri="{FF2B5EF4-FFF2-40B4-BE49-F238E27FC236}">
                <a16:creationId xmlns:a16="http://schemas.microsoft.com/office/drawing/2014/main" id="{2266C644-FD9A-323E-1C27-6DA8CF4E6CBE}"/>
              </a:ext>
            </a:extLst>
          </p:cNvPr>
          <p:cNvCxnSpPr>
            <a:cxnSpLocks/>
            <a:stCxn id="18" idx="3"/>
            <a:endCxn id="16" idx="1"/>
          </p:cNvCxnSpPr>
          <p:nvPr/>
        </p:nvCxnSpPr>
        <p:spPr>
          <a:xfrm flipV="1">
            <a:off x="1453683" y="2716909"/>
            <a:ext cx="612674" cy="7344"/>
          </a:xfrm>
          <a:prstGeom prst="straightConnector1">
            <a:avLst/>
          </a:prstGeom>
          <a:noFill/>
          <a:ln w="50800" cap="flat" cmpd="sng">
            <a:solidFill>
              <a:schemeClr val="dk1"/>
            </a:solidFill>
            <a:prstDash val="solid"/>
            <a:round/>
            <a:headEnd type="none" w="med" len="med"/>
            <a:tailEnd type="arrow" w="lg" len="med"/>
          </a:ln>
        </p:spPr>
      </p:cxnSp>
      <p:cxnSp>
        <p:nvCxnSpPr>
          <p:cNvPr id="12" name="Google Shape;254;p27">
            <a:extLst>
              <a:ext uri="{FF2B5EF4-FFF2-40B4-BE49-F238E27FC236}">
                <a16:creationId xmlns:a16="http://schemas.microsoft.com/office/drawing/2014/main" id="{578911B3-3D97-B653-EFD6-F1647BBE6E1A}"/>
              </a:ext>
            </a:extLst>
          </p:cNvPr>
          <p:cNvCxnSpPr>
            <a:cxnSpLocks/>
            <a:stCxn id="16" idx="0"/>
            <a:endCxn id="4" idx="1"/>
          </p:cNvCxnSpPr>
          <p:nvPr/>
        </p:nvCxnSpPr>
        <p:spPr>
          <a:xfrm flipV="1">
            <a:off x="2724337" y="1817917"/>
            <a:ext cx="899347" cy="423792"/>
          </a:xfrm>
          <a:prstGeom prst="straightConnector1">
            <a:avLst/>
          </a:prstGeom>
          <a:noFill/>
          <a:ln w="50800" cap="flat" cmpd="sng">
            <a:solidFill>
              <a:schemeClr val="dk1"/>
            </a:solidFill>
            <a:prstDash val="solid"/>
            <a:round/>
            <a:headEnd type="none" w="med" len="med"/>
            <a:tailEnd type="arrow" w="lg" len="med"/>
          </a:ln>
        </p:spPr>
      </p:cxnSp>
      <p:cxnSp>
        <p:nvCxnSpPr>
          <p:cNvPr id="13" name="Google Shape;255;p27">
            <a:extLst>
              <a:ext uri="{FF2B5EF4-FFF2-40B4-BE49-F238E27FC236}">
                <a16:creationId xmlns:a16="http://schemas.microsoft.com/office/drawing/2014/main" id="{DED045B4-A66F-4714-3347-D3B65282E733}"/>
              </a:ext>
            </a:extLst>
          </p:cNvPr>
          <p:cNvCxnSpPr>
            <a:cxnSpLocks/>
            <a:stCxn id="16" idx="2"/>
            <a:endCxn id="3" idx="1"/>
          </p:cNvCxnSpPr>
          <p:nvPr/>
        </p:nvCxnSpPr>
        <p:spPr>
          <a:xfrm>
            <a:off x="2724337" y="3192109"/>
            <a:ext cx="860913" cy="488470"/>
          </a:xfrm>
          <a:prstGeom prst="straightConnector1">
            <a:avLst/>
          </a:prstGeom>
          <a:noFill/>
          <a:ln w="50800" cap="flat" cmpd="sng">
            <a:solidFill>
              <a:schemeClr val="dk1"/>
            </a:solidFill>
            <a:prstDash val="solid"/>
            <a:round/>
            <a:headEnd type="none" w="med" len="med"/>
            <a:tailEnd type="arrow" w="lg" len="med"/>
          </a:ln>
        </p:spPr>
      </p:cxnSp>
      <p:sp>
        <p:nvSpPr>
          <p:cNvPr id="16" name="Google Shape;250;p27">
            <a:extLst>
              <a:ext uri="{FF2B5EF4-FFF2-40B4-BE49-F238E27FC236}">
                <a16:creationId xmlns:a16="http://schemas.microsoft.com/office/drawing/2014/main" id="{9F01657C-A363-2824-07E1-954CFD175953}"/>
              </a:ext>
            </a:extLst>
          </p:cNvPr>
          <p:cNvSpPr/>
          <p:nvPr/>
        </p:nvSpPr>
        <p:spPr>
          <a:xfrm>
            <a:off x="2066357" y="2241709"/>
            <a:ext cx="1315960" cy="950400"/>
          </a:xfrm>
          <a:prstGeom prst="roundRect">
            <a:avLst>
              <a:gd name="adj" fmla="val 16667"/>
            </a:avLst>
          </a:prstGeom>
          <a:solidFill>
            <a:schemeClr val="bg1"/>
          </a:solidFill>
          <a:ln w="34925" cap="flat" cmpd="sng">
            <a:solidFill>
              <a:schemeClr val="dk1"/>
            </a:solidFill>
            <a:prstDash val="solid"/>
            <a:round/>
            <a:headEnd type="none" w="sm" len="sm"/>
            <a:tailEnd type="none" w="sm" len="sm"/>
          </a:ln>
        </p:spPr>
        <p:txBody>
          <a:bodyPr spcFirstLastPara="1" wrap="square" lIns="0" tIns="68569" rIns="0" bIns="68569" anchor="ctr" anchorCtr="0">
            <a:noAutofit/>
          </a:bodyPr>
          <a:lstStyle/>
          <a:p>
            <a:pPr algn="ctr"/>
            <a:r>
              <a:rPr lang="en" sz="1200" b="1">
                <a:latin typeface="Arial" panose="020B0604020202020204" pitchFamily="34" charset="0"/>
                <a:cs typeface="Arial" panose="020B0604020202020204" pitchFamily="34" charset="0"/>
              </a:rPr>
              <a:t>Ecologically available water</a:t>
            </a:r>
            <a:endParaRPr sz="1200" b="1" dirty="0">
              <a:latin typeface="Arial" panose="020B0604020202020204" pitchFamily="34" charset="0"/>
              <a:cs typeface="Arial" panose="020B0604020202020204" pitchFamily="34" charset="0"/>
            </a:endParaRPr>
          </a:p>
        </p:txBody>
      </p:sp>
      <p:sp>
        <p:nvSpPr>
          <p:cNvPr id="18" name="Google Shape;253;p27">
            <a:extLst>
              <a:ext uri="{FF2B5EF4-FFF2-40B4-BE49-F238E27FC236}">
                <a16:creationId xmlns:a16="http://schemas.microsoft.com/office/drawing/2014/main" id="{B7E90E8A-19DD-241F-4B8A-0070739B49DF}"/>
              </a:ext>
            </a:extLst>
          </p:cNvPr>
          <p:cNvSpPr/>
          <p:nvPr/>
        </p:nvSpPr>
        <p:spPr>
          <a:xfrm>
            <a:off x="219242" y="2248715"/>
            <a:ext cx="1234440" cy="951075"/>
          </a:xfrm>
          <a:prstGeom prst="roundRect">
            <a:avLst>
              <a:gd name="adj" fmla="val 16667"/>
            </a:avLst>
          </a:prstGeom>
          <a:solidFill>
            <a:schemeClr val="lt1"/>
          </a:solidFill>
          <a:ln w="34925" cap="flat" cmpd="sng">
            <a:solidFill>
              <a:schemeClr val="dk1"/>
            </a:solidFill>
            <a:prstDash val="solid"/>
            <a:round/>
            <a:headEnd type="none" w="sm" len="sm"/>
            <a:tailEnd type="none" w="sm" len="sm"/>
          </a:ln>
        </p:spPr>
        <p:txBody>
          <a:bodyPr spcFirstLastPara="1" wrap="square" lIns="0" tIns="68569" rIns="0" bIns="68569" anchor="ctr" anchorCtr="0">
            <a:noAutofit/>
          </a:bodyPr>
          <a:lstStyle/>
          <a:p>
            <a:pPr algn="ctr"/>
            <a:r>
              <a:rPr lang="en" sz="1200" b="1">
                <a:latin typeface="Arial" panose="020B0604020202020204" pitchFamily="34" charset="0"/>
                <a:cs typeface="Arial" panose="020B0604020202020204" pitchFamily="34" charset="0"/>
              </a:rPr>
              <a:t>Drought</a:t>
            </a:r>
            <a:endParaRPr sz="1200" b="1" dirty="0">
              <a:latin typeface="Arial" panose="020B0604020202020204" pitchFamily="34" charset="0"/>
              <a:cs typeface="Arial" panose="020B0604020202020204" pitchFamily="34" charset="0"/>
            </a:endParaRPr>
          </a:p>
        </p:txBody>
      </p:sp>
      <p:sp>
        <p:nvSpPr>
          <p:cNvPr id="37" name="Google Shape;279;p27">
            <a:extLst>
              <a:ext uri="{FF2B5EF4-FFF2-40B4-BE49-F238E27FC236}">
                <a16:creationId xmlns:a16="http://schemas.microsoft.com/office/drawing/2014/main" id="{F4793A7B-1C11-186D-FB24-AD3C23C1A1E0}"/>
              </a:ext>
            </a:extLst>
          </p:cNvPr>
          <p:cNvSpPr/>
          <p:nvPr/>
        </p:nvSpPr>
        <p:spPr>
          <a:xfrm>
            <a:off x="5201113" y="2391054"/>
            <a:ext cx="1315960" cy="664196"/>
          </a:xfrm>
          <a:prstGeom prst="roundRect">
            <a:avLst>
              <a:gd name="adj" fmla="val 16667"/>
            </a:avLst>
          </a:prstGeom>
          <a:solidFill>
            <a:schemeClr val="accent1"/>
          </a:solidFill>
          <a:ln w="34925" cap="flat" cmpd="sng">
            <a:solidFill>
              <a:schemeClr val="dk1"/>
            </a:solidFill>
            <a:prstDash val="solid"/>
            <a:round/>
            <a:headEnd type="none" w="sm" len="sm"/>
            <a:tailEnd type="none" w="sm" len="sm"/>
          </a:ln>
        </p:spPr>
        <p:txBody>
          <a:bodyPr spcFirstLastPara="1" wrap="square" lIns="0" tIns="68569" rIns="0" bIns="68569" anchor="ctr" anchorCtr="0">
            <a:noAutofit/>
          </a:bodyPr>
          <a:lstStyle/>
          <a:p>
            <a:pPr algn="ctr"/>
            <a:r>
              <a:rPr lang="en" sz="1200" b="1">
                <a:latin typeface="Arial" panose="020B0604020202020204" pitchFamily="34" charset="0"/>
                <a:cs typeface="Arial" panose="020B0604020202020204" pitchFamily="34" charset="0"/>
              </a:rPr>
              <a:t>Recovery</a:t>
            </a:r>
            <a:endParaRPr sz="1200" b="1" dirty="0">
              <a:latin typeface="Arial" panose="020B0604020202020204" pitchFamily="34" charset="0"/>
              <a:cs typeface="Arial" panose="020B0604020202020204" pitchFamily="34" charset="0"/>
            </a:endParaRPr>
          </a:p>
        </p:txBody>
      </p:sp>
      <p:cxnSp>
        <p:nvCxnSpPr>
          <p:cNvPr id="15" name="Google Shape;258;p27">
            <a:extLst>
              <a:ext uri="{FF2B5EF4-FFF2-40B4-BE49-F238E27FC236}">
                <a16:creationId xmlns:a16="http://schemas.microsoft.com/office/drawing/2014/main" id="{B11D21F1-6402-6E4C-494C-628500ABB19D}"/>
              </a:ext>
            </a:extLst>
          </p:cNvPr>
          <p:cNvCxnSpPr>
            <a:cxnSpLocks/>
            <a:stCxn id="4" idx="3"/>
            <a:endCxn id="37" idx="0"/>
          </p:cNvCxnSpPr>
          <p:nvPr/>
        </p:nvCxnSpPr>
        <p:spPr>
          <a:xfrm>
            <a:off x="5007876" y="1817917"/>
            <a:ext cx="851218" cy="573137"/>
          </a:xfrm>
          <a:prstGeom prst="straightConnector1">
            <a:avLst/>
          </a:prstGeom>
          <a:noFill/>
          <a:ln w="50800" cap="flat" cmpd="sng">
            <a:solidFill>
              <a:schemeClr val="dk1"/>
            </a:solidFill>
            <a:prstDash val="solid"/>
            <a:round/>
            <a:headEnd type="none" w="med" len="med"/>
            <a:tailEnd type="arrow" w="lg" len="med"/>
          </a:ln>
        </p:spPr>
      </p:cxnSp>
      <p:cxnSp>
        <p:nvCxnSpPr>
          <p:cNvPr id="14" name="Google Shape;256;p27">
            <a:extLst>
              <a:ext uri="{FF2B5EF4-FFF2-40B4-BE49-F238E27FC236}">
                <a16:creationId xmlns:a16="http://schemas.microsoft.com/office/drawing/2014/main" id="{73BA9B96-498F-0051-3DEB-2A9D2F2F442A}"/>
              </a:ext>
            </a:extLst>
          </p:cNvPr>
          <p:cNvCxnSpPr>
            <a:cxnSpLocks/>
            <a:stCxn id="3" idx="3"/>
            <a:endCxn id="37" idx="2"/>
          </p:cNvCxnSpPr>
          <p:nvPr/>
        </p:nvCxnSpPr>
        <p:spPr>
          <a:xfrm flipV="1">
            <a:off x="5007876" y="3055250"/>
            <a:ext cx="851218" cy="625329"/>
          </a:xfrm>
          <a:prstGeom prst="straightConnector1">
            <a:avLst/>
          </a:prstGeom>
          <a:noFill/>
          <a:ln w="50800" cap="flat" cmpd="sng">
            <a:solidFill>
              <a:schemeClr val="dk1"/>
            </a:solidFill>
            <a:prstDash val="solid"/>
            <a:round/>
            <a:headEnd type="none" w="med" len="med"/>
            <a:tailEnd type="arrow" w="lg" len="med"/>
          </a:ln>
        </p:spPr>
      </p:cxnSp>
      <p:pic>
        <p:nvPicPr>
          <p:cNvPr id="34" name="Picture 33" descr="A picture containing outdoor, sky, grass, tree&#10;&#10;Description automatically generated">
            <a:extLst>
              <a:ext uri="{FF2B5EF4-FFF2-40B4-BE49-F238E27FC236}">
                <a16:creationId xmlns:a16="http://schemas.microsoft.com/office/drawing/2014/main" id="{72207C39-EC47-33AB-E76E-7B8D564BE7E7}"/>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6008158" y="3285030"/>
            <a:ext cx="2318638" cy="1341230"/>
          </a:xfrm>
          <a:prstGeom prst="rect">
            <a:avLst/>
          </a:prstGeom>
        </p:spPr>
      </p:pic>
      <p:sp>
        <p:nvSpPr>
          <p:cNvPr id="35" name="TextBox 34">
            <a:extLst>
              <a:ext uri="{FF2B5EF4-FFF2-40B4-BE49-F238E27FC236}">
                <a16:creationId xmlns:a16="http://schemas.microsoft.com/office/drawing/2014/main" id="{0F327AF1-07E3-C483-A8AD-C246D75C3358}"/>
              </a:ext>
            </a:extLst>
          </p:cNvPr>
          <p:cNvSpPr txBox="1"/>
          <p:nvPr/>
        </p:nvSpPr>
        <p:spPr>
          <a:xfrm>
            <a:off x="6453675" y="4624336"/>
            <a:ext cx="1873121" cy="261610"/>
          </a:xfrm>
          <a:prstGeom prst="rect">
            <a:avLst/>
          </a:prstGeom>
          <a:noFill/>
        </p:spPr>
        <p:txBody>
          <a:bodyPr wrap="square" rtlCol="0">
            <a:spAutoFit/>
          </a:bodyPr>
          <a:lstStyle/>
          <a:p>
            <a:pPr algn="r"/>
            <a:r>
              <a:rPr lang="en-US" sz="1100" dirty="0">
                <a:solidFill>
                  <a:schemeClr val="tx2"/>
                </a:solidFill>
                <a:latin typeface="Arial" panose="020B0604020202020204" pitchFamily="34" charset="0"/>
                <a:cs typeface="Arial" panose="020B0604020202020204" pitchFamily="34" charset="0"/>
              </a:rPr>
              <a:t>Image: Todd Dawson</a:t>
            </a:r>
          </a:p>
        </p:txBody>
      </p:sp>
      <p:sp>
        <p:nvSpPr>
          <p:cNvPr id="36" name="TextBox 35">
            <a:extLst>
              <a:ext uri="{FF2B5EF4-FFF2-40B4-BE49-F238E27FC236}">
                <a16:creationId xmlns:a16="http://schemas.microsoft.com/office/drawing/2014/main" id="{AAA03C4C-1AB8-B69F-9712-FAD328E08E25}"/>
              </a:ext>
            </a:extLst>
          </p:cNvPr>
          <p:cNvSpPr txBox="1"/>
          <p:nvPr/>
        </p:nvSpPr>
        <p:spPr>
          <a:xfrm>
            <a:off x="6548092" y="2188368"/>
            <a:ext cx="1873121" cy="261610"/>
          </a:xfrm>
          <a:prstGeom prst="rect">
            <a:avLst/>
          </a:prstGeom>
          <a:noFill/>
        </p:spPr>
        <p:txBody>
          <a:bodyPr wrap="square" rtlCol="0">
            <a:spAutoFit/>
          </a:bodyPr>
          <a:lstStyle/>
          <a:p>
            <a:pPr algn="r"/>
            <a:r>
              <a:rPr lang="en-US" sz="1100" dirty="0">
                <a:solidFill>
                  <a:schemeClr val="tx2"/>
                </a:solidFill>
                <a:latin typeface="Arial" panose="020B0604020202020204" pitchFamily="34" charset="0"/>
                <a:cs typeface="Arial" panose="020B0604020202020204" pitchFamily="34" charset="0"/>
              </a:rPr>
              <a:t>Image: Pierce Young</a:t>
            </a:r>
          </a:p>
        </p:txBody>
      </p:sp>
    </p:spTree>
    <p:extLst>
      <p:ext uri="{BB962C8B-B14F-4D97-AF65-F5344CB8AC3E}">
        <p14:creationId xmlns:p14="http://schemas.microsoft.com/office/powerpoint/2010/main" val="808449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7" grpId="0" animBg="1"/>
      <p:bldP spid="3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 picture containing plant, vegetable&#10;&#10;Description automatically generated">
            <a:extLst>
              <a:ext uri="{FF2B5EF4-FFF2-40B4-BE49-F238E27FC236}">
                <a16:creationId xmlns:a16="http://schemas.microsoft.com/office/drawing/2014/main" id="{AECCCB79-1B77-43FE-9B6D-44A39F6FAB3E}"/>
              </a:ext>
            </a:extLst>
          </p:cNvPr>
          <p:cNvPicPr>
            <a:picLocks noChangeAspect="1"/>
          </p:cNvPicPr>
          <p:nvPr/>
        </p:nvPicPr>
        <p:blipFill>
          <a:blip r:embed="rId3" cstate="hqprint">
            <a:alphaModFix/>
            <a:extLst>
              <a:ext uri="{28A0092B-C50C-407E-A947-70E740481C1C}">
                <a14:useLocalDpi xmlns:a14="http://schemas.microsoft.com/office/drawing/2010/main"/>
              </a:ext>
            </a:extLst>
          </a:blip>
          <a:stretch>
            <a:fillRect/>
          </a:stretch>
        </p:blipFill>
        <p:spPr>
          <a:xfrm>
            <a:off x="3512508" y="1106090"/>
            <a:ext cx="1688605" cy="1266454"/>
          </a:xfrm>
          <a:prstGeom prst="rect">
            <a:avLst/>
          </a:prstGeom>
        </p:spPr>
      </p:pic>
      <p:sp>
        <p:nvSpPr>
          <p:cNvPr id="82" name="Title 1">
            <a:extLst>
              <a:ext uri="{FF2B5EF4-FFF2-40B4-BE49-F238E27FC236}">
                <a16:creationId xmlns:a16="http://schemas.microsoft.com/office/drawing/2014/main" id="{B543F2D1-2AED-C392-DFF3-443D969B6EA7}"/>
              </a:ext>
            </a:extLst>
          </p:cNvPr>
          <p:cNvSpPr txBox="1">
            <a:spLocks/>
          </p:cNvSpPr>
          <p:nvPr/>
        </p:nvSpPr>
        <p:spPr>
          <a:xfrm>
            <a:off x="478445" y="177814"/>
            <a:ext cx="8136918"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solidFill>
                  <a:schemeClr val="tx2"/>
                </a:solidFill>
                <a:latin typeface="Arial" panose="020B0604020202020204" pitchFamily="34" charset="0"/>
                <a:cs typeface="Arial" panose="020B0604020202020204" pitchFamily="34" charset="0"/>
              </a:rPr>
              <a:t>Population dynamics</a:t>
            </a:r>
          </a:p>
        </p:txBody>
      </p:sp>
      <p:sp>
        <p:nvSpPr>
          <p:cNvPr id="3" name="Google Shape;238;p27">
            <a:extLst>
              <a:ext uri="{FF2B5EF4-FFF2-40B4-BE49-F238E27FC236}">
                <a16:creationId xmlns:a16="http://schemas.microsoft.com/office/drawing/2014/main" id="{FE8F0FC5-7A79-44FA-4FBC-8CCC08430425}"/>
              </a:ext>
            </a:extLst>
          </p:cNvPr>
          <p:cNvSpPr/>
          <p:nvPr/>
        </p:nvSpPr>
        <p:spPr>
          <a:xfrm>
            <a:off x="3585250" y="3223817"/>
            <a:ext cx="1422626" cy="913524"/>
          </a:xfrm>
          <a:prstGeom prst="roundRect">
            <a:avLst>
              <a:gd name="adj" fmla="val 16667"/>
            </a:avLst>
          </a:prstGeom>
          <a:solidFill>
            <a:schemeClr val="bg1"/>
          </a:solidFill>
          <a:ln w="34925" cap="flat" cmpd="sng">
            <a:solidFill>
              <a:schemeClr val="dk1"/>
            </a:solidFill>
            <a:prstDash val="solid"/>
            <a:round/>
            <a:headEnd type="none" w="sm" len="sm"/>
            <a:tailEnd type="none" w="sm" len="sm"/>
          </a:ln>
        </p:spPr>
        <p:txBody>
          <a:bodyPr spcFirstLastPara="1" wrap="square" lIns="0" tIns="68569" rIns="0" bIns="68569" anchor="ctr" anchorCtr="0">
            <a:noAutofit/>
          </a:bodyPr>
          <a:lstStyle/>
          <a:p>
            <a:pPr algn="ctr"/>
            <a:r>
              <a:rPr lang="en" sz="1200" b="1">
                <a:latin typeface="Arial" panose="020B0604020202020204" pitchFamily="34" charset="0"/>
                <a:cs typeface="Arial" panose="020B0604020202020204" pitchFamily="34" charset="0"/>
              </a:rPr>
              <a:t>Mortality</a:t>
            </a:r>
            <a:endParaRPr sz="1200" b="1" dirty="0">
              <a:latin typeface="Arial" panose="020B0604020202020204" pitchFamily="34" charset="0"/>
              <a:cs typeface="Arial" panose="020B0604020202020204" pitchFamily="34" charset="0"/>
            </a:endParaRPr>
          </a:p>
        </p:txBody>
      </p:sp>
      <p:sp>
        <p:nvSpPr>
          <p:cNvPr id="4" name="Google Shape;239;p27">
            <a:extLst>
              <a:ext uri="{FF2B5EF4-FFF2-40B4-BE49-F238E27FC236}">
                <a16:creationId xmlns:a16="http://schemas.microsoft.com/office/drawing/2014/main" id="{3BFF6556-562E-B7DD-9B3A-11C651D3D5C5}"/>
              </a:ext>
            </a:extLst>
          </p:cNvPr>
          <p:cNvSpPr/>
          <p:nvPr/>
        </p:nvSpPr>
        <p:spPr>
          <a:xfrm>
            <a:off x="3705250" y="1932471"/>
            <a:ext cx="1384192" cy="309238"/>
          </a:xfrm>
          <a:prstGeom prst="roundRect">
            <a:avLst>
              <a:gd name="adj" fmla="val 16667"/>
            </a:avLst>
          </a:prstGeom>
          <a:solidFill>
            <a:schemeClr val="bg1"/>
          </a:solidFill>
          <a:ln w="34925" cap="flat" cmpd="sng">
            <a:solidFill>
              <a:schemeClr val="tx1"/>
            </a:solidFill>
            <a:prstDash val="solid"/>
            <a:round/>
            <a:headEnd type="none" w="sm" len="sm"/>
            <a:tailEnd type="none" w="sm" len="sm"/>
          </a:ln>
        </p:spPr>
        <p:txBody>
          <a:bodyPr spcFirstLastPara="1" wrap="square" lIns="0" tIns="68569" rIns="0" bIns="68569" anchor="ctr" anchorCtr="0">
            <a:noAutofit/>
          </a:bodyPr>
          <a:lstStyle/>
          <a:p>
            <a:pPr algn="ctr"/>
            <a:r>
              <a:rPr lang="en" sz="1200" b="1">
                <a:latin typeface="Arial" panose="020B0604020202020204" pitchFamily="34" charset="0"/>
                <a:cs typeface="Arial" panose="020B0604020202020204" pitchFamily="34" charset="0"/>
              </a:rPr>
              <a:t>Recruitment</a:t>
            </a:r>
            <a:endParaRPr sz="1200" b="1" dirty="0">
              <a:latin typeface="Arial" panose="020B0604020202020204" pitchFamily="34" charset="0"/>
              <a:cs typeface="Arial" panose="020B0604020202020204" pitchFamily="34" charset="0"/>
            </a:endParaRPr>
          </a:p>
        </p:txBody>
      </p:sp>
      <p:cxnSp>
        <p:nvCxnSpPr>
          <p:cNvPr id="11" name="Google Shape;252;p27">
            <a:extLst>
              <a:ext uri="{FF2B5EF4-FFF2-40B4-BE49-F238E27FC236}">
                <a16:creationId xmlns:a16="http://schemas.microsoft.com/office/drawing/2014/main" id="{2266C644-FD9A-323E-1C27-6DA8CF4E6CBE}"/>
              </a:ext>
            </a:extLst>
          </p:cNvPr>
          <p:cNvCxnSpPr>
            <a:cxnSpLocks/>
            <a:stCxn id="18" idx="3"/>
            <a:endCxn id="16" idx="1"/>
          </p:cNvCxnSpPr>
          <p:nvPr/>
        </p:nvCxnSpPr>
        <p:spPr>
          <a:xfrm flipV="1">
            <a:off x="1453683" y="2716909"/>
            <a:ext cx="612674" cy="7344"/>
          </a:xfrm>
          <a:prstGeom prst="straightConnector1">
            <a:avLst/>
          </a:prstGeom>
          <a:noFill/>
          <a:ln w="50800" cap="flat" cmpd="sng">
            <a:solidFill>
              <a:schemeClr val="dk1"/>
            </a:solidFill>
            <a:prstDash val="solid"/>
            <a:round/>
            <a:headEnd type="none" w="med" len="med"/>
            <a:tailEnd type="arrow" w="lg" len="med"/>
          </a:ln>
        </p:spPr>
      </p:cxnSp>
      <p:cxnSp>
        <p:nvCxnSpPr>
          <p:cNvPr id="12" name="Google Shape;254;p27">
            <a:extLst>
              <a:ext uri="{FF2B5EF4-FFF2-40B4-BE49-F238E27FC236}">
                <a16:creationId xmlns:a16="http://schemas.microsoft.com/office/drawing/2014/main" id="{578911B3-3D97-B653-EFD6-F1647BBE6E1A}"/>
              </a:ext>
            </a:extLst>
          </p:cNvPr>
          <p:cNvCxnSpPr>
            <a:cxnSpLocks/>
            <a:stCxn id="16" idx="0"/>
            <a:endCxn id="4" idx="1"/>
          </p:cNvCxnSpPr>
          <p:nvPr/>
        </p:nvCxnSpPr>
        <p:spPr>
          <a:xfrm flipV="1">
            <a:off x="2724337" y="2087090"/>
            <a:ext cx="980913" cy="154619"/>
          </a:xfrm>
          <a:prstGeom prst="straightConnector1">
            <a:avLst/>
          </a:prstGeom>
          <a:noFill/>
          <a:ln w="50800" cap="flat" cmpd="sng">
            <a:solidFill>
              <a:schemeClr val="dk1"/>
            </a:solidFill>
            <a:prstDash val="solid"/>
            <a:round/>
            <a:headEnd type="none" w="med" len="med"/>
            <a:tailEnd type="arrow" w="lg" len="med"/>
          </a:ln>
        </p:spPr>
      </p:cxnSp>
      <p:cxnSp>
        <p:nvCxnSpPr>
          <p:cNvPr id="13" name="Google Shape;255;p27">
            <a:extLst>
              <a:ext uri="{FF2B5EF4-FFF2-40B4-BE49-F238E27FC236}">
                <a16:creationId xmlns:a16="http://schemas.microsoft.com/office/drawing/2014/main" id="{DED045B4-A66F-4714-3347-D3B65282E733}"/>
              </a:ext>
            </a:extLst>
          </p:cNvPr>
          <p:cNvCxnSpPr>
            <a:cxnSpLocks/>
            <a:stCxn id="16" idx="2"/>
            <a:endCxn id="3" idx="1"/>
          </p:cNvCxnSpPr>
          <p:nvPr/>
        </p:nvCxnSpPr>
        <p:spPr>
          <a:xfrm>
            <a:off x="2724337" y="3192109"/>
            <a:ext cx="860913" cy="488470"/>
          </a:xfrm>
          <a:prstGeom prst="straightConnector1">
            <a:avLst/>
          </a:prstGeom>
          <a:noFill/>
          <a:ln w="50800" cap="flat" cmpd="sng">
            <a:solidFill>
              <a:schemeClr val="dk1"/>
            </a:solidFill>
            <a:prstDash val="solid"/>
            <a:round/>
            <a:headEnd type="none" w="med" len="med"/>
            <a:tailEnd type="arrow" w="lg" len="med"/>
          </a:ln>
        </p:spPr>
      </p:cxnSp>
      <p:sp>
        <p:nvSpPr>
          <p:cNvPr id="16" name="Google Shape;250;p27">
            <a:extLst>
              <a:ext uri="{FF2B5EF4-FFF2-40B4-BE49-F238E27FC236}">
                <a16:creationId xmlns:a16="http://schemas.microsoft.com/office/drawing/2014/main" id="{9F01657C-A363-2824-07E1-954CFD175953}"/>
              </a:ext>
            </a:extLst>
          </p:cNvPr>
          <p:cNvSpPr/>
          <p:nvPr/>
        </p:nvSpPr>
        <p:spPr>
          <a:xfrm>
            <a:off x="2066357" y="2241709"/>
            <a:ext cx="1315960" cy="950400"/>
          </a:xfrm>
          <a:prstGeom prst="roundRect">
            <a:avLst>
              <a:gd name="adj" fmla="val 16667"/>
            </a:avLst>
          </a:prstGeom>
          <a:solidFill>
            <a:schemeClr val="bg1"/>
          </a:solidFill>
          <a:ln w="34925" cap="flat" cmpd="sng">
            <a:solidFill>
              <a:schemeClr val="dk1"/>
            </a:solidFill>
            <a:prstDash val="solid"/>
            <a:round/>
            <a:headEnd type="none" w="sm" len="sm"/>
            <a:tailEnd type="none" w="sm" len="sm"/>
          </a:ln>
        </p:spPr>
        <p:txBody>
          <a:bodyPr spcFirstLastPara="1" wrap="square" lIns="0" tIns="68569" rIns="0" bIns="68569" anchor="ctr" anchorCtr="0">
            <a:noAutofit/>
          </a:bodyPr>
          <a:lstStyle/>
          <a:p>
            <a:pPr algn="ctr"/>
            <a:r>
              <a:rPr lang="en" sz="1200" b="1">
                <a:latin typeface="Arial" panose="020B0604020202020204" pitchFamily="34" charset="0"/>
                <a:cs typeface="Arial" panose="020B0604020202020204" pitchFamily="34" charset="0"/>
              </a:rPr>
              <a:t>Ecologically available water</a:t>
            </a:r>
            <a:endParaRPr sz="1200" b="1" dirty="0">
              <a:latin typeface="Arial" panose="020B0604020202020204" pitchFamily="34" charset="0"/>
              <a:cs typeface="Arial" panose="020B0604020202020204" pitchFamily="34" charset="0"/>
            </a:endParaRPr>
          </a:p>
        </p:txBody>
      </p:sp>
      <p:sp>
        <p:nvSpPr>
          <p:cNvPr id="18" name="Google Shape;253;p27">
            <a:extLst>
              <a:ext uri="{FF2B5EF4-FFF2-40B4-BE49-F238E27FC236}">
                <a16:creationId xmlns:a16="http://schemas.microsoft.com/office/drawing/2014/main" id="{B7E90E8A-19DD-241F-4B8A-0070739B49DF}"/>
              </a:ext>
            </a:extLst>
          </p:cNvPr>
          <p:cNvSpPr/>
          <p:nvPr/>
        </p:nvSpPr>
        <p:spPr>
          <a:xfrm>
            <a:off x="219242" y="2248715"/>
            <a:ext cx="1234440" cy="951075"/>
          </a:xfrm>
          <a:prstGeom prst="roundRect">
            <a:avLst>
              <a:gd name="adj" fmla="val 16667"/>
            </a:avLst>
          </a:prstGeom>
          <a:solidFill>
            <a:schemeClr val="lt1"/>
          </a:solidFill>
          <a:ln w="34925" cap="flat" cmpd="sng">
            <a:solidFill>
              <a:schemeClr val="dk1"/>
            </a:solidFill>
            <a:prstDash val="solid"/>
            <a:round/>
            <a:headEnd type="none" w="sm" len="sm"/>
            <a:tailEnd type="none" w="sm" len="sm"/>
          </a:ln>
        </p:spPr>
        <p:txBody>
          <a:bodyPr spcFirstLastPara="1" wrap="square" lIns="0" tIns="68569" rIns="0" bIns="68569" anchor="ctr" anchorCtr="0">
            <a:noAutofit/>
          </a:bodyPr>
          <a:lstStyle/>
          <a:p>
            <a:pPr algn="ctr"/>
            <a:r>
              <a:rPr lang="en" sz="1200" b="1">
                <a:latin typeface="Arial" panose="020B0604020202020204" pitchFamily="34" charset="0"/>
                <a:cs typeface="Arial" panose="020B0604020202020204" pitchFamily="34" charset="0"/>
              </a:rPr>
              <a:t>Drought</a:t>
            </a:r>
            <a:endParaRPr sz="1200" b="1" dirty="0">
              <a:latin typeface="Arial" panose="020B0604020202020204" pitchFamily="34" charset="0"/>
              <a:cs typeface="Arial" panose="020B0604020202020204" pitchFamily="34" charset="0"/>
            </a:endParaRPr>
          </a:p>
        </p:txBody>
      </p:sp>
      <p:sp>
        <p:nvSpPr>
          <p:cNvPr id="37" name="Google Shape;279;p27">
            <a:extLst>
              <a:ext uri="{FF2B5EF4-FFF2-40B4-BE49-F238E27FC236}">
                <a16:creationId xmlns:a16="http://schemas.microsoft.com/office/drawing/2014/main" id="{F4793A7B-1C11-186D-FB24-AD3C23C1A1E0}"/>
              </a:ext>
            </a:extLst>
          </p:cNvPr>
          <p:cNvSpPr/>
          <p:nvPr/>
        </p:nvSpPr>
        <p:spPr>
          <a:xfrm>
            <a:off x="5201113" y="2391054"/>
            <a:ext cx="1315960" cy="664196"/>
          </a:xfrm>
          <a:prstGeom prst="roundRect">
            <a:avLst>
              <a:gd name="adj" fmla="val 16667"/>
            </a:avLst>
          </a:prstGeom>
          <a:solidFill>
            <a:schemeClr val="bg1"/>
          </a:solidFill>
          <a:ln w="34925" cap="flat" cmpd="sng">
            <a:solidFill>
              <a:schemeClr val="dk1"/>
            </a:solidFill>
            <a:prstDash val="solid"/>
            <a:round/>
            <a:headEnd type="none" w="sm" len="sm"/>
            <a:tailEnd type="none" w="sm" len="sm"/>
          </a:ln>
        </p:spPr>
        <p:txBody>
          <a:bodyPr spcFirstLastPara="1" wrap="square" lIns="0" tIns="68569" rIns="0" bIns="68569" anchor="ctr" anchorCtr="0">
            <a:noAutofit/>
          </a:bodyPr>
          <a:lstStyle/>
          <a:p>
            <a:pPr algn="ctr"/>
            <a:r>
              <a:rPr lang="en" sz="1200" b="1" dirty="0">
                <a:latin typeface="Arial" panose="020B0604020202020204" pitchFamily="34" charset="0"/>
                <a:cs typeface="Arial" panose="020B0604020202020204" pitchFamily="34" charset="0"/>
              </a:rPr>
              <a:t>Compositional Shifts</a:t>
            </a:r>
            <a:endParaRPr sz="1200" b="1" dirty="0">
              <a:latin typeface="Arial" panose="020B0604020202020204" pitchFamily="34" charset="0"/>
              <a:cs typeface="Arial" panose="020B0604020202020204" pitchFamily="34" charset="0"/>
            </a:endParaRPr>
          </a:p>
        </p:txBody>
      </p:sp>
      <p:cxnSp>
        <p:nvCxnSpPr>
          <p:cNvPr id="15" name="Google Shape;258;p27">
            <a:extLst>
              <a:ext uri="{FF2B5EF4-FFF2-40B4-BE49-F238E27FC236}">
                <a16:creationId xmlns:a16="http://schemas.microsoft.com/office/drawing/2014/main" id="{B11D21F1-6402-6E4C-494C-628500ABB19D}"/>
              </a:ext>
            </a:extLst>
          </p:cNvPr>
          <p:cNvCxnSpPr>
            <a:cxnSpLocks/>
            <a:stCxn id="4" idx="3"/>
            <a:endCxn id="37" idx="0"/>
          </p:cNvCxnSpPr>
          <p:nvPr/>
        </p:nvCxnSpPr>
        <p:spPr>
          <a:xfrm>
            <a:off x="5089442" y="2087090"/>
            <a:ext cx="769651" cy="303964"/>
          </a:xfrm>
          <a:prstGeom prst="straightConnector1">
            <a:avLst/>
          </a:prstGeom>
          <a:noFill/>
          <a:ln w="50800" cap="flat" cmpd="sng">
            <a:solidFill>
              <a:schemeClr val="dk1"/>
            </a:solidFill>
            <a:prstDash val="solid"/>
            <a:round/>
            <a:headEnd type="none" w="med" len="med"/>
            <a:tailEnd type="arrow" w="lg" len="med"/>
          </a:ln>
        </p:spPr>
      </p:cxnSp>
      <p:cxnSp>
        <p:nvCxnSpPr>
          <p:cNvPr id="14" name="Google Shape;256;p27">
            <a:extLst>
              <a:ext uri="{FF2B5EF4-FFF2-40B4-BE49-F238E27FC236}">
                <a16:creationId xmlns:a16="http://schemas.microsoft.com/office/drawing/2014/main" id="{73BA9B96-498F-0051-3DEB-2A9D2F2F442A}"/>
              </a:ext>
            </a:extLst>
          </p:cNvPr>
          <p:cNvCxnSpPr>
            <a:cxnSpLocks/>
            <a:stCxn id="3" idx="3"/>
            <a:endCxn id="37" idx="2"/>
          </p:cNvCxnSpPr>
          <p:nvPr/>
        </p:nvCxnSpPr>
        <p:spPr>
          <a:xfrm flipV="1">
            <a:off x="5007876" y="3055250"/>
            <a:ext cx="851218" cy="625329"/>
          </a:xfrm>
          <a:prstGeom prst="straightConnector1">
            <a:avLst/>
          </a:prstGeom>
          <a:noFill/>
          <a:ln w="50800" cap="flat" cmpd="sng">
            <a:solidFill>
              <a:schemeClr val="dk1"/>
            </a:solidFill>
            <a:prstDash val="solid"/>
            <a:round/>
            <a:headEnd type="none" w="med" len="med"/>
            <a:tailEnd type="arrow" w="lg" len="med"/>
          </a:ln>
        </p:spPr>
      </p:cxnSp>
      <p:sp>
        <p:nvSpPr>
          <p:cNvPr id="17" name="Google Shape;279;p27">
            <a:extLst>
              <a:ext uri="{FF2B5EF4-FFF2-40B4-BE49-F238E27FC236}">
                <a16:creationId xmlns:a16="http://schemas.microsoft.com/office/drawing/2014/main" id="{6BBF39BA-2C06-48FA-8CD2-D3CCABBA3B59}"/>
              </a:ext>
            </a:extLst>
          </p:cNvPr>
          <p:cNvSpPr/>
          <p:nvPr/>
        </p:nvSpPr>
        <p:spPr>
          <a:xfrm>
            <a:off x="7266528" y="2424535"/>
            <a:ext cx="1217843" cy="664196"/>
          </a:xfrm>
          <a:prstGeom prst="roundRect">
            <a:avLst>
              <a:gd name="adj" fmla="val 16667"/>
            </a:avLst>
          </a:prstGeom>
          <a:solidFill>
            <a:schemeClr val="accent3">
              <a:lumMod val="60000"/>
              <a:lumOff val="40000"/>
            </a:schemeClr>
          </a:solidFill>
          <a:ln w="34925" cap="flat" cmpd="sng">
            <a:solidFill>
              <a:schemeClr val="dk1"/>
            </a:solidFill>
            <a:prstDash val="solid"/>
            <a:round/>
            <a:headEnd type="none" w="sm" len="sm"/>
            <a:tailEnd type="none" w="sm" len="sm"/>
          </a:ln>
        </p:spPr>
        <p:txBody>
          <a:bodyPr spcFirstLastPara="1" wrap="square" lIns="0" tIns="68569" rIns="0" bIns="68569" anchor="ctr" anchorCtr="0">
            <a:noAutofit/>
          </a:bodyPr>
          <a:lstStyle/>
          <a:p>
            <a:pPr algn="ctr"/>
            <a:r>
              <a:rPr lang="en" sz="1200" b="1" dirty="0">
                <a:latin typeface="Arial" panose="020B0604020202020204" pitchFamily="34" charset="0"/>
                <a:cs typeface="Arial" panose="020B0604020202020204" pitchFamily="34" charset="0"/>
              </a:rPr>
              <a:t>Transformation</a:t>
            </a:r>
            <a:endParaRPr sz="1200" b="1" dirty="0">
              <a:latin typeface="Arial" panose="020B0604020202020204" pitchFamily="34" charset="0"/>
              <a:cs typeface="Arial" panose="020B0604020202020204" pitchFamily="34" charset="0"/>
            </a:endParaRPr>
          </a:p>
        </p:txBody>
      </p:sp>
      <p:cxnSp>
        <p:nvCxnSpPr>
          <p:cNvPr id="20" name="Google Shape;287;p27">
            <a:extLst>
              <a:ext uri="{FF2B5EF4-FFF2-40B4-BE49-F238E27FC236}">
                <a16:creationId xmlns:a16="http://schemas.microsoft.com/office/drawing/2014/main" id="{54BAD55B-DD13-42EA-B436-B4230913AB81}"/>
              </a:ext>
            </a:extLst>
          </p:cNvPr>
          <p:cNvCxnSpPr>
            <a:cxnSpLocks/>
          </p:cNvCxnSpPr>
          <p:nvPr/>
        </p:nvCxnSpPr>
        <p:spPr>
          <a:xfrm>
            <a:off x="6517072" y="2716909"/>
            <a:ext cx="749456" cy="0"/>
          </a:xfrm>
          <a:prstGeom prst="straightConnector1">
            <a:avLst/>
          </a:prstGeom>
          <a:noFill/>
          <a:ln w="63500" cap="flat" cmpd="sng">
            <a:solidFill>
              <a:schemeClr val="dk1"/>
            </a:solidFill>
            <a:prstDash val="solid"/>
            <a:round/>
            <a:headEnd type="none" w="med" len="med"/>
            <a:tailEnd type="arrow" w="lg" len="med"/>
          </a:ln>
        </p:spPr>
      </p:cxnSp>
      <p:sp>
        <p:nvSpPr>
          <p:cNvPr id="23" name="TextBox 22">
            <a:extLst>
              <a:ext uri="{FF2B5EF4-FFF2-40B4-BE49-F238E27FC236}">
                <a16:creationId xmlns:a16="http://schemas.microsoft.com/office/drawing/2014/main" id="{83C0F9ED-CB16-4510-B83D-A1B99D6EBBD8}"/>
              </a:ext>
            </a:extLst>
          </p:cNvPr>
          <p:cNvSpPr txBox="1"/>
          <p:nvPr/>
        </p:nvSpPr>
        <p:spPr>
          <a:xfrm>
            <a:off x="7019761" y="4834881"/>
            <a:ext cx="1967796" cy="261610"/>
          </a:xfrm>
          <a:prstGeom prst="rect">
            <a:avLst/>
          </a:prstGeom>
          <a:noFill/>
        </p:spPr>
        <p:txBody>
          <a:bodyPr wrap="square" rtlCol="0">
            <a:spAutoFit/>
          </a:bodyPr>
          <a:lstStyle>
            <a:defPPr>
              <a:defRPr lang="en-US"/>
            </a:defPPr>
            <a:lvl1pPr>
              <a:defRPr sz="1400">
                <a:solidFill>
                  <a:schemeClr val="accent6">
                    <a:lumMod val="50000"/>
                  </a:schemeClr>
                </a:solidFill>
              </a:defRPr>
            </a:lvl1pPr>
          </a:lstStyle>
          <a:p>
            <a:pPr algn="r"/>
            <a:r>
              <a:rPr lang="en-US" sz="1050" dirty="0">
                <a:solidFill>
                  <a:schemeClr val="tx2"/>
                </a:solidFill>
                <a:latin typeface="Arial" panose="020B0604020202020204" pitchFamily="34" charset="0"/>
                <a:cs typeface="Arial" panose="020B0604020202020204" pitchFamily="34" charset="0"/>
              </a:rPr>
              <a:t>Image: </a:t>
            </a:r>
            <a:r>
              <a:rPr lang="az-Cyrl-AZ" sz="1050" dirty="0">
                <a:solidFill>
                  <a:schemeClr val="tx2"/>
                </a:solidFill>
                <a:latin typeface="Arial" panose="020B0604020202020204" pitchFamily="34" charset="0"/>
                <a:cs typeface="Arial" panose="020B0604020202020204" pitchFamily="34" charset="0"/>
              </a:rPr>
              <a:t>Михаил Руденко</a:t>
            </a:r>
            <a:endParaRPr lang="en-US" sz="1050" dirty="0">
              <a:solidFill>
                <a:schemeClr val="tx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26582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1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Title 1">
            <a:extLst>
              <a:ext uri="{FF2B5EF4-FFF2-40B4-BE49-F238E27FC236}">
                <a16:creationId xmlns:a16="http://schemas.microsoft.com/office/drawing/2014/main" id="{B543F2D1-2AED-C392-DFF3-443D969B6EA7}"/>
              </a:ext>
            </a:extLst>
          </p:cNvPr>
          <p:cNvSpPr txBox="1">
            <a:spLocks/>
          </p:cNvSpPr>
          <p:nvPr/>
        </p:nvSpPr>
        <p:spPr>
          <a:xfrm>
            <a:off x="478445" y="177814"/>
            <a:ext cx="8136918"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solidFill>
                  <a:schemeClr val="tx2"/>
                </a:solidFill>
                <a:latin typeface="Arial" panose="020B0604020202020204" pitchFamily="34" charset="0"/>
                <a:cs typeface="Arial" panose="020B0604020202020204" pitchFamily="34" charset="0"/>
              </a:rPr>
              <a:t>Limits to post-drought recovery</a:t>
            </a:r>
          </a:p>
        </p:txBody>
      </p:sp>
      <p:sp>
        <p:nvSpPr>
          <p:cNvPr id="2" name="Rectangle 1">
            <a:extLst>
              <a:ext uri="{FF2B5EF4-FFF2-40B4-BE49-F238E27FC236}">
                <a16:creationId xmlns:a16="http://schemas.microsoft.com/office/drawing/2014/main" id="{A63A316A-7322-69C4-8B11-A948863662C7}"/>
              </a:ext>
            </a:extLst>
          </p:cNvPr>
          <p:cNvSpPr/>
          <p:nvPr/>
        </p:nvSpPr>
        <p:spPr>
          <a:xfrm>
            <a:off x="679354" y="1264546"/>
            <a:ext cx="4696530" cy="451959"/>
          </a:xfrm>
          <a:prstGeom prst="rect">
            <a:avLst/>
          </a:prstGeom>
          <a:solidFill>
            <a:srgbClr val="D8E1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000" b="1" dirty="0">
                <a:solidFill>
                  <a:srgbClr val="45634B"/>
                </a:solidFill>
                <a:latin typeface="Arial" panose="020B0604020202020204" pitchFamily="34" charset="0"/>
                <a:cs typeface="Arial" panose="020B0604020202020204" pitchFamily="34" charset="0"/>
              </a:rPr>
              <a:t>Micro-climate conditions</a:t>
            </a:r>
          </a:p>
        </p:txBody>
      </p:sp>
      <p:pic>
        <p:nvPicPr>
          <p:cNvPr id="5" name="Picture 4">
            <a:extLst>
              <a:ext uri="{FF2B5EF4-FFF2-40B4-BE49-F238E27FC236}">
                <a16:creationId xmlns:a16="http://schemas.microsoft.com/office/drawing/2014/main" id="{9B7A930E-0B84-B201-45ED-1C5D83D5C1F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12360" t="-18729" r="-7473"/>
          <a:stretch/>
        </p:blipFill>
        <p:spPr>
          <a:xfrm>
            <a:off x="287787" y="1171986"/>
            <a:ext cx="731520" cy="718114"/>
          </a:xfrm>
          <a:prstGeom prst="ellipse">
            <a:avLst/>
          </a:prstGeom>
          <a:solidFill>
            <a:srgbClr val="9FBDA5"/>
          </a:solidFill>
        </p:spPr>
      </p:pic>
      <p:grpSp>
        <p:nvGrpSpPr>
          <p:cNvPr id="29" name="Group 28">
            <a:extLst>
              <a:ext uri="{FF2B5EF4-FFF2-40B4-BE49-F238E27FC236}">
                <a16:creationId xmlns:a16="http://schemas.microsoft.com/office/drawing/2014/main" id="{DF17F51D-8F70-50EC-86C1-7EF4B6DF2EE0}"/>
              </a:ext>
            </a:extLst>
          </p:cNvPr>
          <p:cNvGrpSpPr/>
          <p:nvPr/>
        </p:nvGrpSpPr>
        <p:grpSpPr>
          <a:xfrm>
            <a:off x="5993351" y="1171986"/>
            <a:ext cx="2622013" cy="3402173"/>
            <a:chOff x="7991132" y="1562647"/>
            <a:chExt cx="3496017" cy="4536231"/>
          </a:xfrm>
        </p:grpSpPr>
        <p:pic>
          <p:nvPicPr>
            <p:cNvPr id="22" name="Picture 21" descr="A picture containing tree, outdoor, sky, field&#10;&#10;Description automatically generated">
              <a:extLst>
                <a:ext uri="{FF2B5EF4-FFF2-40B4-BE49-F238E27FC236}">
                  <a16:creationId xmlns:a16="http://schemas.microsoft.com/office/drawing/2014/main" id="{7319BDAD-A051-986C-5E32-15CF331D355E}"/>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7991132" y="1562647"/>
              <a:ext cx="3496017" cy="4536231"/>
            </a:xfrm>
            <a:prstGeom prst="rect">
              <a:avLst/>
            </a:prstGeom>
          </p:spPr>
        </p:pic>
        <p:sp>
          <p:nvSpPr>
            <p:cNvPr id="23" name="TextBox 22">
              <a:extLst>
                <a:ext uri="{FF2B5EF4-FFF2-40B4-BE49-F238E27FC236}">
                  <a16:creationId xmlns:a16="http://schemas.microsoft.com/office/drawing/2014/main" id="{EE8FE3CA-3E7C-A706-786D-C8B001FEF687}"/>
                </a:ext>
              </a:extLst>
            </p:cNvPr>
            <p:cNvSpPr txBox="1"/>
            <p:nvPr/>
          </p:nvSpPr>
          <p:spPr>
            <a:xfrm>
              <a:off x="7991132" y="3664739"/>
              <a:ext cx="3496014" cy="954108"/>
            </a:xfrm>
            <a:prstGeom prst="rect">
              <a:avLst/>
            </a:prstGeom>
            <a:noFill/>
          </p:spPr>
          <p:txBody>
            <a:bodyPr wrap="square" rtlCol="0">
              <a:spAutoFit/>
            </a:bodyPr>
            <a:lstStyle/>
            <a:p>
              <a:pPr algn="ctr"/>
              <a:r>
                <a:rPr lang="en-US" sz="1350" b="1" dirty="0">
                  <a:solidFill>
                    <a:schemeClr val="tx2"/>
                  </a:solidFill>
                  <a:latin typeface="Arial" panose="020B0604020202020204" pitchFamily="34" charset="0"/>
                  <a:cs typeface="Arial" panose="020B0604020202020204" pitchFamily="34" charset="0"/>
                </a:rPr>
                <a:t>Drought-induced mortality in pinyon pine reduces canopy cover </a:t>
              </a:r>
            </a:p>
          </p:txBody>
        </p:sp>
      </p:grpSp>
      <p:sp>
        <p:nvSpPr>
          <p:cNvPr id="36" name="TextBox 35">
            <a:extLst>
              <a:ext uri="{FF2B5EF4-FFF2-40B4-BE49-F238E27FC236}">
                <a16:creationId xmlns:a16="http://schemas.microsoft.com/office/drawing/2014/main" id="{E5D0BAB4-1118-4138-BEA1-519A118B8240}"/>
              </a:ext>
            </a:extLst>
          </p:cNvPr>
          <p:cNvSpPr txBox="1"/>
          <p:nvPr/>
        </p:nvSpPr>
        <p:spPr>
          <a:xfrm>
            <a:off x="5270804" y="4632453"/>
            <a:ext cx="3287659" cy="276999"/>
          </a:xfrm>
          <a:prstGeom prst="rect">
            <a:avLst/>
          </a:prstGeom>
          <a:noFill/>
        </p:spPr>
        <p:txBody>
          <a:bodyPr wrap="square">
            <a:spAutoFit/>
          </a:bodyPr>
          <a:lstStyle/>
          <a:p>
            <a:pPr algn="r"/>
            <a:r>
              <a:rPr lang="en-US" sz="1200" dirty="0">
                <a:solidFill>
                  <a:schemeClr val="tx2"/>
                </a:solidFill>
                <a:latin typeface="Arial" panose="020B0604020202020204" pitchFamily="34" charset="0"/>
                <a:cs typeface="Arial" panose="020B0604020202020204" pitchFamily="34" charset="0"/>
              </a:rPr>
              <a:t>Morillas et al. 2017 </a:t>
            </a:r>
            <a:r>
              <a:rPr lang="en-US" sz="1200" i="1" dirty="0">
                <a:solidFill>
                  <a:schemeClr val="tx2"/>
                </a:solidFill>
                <a:latin typeface="Arial" panose="020B0604020202020204" pitchFamily="34" charset="0"/>
                <a:cs typeface="Arial" panose="020B0604020202020204" pitchFamily="34" charset="0"/>
              </a:rPr>
              <a:t>JGR Biogeo</a:t>
            </a:r>
            <a:endParaRPr lang="en-US" sz="1200" dirty="0">
              <a:solidFill>
                <a:schemeClr val="tx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329809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Title 1">
            <a:extLst>
              <a:ext uri="{FF2B5EF4-FFF2-40B4-BE49-F238E27FC236}">
                <a16:creationId xmlns:a16="http://schemas.microsoft.com/office/drawing/2014/main" id="{B543F2D1-2AED-C392-DFF3-443D969B6EA7}"/>
              </a:ext>
            </a:extLst>
          </p:cNvPr>
          <p:cNvSpPr txBox="1">
            <a:spLocks/>
          </p:cNvSpPr>
          <p:nvPr/>
        </p:nvSpPr>
        <p:spPr>
          <a:xfrm>
            <a:off x="478445" y="177814"/>
            <a:ext cx="8136918"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solidFill>
                  <a:schemeClr val="tx2"/>
                </a:solidFill>
                <a:latin typeface="Arial" panose="020B0604020202020204" pitchFamily="34" charset="0"/>
                <a:cs typeface="Arial" panose="020B0604020202020204" pitchFamily="34" charset="0"/>
              </a:rPr>
              <a:t>Limits to post-drought recovery</a:t>
            </a:r>
          </a:p>
        </p:txBody>
      </p:sp>
      <p:sp>
        <p:nvSpPr>
          <p:cNvPr id="2" name="Rectangle 1">
            <a:extLst>
              <a:ext uri="{FF2B5EF4-FFF2-40B4-BE49-F238E27FC236}">
                <a16:creationId xmlns:a16="http://schemas.microsoft.com/office/drawing/2014/main" id="{A63A316A-7322-69C4-8B11-A948863662C7}"/>
              </a:ext>
            </a:extLst>
          </p:cNvPr>
          <p:cNvSpPr/>
          <p:nvPr/>
        </p:nvSpPr>
        <p:spPr>
          <a:xfrm>
            <a:off x="679354" y="1264546"/>
            <a:ext cx="4696530" cy="451959"/>
          </a:xfrm>
          <a:prstGeom prst="rect">
            <a:avLst/>
          </a:prstGeom>
          <a:solidFill>
            <a:srgbClr val="D8E1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000" b="1" dirty="0">
                <a:solidFill>
                  <a:srgbClr val="45634B"/>
                </a:solidFill>
                <a:latin typeface="Arial" panose="020B0604020202020204" pitchFamily="34" charset="0"/>
                <a:cs typeface="Arial" panose="020B0604020202020204" pitchFamily="34" charset="0"/>
              </a:rPr>
              <a:t>Micro-climate conditions</a:t>
            </a:r>
          </a:p>
        </p:txBody>
      </p:sp>
      <p:pic>
        <p:nvPicPr>
          <p:cNvPr id="5" name="Picture 4">
            <a:extLst>
              <a:ext uri="{FF2B5EF4-FFF2-40B4-BE49-F238E27FC236}">
                <a16:creationId xmlns:a16="http://schemas.microsoft.com/office/drawing/2014/main" id="{9B7A930E-0B84-B201-45ED-1C5D83D5C1F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12360" t="-18729" r="-7473"/>
          <a:stretch/>
        </p:blipFill>
        <p:spPr>
          <a:xfrm>
            <a:off x="287787" y="1171986"/>
            <a:ext cx="731520" cy="718114"/>
          </a:xfrm>
          <a:prstGeom prst="ellipse">
            <a:avLst/>
          </a:prstGeom>
          <a:solidFill>
            <a:srgbClr val="9FBDA5"/>
          </a:solidFill>
        </p:spPr>
      </p:pic>
      <p:grpSp>
        <p:nvGrpSpPr>
          <p:cNvPr id="48" name="Group 47">
            <a:extLst>
              <a:ext uri="{FF2B5EF4-FFF2-40B4-BE49-F238E27FC236}">
                <a16:creationId xmlns:a16="http://schemas.microsoft.com/office/drawing/2014/main" id="{B9E9B465-8F1A-038C-330A-FD90CCC9E0EF}"/>
              </a:ext>
            </a:extLst>
          </p:cNvPr>
          <p:cNvGrpSpPr/>
          <p:nvPr/>
        </p:nvGrpSpPr>
        <p:grpSpPr>
          <a:xfrm>
            <a:off x="275237" y="1967766"/>
            <a:ext cx="5100647" cy="726335"/>
            <a:chOff x="366982" y="2869665"/>
            <a:chExt cx="6800863" cy="968446"/>
          </a:xfrm>
        </p:grpSpPr>
        <p:sp>
          <p:nvSpPr>
            <p:cNvPr id="6" name="Rectangle 5">
              <a:extLst>
                <a:ext uri="{FF2B5EF4-FFF2-40B4-BE49-F238E27FC236}">
                  <a16:creationId xmlns:a16="http://schemas.microsoft.com/office/drawing/2014/main" id="{6F84E848-DE90-7C01-FE06-E92B3FBCF105}"/>
                </a:ext>
              </a:extLst>
            </p:cNvPr>
            <p:cNvSpPr/>
            <p:nvPr/>
          </p:nvSpPr>
          <p:spPr>
            <a:xfrm>
              <a:off x="905805" y="3027000"/>
              <a:ext cx="6262040" cy="612005"/>
            </a:xfrm>
            <a:prstGeom prst="rect">
              <a:avLst/>
            </a:prstGeom>
            <a:solidFill>
              <a:srgbClr val="D8E1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000" b="1" dirty="0">
                  <a:solidFill>
                    <a:srgbClr val="45634B"/>
                  </a:solidFill>
                  <a:latin typeface="Arial" panose="020B0604020202020204" pitchFamily="34" charset="0"/>
                  <a:cs typeface="Arial" panose="020B0604020202020204" pitchFamily="34" charset="0"/>
                </a:rPr>
                <a:t>Novel climate</a:t>
              </a:r>
            </a:p>
          </p:txBody>
        </p:sp>
        <p:pic>
          <p:nvPicPr>
            <p:cNvPr id="9" name="Picture 8" descr="Shape&#10;&#10;Description automatically generated with low confidence">
              <a:extLst>
                <a:ext uri="{FF2B5EF4-FFF2-40B4-BE49-F238E27FC236}">
                  <a16:creationId xmlns:a16="http://schemas.microsoft.com/office/drawing/2014/main" id="{B30B0452-948C-6BFD-B61A-C3867B2BE1C4}"/>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1888" t="-6005"/>
            <a:stretch/>
          </p:blipFill>
          <p:spPr>
            <a:xfrm>
              <a:off x="366982" y="2869665"/>
              <a:ext cx="975360" cy="968446"/>
            </a:xfrm>
            <a:prstGeom prst="ellipse">
              <a:avLst/>
            </a:prstGeom>
            <a:solidFill>
              <a:srgbClr val="9FBDA5"/>
            </a:solidFill>
          </p:spPr>
        </p:pic>
      </p:grpSp>
      <p:grpSp>
        <p:nvGrpSpPr>
          <p:cNvPr id="31" name="Group 30">
            <a:extLst>
              <a:ext uri="{FF2B5EF4-FFF2-40B4-BE49-F238E27FC236}">
                <a16:creationId xmlns:a16="http://schemas.microsoft.com/office/drawing/2014/main" id="{035393F6-0FF4-9DFA-8F88-3673607307EC}"/>
              </a:ext>
            </a:extLst>
          </p:cNvPr>
          <p:cNvGrpSpPr/>
          <p:nvPr/>
        </p:nvGrpSpPr>
        <p:grpSpPr>
          <a:xfrm>
            <a:off x="5395315" y="1630088"/>
            <a:ext cx="3441307" cy="3412411"/>
            <a:chOff x="455442" y="1116715"/>
            <a:chExt cx="4588409" cy="4549882"/>
          </a:xfrm>
        </p:grpSpPr>
        <p:grpSp>
          <p:nvGrpSpPr>
            <p:cNvPr id="27" name="Group 26">
              <a:extLst>
                <a:ext uri="{FF2B5EF4-FFF2-40B4-BE49-F238E27FC236}">
                  <a16:creationId xmlns:a16="http://schemas.microsoft.com/office/drawing/2014/main" id="{BAA61FDE-8BD4-2667-3224-00752F506C75}"/>
                </a:ext>
              </a:extLst>
            </p:cNvPr>
            <p:cNvGrpSpPr>
              <a:grpSpLocks noChangeAspect="1"/>
            </p:cNvGrpSpPr>
            <p:nvPr/>
          </p:nvGrpSpPr>
          <p:grpSpPr>
            <a:xfrm>
              <a:off x="1268929" y="1116715"/>
              <a:ext cx="3774921" cy="4111811"/>
              <a:chOff x="6738037" y="-174350"/>
              <a:chExt cx="5787602" cy="6126065"/>
            </a:xfrm>
          </p:grpSpPr>
          <p:pic>
            <p:nvPicPr>
              <p:cNvPr id="25" name="Picture 24">
                <a:extLst>
                  <a:ext uri="{FF2B5EF4-FFF2-40B4-BE49-F238E27FC236}">
                    <a16:creationId xmlns:a16="http://schemas.microsoft.com/office/drawing/2014/main" id="{5EBBFFCE-1203-A307-8CCE-BFAD457A842B}"/>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6738037" y="2799280"/>
                <a:ext cx="5772790" cy="3152435"/>
              </a:xfrm>
              <a:prstGeom prst="rect">
                <a:avLst/>
              </a:prstGeom>
            </p:spPr>
          </p:pic>
          <p:pic>
            <p:nvPicPr>
              <p:cNvPr id="26" name="Picture 25">
                <a:extLst>
                  <a:ext uri="{FF2B5EF4-FFF2-40B4-BE49-F238E27FC236}">
                    <a16:creationId xmlns:a16="http://schemas.microsoft.com/office/drawing/2014/main" id="{87E66B89-B200-86A4-6B2A-8B75F9C467A6}"/>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6752849" y="-174350"/>
                <a:ext cx="5772790" cy="2871219"/>
              </a:xfrm>
              <a:prstGeom prst="rect">
                <a:avLst/>
              </a:prstGeom>
            </p:spPr>
          </p:pic>
        </p:grpSp>
        <p:sp>
          <p:nvSpPr>
            <p:cNvPr id="28" name="TextBox 27">
              <a:extLst>
                <a:ext uri="{FF2B5EF4-FFF2-40B4-BE49-F238E27FC236}">
                  <a16:creationId xmlns:a16="http://schemas.microsoft.com/office/drawing/2014/main" id="{218FE7EF-CA0E-135B-9125-266D090D9DEA}"/>
                </a:ext>
              </a:extLst>
            </p:cNvPr>
            <p:cNvSpPr txBox="1"/>
            <p:nvPr/>
          </p:nvSpPr>
          <p:spPr>
            <a:xfrm>
              <a:off x="455442" y="5297265"/>
              <a:ext cx="4588409" cy="369332"/>
            </a:xfrm>
            <a:prstGeom prst="rect">
              <a:avLst/>
            </a:prstGeom>
            <a:noFill/>
          </p:spPr>
          <p:txBody>
            <a:bodyPr wrap="square" rtlCol="0">
              <a:spAutoFit/>
            </a:bodyPr>
            <a:lstStyle/>
            <a:p>
              <a:pPr algn="r"/>
              <a:r>
                <a:rPr lang="en-US" sz="1200" dirty="0">
                  <a:solidFill>
                    <a:schemeClr val="tx2"/>
                  </a:solidFill>
                  <a:latin typeface="Arial" panose="020B0604020202020204" pitchFamily="34" charset="0"/>
                  <a:cs typeface="Arial" panose="020B0604020202020204" pitchFamily="34" charset="0"/>
                </a:rPr>
                <a:t>Davis et al. 2019 </a:t>
              </a:r>
              <a:r>
                <a:rPr lang="en-US" sz="1200" i="1" dirty="0">
                  <a:solidFill>
                    <a:schemeClr val="tx2"/>
                  </a:solidFill>
                  <a:latin typeface="Arial" panose="020B0604020202020204" pitchFamily="34" charset="0"/>
                  <a:cs typeface="Arial" panose="020B0604020202020204" pitchFamily="34" charset="0"/>
                </a:rPr>
                <a:t>PNAS</a:t>
              </a:r>
              <a:r>
                <a:rPr lang="en-US" sz="1200" dirty="0">
                  <a:solidFill>
                    <a:schemeClr val="tx2"/>
                  </a:solidFill>
                  <a:latin typeface="Arial" panose="020B0604020202020204" pitchFamily="34" charset="0"/>
                  <a:cs typeface="Arial" panose="020B0604020202020204" pitchFamily="34" charset="0"/>
                </a:rPr>
                <a:t> </a:t>
              </a:r>
            </a:p>
          </p:txBody>
        </p:sp>
      </p:grpSp>
      <p:sp>
        <p:nvSpPr>
          <p:cNvPr id="30" name="TextBox 29">
            <a:extLst>
              <a:ext uri="{FF2B5EF4-FFF2-40B4-BE49-F238E27FC236}">
                <a16:creationId xmlns:a16="http://schemas.microsoft.com/office/drawing/2014/main" id="{E88E09C4-CBF5-4D27-89D5-9EC4ED46F8E5}"/>
              </a:ext>
            </a:extLst>
          </p:cNvPr>
          <p:cNvSpPr txBox="1"/>
          <p:nvPr/>
        </p:nvSpPr>
        <p:spPr>
          <a:xfrm>
            <a:off x="6005430" y="1000924"/>
            <a:ext cx="3001499" cy="715581"/>
          </a:xfrm>
          <a:prstGeom prst="rect">
            <a:avLst/>
          </a:prstGeom>
          <a:noFill/>
        </p:spPr>
        <p:txBody>
          <a:bodyPr wrap="square">
            <a:spAutoFit/>
          </a:bodyPr>
          <a:lstStyle/>
          <a:p>
            <a:pPr algn="ctr"/>
            <a:r>
              <a:rPr lang="en-US" sz="1350" b="1" dirty="0">
                <a:solidFill>
                  <a:schemeClr val="tx2"/>
                </a:solidFill>
                <a:latin typeface="Arial" panose="020B0604020202020204" pitchFamily="34" charset="0"/>
                <a:cs typeface="Arial" panose="020B0604020202020204" pitchFamily="34" charset="0"/>
              </a:rPr>
              <a:t>Recruitment of lodgepole pine (and other conifers) is increasingly limited by climate </a:t>
            </a:r>
          </a:p>
        </p:txBody>
      </p:sp>
    </p:spTree>
    <p:extLst>
      <p:ext uri="{BB962C8B-B14F-4D97-AF65-F5344CB8AC3E}">
        <p14:creationId xmlns:p14="http://schemas.microsoft.com/office/powerpoint/2010/main" val="1204853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Title 1">
            <a:extLst>
              <a:ext uri="{FF2B5EF4-FFF2-40B4-BE49-F238E27FC236}">
                <a16:creationId xmlns:a16="http://schemas.microsoft.com/office/drawing/2014/main" id="{B543F2D1-2AED-C392-DFF3-443D969B6EA7}"/>
              </a:ext>
            </a:extLst>
          </p:cNvPr>
          <p:cNvSpPr txBox="1">
            <a:spLocks/>
          </p:cNvSpPr>
          <p:nvPr/>
        </p:nvSpPr>
        <p:spPr>
          <a:xfrm>
            <a:off x="478445" y="177814"/>
            <a:ext cx="8136918"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solidFill>
                  <a:schemeClr val="tx2"/>
                </a:solidFill>
                <a:latin typeface="Arial" panose="020B0604020202020204" pitchFamily="34" charset="0"/>
                <a:cs typeface="Arial" panose="020B0604020202020204" pitchFamily="34" charset="0"/>
              </a:rPr>
              <a:t>Limits to post-drought recovery</a:t>
            </a:r>
          </a:p>
        </p:txBody>
      </p:sp>
      <p:sp>
        <p:nvSpPr>
          <p:cNvPr id="2" name="Rectangle 1">
            <a:extLst>
              <a:ext uri="{FF2B5EF4-FFF2-40B4-BE49-F238E27FC236}">
                <a16:creationId xmlns:a16="http://schemas.microsoft.com/office/drawing/2014/main" id="{A63A316A-7322-69C4-8B11-A948863662C7}"/>
              </a:ext>
            </a:extLst>
          </p:cNvPr>
          <p:cNvSpPr/>
          <p:nvPr/>
        </p:nvSpPr>
        <p:spPr>
          <a:xfrm>
            <a:off x="679354" y="1264546"/>
            <a:ext cx="4696530" cy="451959"/>
          </a:xfrm>
          <a:prstGeom prst="rect">
            <a:avLst/>
          </a:prstGeom>
          <a:solidFill>
            <a:srgbClr val="D8E1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000" b="1" dirty="0">
                <a:solidFill>
                  <a:srgbClr val="45634B"/>
                </a:solidFill>
                <a:latin typeface="Arial" panose="020B0604020202020204" pitchFamily="34" charset="0"/>
                <a:cs typeface="Arial" panose="020B0604020202020204" pitchFamily="34" charset="0"/>
              </a:rPr>
              <a:t>Micro-climate conditions</a:t>
            </a:r>
          </a:p>
        </p:txBody>
      </p:sp>
      <p:pic>
        <p:nvPicPr>
          <p:cNvPr id="5" name="Picture 4">
            <a:extLst>
              <a:ext uri="{FF2B5EF4-FFF2-40B4-BE49-F238E27FC236}">
                <a16:creationId xmlns:a16="http://schemas.microsoft.com/office/drawing/2014/main" id="{9B7A930E-0B84-B201-45ED-1C5D83D5C1F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12360" t="-18729" r="-7473"/>
          <a:stretch/>
        </p:blipFill>
        <p:spPr>
          <a:xfrm>
            <a:off x="287787" y="1171986"/>
            <a:ext cx="731520" cy="718114"/>
          </a:xfrm>
          <a:prstGeom prst="ellipse">
            <a:avLst/>
          </a:prstGeom>
          <a:solidFill>
            <a:srgbClr val="9FBDA5"/>
          </a:solidFill>
        </p:spPr>
      </p:pic>
      <p:grpSp>
        <p:nvGrpSpPr>
          <p:cNvPr id="48" name="Group 47">
            <a:extLst>
              <a:ext uri="{FF2B5EF4-FFF2-40B4-BE49-F238E27FC236}">
                <a16:creationId xmlns:a16="http://schemas.microsoft.com/office/drawing/2014/main" id="{B9E9B465-8F1A-038C-330A-FD90CCC9E0EF}"/>
              </a:ext>
            </a:extLst>
          </p:cNvPr>
          <p:cNvGrpSpPr/>
          <p:nvPr/>
        </p:nvGrpSpPr>
        <p:grpSpPr>
          <a:xfrm>
            <a:off x="275237" y="1967766"/>
            <a:ext cx="5100647" cy="726335"/>
            <a:chOff x="366982" y="2869665"/>
            <a:chExt cx="6800863" cy="968446"/>
          </a:xfrm>
        </p:grpSpPr>
        <p:sp>
          <p:nvSpPr>
            <p:cNvPr id="6" name="Rectangle 5">
              <a:extLst>
                <a:ext uri="{FF2B5EF4-FFF2-40B4-BE49-F238E27FC236}">
                  <a16:creationId xmlns:a16="http://schemas.microsoft.com/office/drawing/2014/main" id="{6F84E848-DE90-7C01-FE06-E92B3FBCF105}"/>
                </a:ext>
              </a:extLst>
            </p:cNvPr>
            <p:cNvSpPr/>
            <p:nvPr/>
          </p:nvSpPr>
          <p:spPr>
            <a:xfrm>
              <a:off x="905805" y="3027000"/>
              <a:ext cx="6262040" cy="612005"/>
            </a:xfrm>
            <a:prstGeom prst="rect">
              <a:avLst/>
            </a:prstGeom>
            <a:solidFill>
              <a:srgbClr val="D8E1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000" b="1" dirty="0">
                  <a:solidFill>
                    <a:srgbClr val="45634B"/>
                  </a:solidFill>
                  <a:latin typeface="Arial" panose="020B0604020202020204" pitchFamily="34" charset="0"/>
                  <a:cs typeface="Arial" panose="020B0604020202020204" pitchFamily="34" charset="0"/>
                </a:rPr>
                <a:t>Novel climate</a:t>
              </a:r>
            </a:p>
          </p:txBody>
        </p:sp>
        <p:pic>
          <p:nvPicPr>
            <p:cNvPr id="9" name="Picture 8" descr="Shape&#10;&#10;Description automatically generated with low confidence">
              <a:extLst>
                <a:ext uri="{FF2B5EF4-FFF2-40B4-BE49-F238E27FC236}">
                  <a16:creationId xmlns:a16="http://schemas.microsoft.com/office/drawing/2014/main" id="{B30B0452-948C-6BFD-B61A-C3867B2BE1C4}"/>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1888" t="-6005"/>
            <a:stretch/>
          </p:blipFill>
          <p:spPr>
            <a:xfrm>
              <a:off x="366982" y="2869665"/>
              <a:ext cx="975360" cy="968446"/>
            </a:xfrm>
            <a:prstGeom prst="ellipse">
              <a:avLst/>
            </a:prstGeom>
            <a:solidFill>
              <a:srgbClr val="9FBDA5"/>
            </a:solidFill>
          </p:spPr>
        </p:pic>
      </p:grpSp>
      <p:grpSp>
        <p:nvGrpSpPr>
          <p:cNvPr id="49" name="Group 48">
            <a:extLst>
              <a:ext uri="{FF2B5EF4-FFF2-40B4-BE49-F238E27FC236}">
                <a16:creationId xmlns:a16="http://schemas.microsoft.com/office/drawing/2014/main" id="{2407CD6D-1760-FB40-D9C3-3EE2A6DF5DA4}"/>
              </a:ext>
            </a:extLst>
          </p:cNvPr>
          <p:cNvGrpSpPr/>
          <p:nvPr/>
        </p:nvGrpSpPr>
        <p:grpSpPr>
          <a:xfrm>
            <a:off x="275236" y="2771767"/>
            <a:ext cx="5088098" cy="726335"/>
            <a:chOff x="383715" y="4229635"/>
            <a:chExt cx="6784130" cy="968446"/>
          </a:xfrm>
        </p:grpSpPr>
        <p:sp>
          <p:nvSpPr>
            <p:cNvPr id="8" name="Rectangle 7">
              <a:extLst>
                <a:ext uri="{FF2B5EF4-FFF2-40B4-BE49-F238E27FC236}">
                  <a16:creationId xmlns:a16="http://schemas.microsoft.com/office/drawing/2014/main" id="{82F11B1E-FED9-C55D-8520-5849D84C34B9}"/>
                </a:ext>
              </a:extLst>
            </p:cNvPr>
            <p:cNvSpPr/>
            <p:nvPr/>
          </p:nvSpPr>
          <p:spPr>
            <a:xfrm>
              <a:off x="889074" y="4308298"/>
              <a:ext cx="6278771" cy="612005"/>
            </a:xfrm>
            <a:prstGeom prst="rect">
              <a:avLst/>
            </a:prstGeom>
            <a:solidFill>
              <a:srgbClr val="D8E1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000" b="1" dirty="0">
                  <a:solidFill>
                    <a:srgbClr val="45634B"/>
                  </a:solidFill>
                  <a:latin typeface="Arial" panose="020B0604020202020204" pitchFamily="34" charset="0"/>
                  <a:cs typeface="Arial" panose="020B0604020202020204" pitchFamily="34" charset="0"/>
                </a:rPr>
                <a:t>Biotic interactions</a:t>
              </a:r>
            </a:p>
          </p:txBody>
        </p:sp>
        <p:pic>
          <p:nvPicPr>
            <p:cNvPr id="20" name="Picture 19">
              <a:extLst>
                <a:ext uri="{FF2B5EF4-FFF2-40B4-BE49-F238E27FC236}">
                  <a16:creationId xmlns:a16="http://schemas.microsoft.com/office/drawing/2014/main" id="{5B1D1BC2-34D0-DC2A-4084-11EDD0A9EA4E}"/>
                </a:ext>
              </a:extLst>
            </p:cNvPr>
            <p:cNvPicPr>
              <a:picLocks noChangeAspect="1"/>
            </p:cNvPicPr>
            <p:nvPr/>
          </p:nvPicPr>
          <p:blipFill>
            <a:blip r:embed="rId5" cstate="hqprint">
              <a:extLst>
                <a:ext uri="{28A0092B-C50C-407E-A947-70E740481C1C}">
                  <a14:useLocalDpi xmlns:a14="http://schemas.microsoft.com/office/drawing/2010/main"/>
                </a:ext>
              </a:extLst>
            </a:blip>
            <a:srcRect/>
            <a:stretch/>
          </p:blipFill>
          <p:spPr>
            <a:xfrm>
              <a:off x="383715" y="4229635"/>
              <a:ext cx="975360" cy="968446"/>
            </a:xfrm>
            <a:prstGeom prst="ellipse">
              <a:avLst/>
            </a:prstGeom>
            <a:solidFill>
              <a:srgbClr val="9FBDA5"/>
            </a:solidFill>
          </p:spPr>
        </p:pic>
      </p:grpSp>
      <p:grpSp>
        <p:nvGrpSpPr>
          <p:cNvPr id="35" name="Group 34">
            <a:extLst>
              <a:ext uri="{FF2B5EF4-FFF2-40B4-BE49-F238E27FC236}">
                <a16:creationId xmlns:a16="http://schemas.microsoft.com/office/drawing/2014/main" id="{FE64E785-5006-A543-DD46-FEC0A1E25AEB}"/>
              </a:ext>
            </a:extLst>
          </p:cNvPr>
          <p:cNvGrpSpPr/>
          <p:nvPr/>
        </p:nvGrpSpPr>
        <p:grpSpPr>
          <a:xfrm>
            <a:off x="5767451" y="1726186"/>
            <a:ext cx="3147588" cy="3388067"/>
            <a:chOff x="-5387291" y="658136"/>
            <a:chExt cx="4196784" cy="4517424"/>
          </a:xfrm>
        </p:grpSpPr>
        <p:pic>
          <p:nvPicPr>
            <p:cNvPr id="33" name="Picture 32">
              <a:extLst>
                <a:ext uri="{FF2B5EF4-FFF2-40B4-BE49-F238E27FC236}">
                  <a16:creationId xmlns:a16="http://schemas.microsoft.com/office/drawing/2014/main" id="{C59F6BDA-D97C-A171-4D8F-586C8ABDEAEB}"/>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5328278" y="658136"/>
              <a:ext cx="4078759" cy="3660731"/>
            </a:xfrm>
            <a:prstGeom prst="rect">
              <a:avLst/>
            </a:prstGeom>
          </p:spPr>
        </p:pic>
        <p:sp>
          <p:nvSpPr>
            <p:cNvPr id="34" name="TextBox 33">
              <a:extLst>
                <a:ext uri="{FF2B5EF4-FFF2-40B4-BE49-F238E27FC236}">
                  <a16:creationId xmlns:a16="http://schemas.microsoft.com/office/drawing/2014/main" id="{1BC1BFC2-31D6-9C38-6E13-D4962D2A76BA}"/>
                </a:ext>
              </a:extLst>
            </p:cNvPr>
            <p:cNvSpPr txBox="1"/>
            <p:nvPr/>
          </p:nvSpPr>
          <p:spPr>
            <a:xfrm>
              <a:off x="-5387291" y="4313785"/>
              <a:ext cx="4196784" cy="861775"/>
            </a:xfrm>
            <a:prstGeom prst="rect">
              <a:avLst/>
            </a:prstGeom>
            <a:noFill/>
          </p:spPr>
          <p:txBody>
            <a:bodyPr wrap="square" rtlCol="0">
              <a:spAutoFit/>
            </a:bodyPr>
            <a:lstStyle/>
            <a:p>
              <a:pPr algn="r"/>
              <a:r>
                <a:rPr lang="en-US" sz="1200" dirty="0">
                  <a:solidFill>
                    <a:schemeClr val="tx2"/>
                  </a:solidFill>
                  <a:latin typeface="Arial" panose="020B0604020202020204" pitchFamily="34" charset="0"/>
                  <a:cs typeface="Arial" panose="020B0604020202020204" pitchFamily="34" charset="0"/>
                </a:rPr>
                <a:t>Image: R.W. Halsey</a:t>
              </a:r>
            </a:p>
            <a:p>
              <a:pPr algn="r"/>
              <a:r>
                <a:rPr lang="en-US" sz="1200" dirty="0">
                  <a:solidFill>
                    <a:schemeClr val="tx2"/>
                  </a:solidFill>
                  <a:latin typeface="Arial" panose="020B0604020202020204" pitchFamily="34" charset="0"/>
                  <a:cs typeface="Arial" panose="020B0604020202020204" pitchFamily="34" charset="0"/>
                </a:rPr>
                <a:t>Jacobsen and Pratt 2018</a:t>
              </a:r>
              <a:r>
                <a:rPr lang="en-US" sz="1200" i="1" dirty="0">
                  <a:solidFill>
                    <a:schemeClr val="tx2"/>
                  </a:solidFill>
                  <a:latin typeface="Arial" panose="020B0604020202020204" pitchFamily="34" charset="0"/>
                  <a:cs typeface="Arial" panose="020B0604020202020204" pitchFamily="34" charset="0"/>
                </a:rPr>
                <a:t> New Phytol</a:t>
              </a:r>
            </a:p>
            <a:p>
              <a:pPr algn="r"/>
              <a:r>
                <a:rPr lang="en-US" sz="1200" dirty="0">
                  <a:solidFill>
                    <a:schemeClr val="tx2"/>
                  </a:solidFill>
                  <a:latin typeface="Arial" panose="020B0604020202020204" pitchFamily="34" charset="0"/>
                  <a:cs typeface="Arial" panose="020B0604020202020204" pitchFamily="34" charset="0"/>
                </a:rPr>
                <a:t>Park and Jenerette 2019 </a:t>
              </a:r>
              <a:r>
                <a:rPr lang="en-US" sz="1200" i="1" dirty="0">
                  <a:solidFill>
                    <a:schemeClr val="tx2"/>
                  </a:solidFill>
                  <a:latin typeface="Arial" panose="020B0604020202020204" pitchFamily="34" charset="0"/>
                  <a:cs typeface="Arial" panose="020B0604020202020204" pitchFamily="34" charset="0"/>
                </a:rPr>
                <a:t>Landscape Ecol</a:t>
              </a:r>
              <a:endParaRPr lang="en-US" sz="1200" dirty="0">
                <a:solidFill>
                  <a:schemeClr val="tx2"/>
                </a:solidFill>
                <a:latin typeface="Arial" panose="020B0604020202020204" pitchFamily="34" charset="0"/>
                <a:cs typeface="Arial" panose="020B0604020202020204" pitchFamily="34" charset="0"/>
              </a:endParaRPr>
            </a:p>
          </p:txBody>
        </p:sp>
      </p:grpSp>
      <p:sp>
        <p:nvSpPr>
          <p:cNvPr id="36" name="TextBox 35">
            <a:extLst>
              <a:ext uri="{FF2B5EF4-FFF2-40B4-BE49-F238E27FC236}">
                <a16:creationId xmlns:a16="http://schemas.microsoft.com/office/drawing/2014/main" id="{39F6D972-DDB7-4C85-9FD3-E2A9372C1555}"/>
              </a:ext>
            </a:extLst>
          </p:cNvPr>
          <p:cNvSpPr txBox="1"/>
          <p:nvPr/>
        </p:nvSpPr>
        <p:spPr>
          <a:xfrm>
            <a:off x="5680851" y="1010605"/>
            <a:ext cx="3147588" cy="715581"/>
          </a:xfrm>
          <a:prstGeom prst="rect">
            <a:avLst/>
          </a:prstGeom>
          <a:noFill/>
        </p:spPr>
        <p:txBody>
          <a:bodyPr wrap="square">
            <a:spAutoFit/>
          </a:bodyPr>
          <a:lstStyle/>
          <a:p>
            <a:pPr algn="ctr"/>
            <a:r>
              <a:rPr lang="en-US" sz="1350" b="1" dirty="0">
                <a:solidFill>
                  <a:schemeClr val="tx2"/>
                </a:solidFill>
                <a:latin typeface="Arial" panose="020B0604020202020204" pitchFamily="34" charset="0"/>
                <a:cs typeface="Arial" panose="020B0604020202020204" pitchFamily="34" charset="0"/>
              </a:rPr>
              <a:t>Establishment of non-native grasses suppresses chaparral recovery after drought </a:t>
            </a:r>
            <a:endParaRPr lang="en-US" sz="1350" b="1" dirty="0">
              <a:solidFill>
                <a:schemeClr val="tx2"/>
              </a:solidFill>
            </a:endParaRPr>
          </a:p>
        </p:txBody>
      </p:sp>
    </p:spTree>
    <p:extLst>
      <p:ext uri="{BB962C8B-B14F-4D97-AF65-F5344CB8AC3E}">
        <p14:creationId xmlns:p14="http://schemas.microsoft.com/office/powerpoint/2010/main" val="42561755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7202E983-37F5-429F-B7A7-4E317E3DB241}"/>
              </a:ext>
            </a:extLst>
          </p:cNvPr>
          <p:cNvSpPr txBox="1"/>
          <p:nvPr/>
        </p:nvSpPr>
        <p:spPr>
          <a:xfrm>
            <a:off x="467408" y="344746"/>
            <a:ext cx="4572000" cy="523220"/>
          </a:xfrm>
          <a:prstGeom prst="rect">
            <a:avLst/>
          </a:prstGeom>
          <a:noFill/>
        </p:spPr>
        <p:txBody>
          <a:bodyPr wrap="square">
            <a:spAutoFit/>
          </a:bodyPr>
          <a:lstStyle/>
          <a:p>
            <a:r>
              <a:rPr lang="en-US" sz="2800" b="1" dirty="0">
                <a:solidFill>
                  <a:schemeClr val="tx2"/>
                </a:solidFill>
                <a:latin typeface="Arial" panose="020B0604020202020204" pitchFamily="34" charset="0"/>
                <a:cs typeface="Arial" panose="020B0604020202020204" pitchFamily="34" charset="0"/>
              </a:rPr>
              <a:t>Today’s talk</a:t>
            </a:r>
          </a:p>
        </p:txBody>
      </p:sp>
      <p:sp>
        <p:nvSpPr>
          <p:cNvPr id="8" name="Rectangle 7">
            <a:extLst>
              <a:ext uri="{FF2B5EF4-FFF2-40B4-BE49-F238E27FC236}">
                <a16:creationId xmlns:a16="http://schemas.microsoft.com/office/drawing/2014/main" id="{31657472-C7D4-47CD-A6A1-9CC99D0B0965}"/>
              </a:ext>
            </a:extLst>
          </p:cNvPr>
          <p:cNvSpPr/>
          <p:nvPr/>
        </p:nvSpPr>
        <p:spPr>
          <a:xfrm>
            <a:off x="0" y="1200839"/>
            <a:ext cx="9144000" cy="683045"/>
          </a:xfrm>
          <a:prstGeom prst="rect">
            <a:avLst/>
          </a:prstGeom>
          <a:solidFill>
            <a:srgbClr val="A3B38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400" b="1" dirty="0">
                <a:solidFill>
                  <a:schemeClr val="bg1"/>
                </a:solidFill>
                <a:latin typeface="Arial" panose="020B0604020202020204" pitchFamily="34" charset="0"/>
                <a:cs typeface="Arial" panose="020B0604020202020204" pitchFamily="34" charset="0"/>
              </a:rPr>
              <a:t>	1. Ecological transformation and drought</a:t>
            </a:r>
          </a:p>
        </p:txBody>
      </p:sp>
      <p:sp>
        <p:nvSpPr>
          <p:cNvPr id="9" name="Rectangle 8">
            <a:extLst>
              <a:ext uri="{FF2B5EF4-FFF2-40B4-BE49-F238E27FC236}">
                <a16:creationId xmlns:a16="http://schemas.microsoft.com/office/drawing/2014/main" id="{40A7049F-E9E5-4422-AF90-5E9245BD3885}"/>
              </a:ext>
            </a:extLst>
          </p:cNvPr>
          <p:cNvSpPr/>
          <p:nvPr/>
        </p:nvSpPr>
        <p:spPr>
          <a:xfrm>
            <a:off x="0" y="2043557"/>
            <a:ext cx="9144000" cy="683045"/>
          </a:xfrm>
          <a:prstGeom prst="rect">
            <a:avLst/>
          </a:prstGeom>
          <a:solidFill>
            <a:srgbClr val="69833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400" b="1" dirty="0">
                <a:solidFill>
                  <a:schemeClr val="bg1"/>
                </a:solidFill>
                <a:latin typeface="Arial" panose="020B0604020202020204" pitchFamily="34" charset="0"/>
                <a:cs typeface="Arial" panose="020B0604020202020204" pitchFamily="34" charset="0"/>
              </a:rPr>
              <a:t>	2. Science synthesis</a:t>
            </a:r>
          </a:p>
        </p:txBody>
      </p:sp>
      <p:sp>
        <p:nvSpPr>
          <p:cNvPr id="10" name="Rectangle 9">
            <a:extLst>
              <a:ext uri="{FF2B5EF4-FFF2-40B4-BE49-F238E27FC236}">
                <a16:creationId xmlns:a16="http://schemas.microsoft.com/office/drawing/2014/main" id="{64F04EC1-3EFD-4492-BDB9-ADC89BEA687D}"/>
              </a:ext>
            </a:extLst>
          </p:cNvPr>
          <p:cNvSpPr/>
          <p:nvPr/>
        </p:nvSpPr>
        <p:spPr>
          <a:xfrm>
            <a:off x="0" y="2867224"/>
            <a:ext cx="9144000" cy="683045"/>
          </a:xfrm>
          <a:prstGeom prst="rect">
            <a:avLst/>
          </a:prstGeom>
          <a:solidFill>
            <a:srgbClr val="45634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400" b="1" dirty="0">
                <a:solidFill>
                  <a:schemeClr val="bg1"/>
                </a:solidFill>
                <a:latin typeface="Arial" panose="020B0604020202020204" pitchFamily="34" charset="0"/>
                <a:cs typeface="Arial" panose="020B0604020202020204" pitchFamily="34" charset="0"/>
              </a:rPr>
              <a:t>	3. Mechanisms for transformational ecological drought</a:t>
            </a:r>
          </a:p>
        </p:txBody>
      </p:sp>
    </p:spTree>
    <p:extLst>
      <p:ext uri="{BB962C8B-B14F-4D97-AF65-F5344CB8AC3E}">
        <p14:creationId xmlns:p14="http://schemas.microsoft.com/office/powerpoint/2010/main" val="8539136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Title 1">
            <a:extLst>
              <a:ext uri="{FF2B5EF4-FFF2-40B4-BE49-F238E27FC236}">
                <a16:creationId xmlns:a16="http://schemas.microsoft.com/office/drawing/2014/main" id="{B543F2D1-2AED-C392-DFF3-443D969B6EA7}"/>
              </a:ext>
            </a:extLst>
          </p:cNvPr>
          <p:cNvSpPr txBox="1">
            <a:spLocks/>
          </p:cNvSpPr>
          <p:nvPr/>
        </p:nvSpPr>
        <p:spPr>
          <a:xfrm>
            <a:off x="478445" y="177814"/>
            <a:ext cx="8136918"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solidFill>
                  <a:schemeClr val="tx2"/>
                </a:solidFill>
                <a:latin typeface="Arial" panose="020B0604020202020204" pitchFamily="34" charset="0"/>
                <a:cs typeface="Arial" panose="020B0604020202020204" pitchFamily="34" charset="0"/>
              </a:rPr>
              <a:t>Limits to post-drought recovery</a:t>
            </a:r>
          </a:p>
        </p:txBody>
      </p:sp>
      <p:sp>
        <p:nvSpPr>
          <p:cNvPr id="2" name="Rectangle 1">
            <a:extLst>
              <a:ext uri="{FF2B5EF4-FFF2-40B4-BE49-F238E27FC236}">
                <a16:creationId xmlns:a16="http://schemas.microsoft.com/office/drawing/2014/main" id="{A63A316A-7322-69C4-8B11-A948863662C7}"/>
              </a:ext>
            </a:extLst>
          </p:cNvPr>
          <p:cNvSpPr/>
          <p:nvPr/>
        </p:nvSpPr>
        <p:spPr>
          <a:xfrm>
            <a:off x="679354" y="1264546"/>
            <a:ext cx="4696530" cy="451959"/>
          </a:xfrm>
          <a:prstGeom prst="rect">
            <a:avLst/>
          </a:prstGeom>
          <a:solidFill>
            <a:srgbClr val="D8E1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000" b="1" dirty="0">
                <a:solidFill>
                  <a:srgbClr val="45634B"/>
                </a:solidFill>
                <a:latin typeface="Arial" panose="020B0604020202020204" pitchFamily="34" charset="0"/>
                <a:cs typeface="Arial" panose="020B0604020202020204" pitchFamily="34" charset="0"/>
              </a:rPr>
              <a:t>Micro-climate conditions</a:t>
            </a:r>
          </a:p>
        </p:txBody>
      </p:sp>
      <p:pic>
        <p:nvPicPr>
          <p:cNvPr id="5" name="Picture 4">
            <a:extLst>
              <a:ext uri="{FF2B5EF4-FFF2-40B4-BE49-F238E27FC236}">
                <a16:creationId xmlns:a16="http://schemas.microsoft.com/office/drawing/2014/main" id="{9B7A930E-0B84-B201-45ED-1C5D83D5C1F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12360" t="-18729" r="-7473"/>
          <a:stretch/>
        </p:blipFill>
        <p:spPr>
          <a:xfrm>
            <a:off x="287787" y="1171986"/>
            <a:ext cx="731520" cy="718114"/>
          </a:xfrm>
          <a:prstGeom prst="ellipse">
            <a:avLst/>
          </a:prstGeom>
          <a:solidFill>
            <a:srgbClr val="9FBDA5"/>
          </a:solidFill>
        </p:spPr>
      </p:pic>
      <p:grpSp>
        <p:nvGrpSpPr>
          <p:cNvPr id="48" name="Group 47">
            <a:extLst>
              <a:ext uri="{FF2B5EF4-FFF2-40B4-BE49-F238E27FC236}">
                <a16:creationId xmlns:a16="http://schemas.microsoft.com/office/drawing/2014/main" id="{B9E9B465-8F1A-038C-330A-FD90CCC9E0EF}"/>
              </a:ext>
            </a:extLst>
          </p:cNvPr>
          <p:cNvGrpSpPr/>
          <p:nvPr/>
        </p:nvGrpSpPr>
        <p:grpSpPr>
          <a:xfrm>
            <a:off x="275237" y="1967766"/>
            <a:ext cx="5100647" cy="726335"/>
            <a:chOff x="366982" y="2869665"/>
            <a:chExt cx="6800863" cy="968446"/>
          </a:xfrm>
        </p:grpSpPr>
        <p:sp>
          <p:nvSpPr>
            <p:cNvPr id="6" name="Rectangle 5">
              <a:extLst>
                <a:ext uri="{FF2B5EF4-FFF2-40B4-BE49-F238E27FC236}">
                  <a16:creationId xmlns:a16="http://schemas.microsoft.com/office/drawing/2014/main" id="{6F84E848-DE90-7C01-FE06-E92B3FBCF105}"/>
                </a:ext>
              </a:extLst>
            </p:cNvPr>
            <p:cNvSpPr/>
            <p:nvPr/>
          </p:nvSpPr>
          <p:spPr>
            <a:xfrm>
              <a:off x="905805" y="3027000"/>
              <a:ext cx="6262040" cy="612005"/>
            </a:xfrm>
            <a:prstGeom prst="rect">
              <a:avLst/>
            </a:prstGeom>
            <a:solidFill>
              <a:srgbClr val="D8E1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000" b="1" dirty="0">
                  <a:solidFill>
                    <a:srgbClr val="45634B"/>
                  </a:solidFill>
                  <a:latin typeface="Arial" panose="020B0604020202020204" pitchFamily="34" charset="0"/>
                  <a:cs typeface="Arial" panose="020B0604020202020204" pitchFamily="34" charset="0"/>
                </a:rPr>
                <a:t>Novel climate</a:t>
              </a:r>
            </a:p>
          </p:txBody>
        </p:sp>
        <p:pic>
          <p:nvPicPr>
            <p:cNvPr id="9" name="Picture 8" descr="Shape&#10;&#10;Description automatically generated with low confidence">
              <a:extLst>
                <a:ext uri="{FF2B5EF4-FFF2-40B4-BE49-F238E27FC236}">
                  <a16:creationId xmlns:a16="http://schemas.microsoft.com/office/drawing/2014/main" id="{B30B0452-948C-6BFD-B61A-C3867B2BE1C4}"/>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1888" t="-6005"/>
            <a:stretch/>
          </p:blipFill>
          <p:spPr>
            <a:xfrm>
              <a:off x="366982" y="2869665"/>
              <a:ext cx="975360" cy="968446"/>
            </a:xfrm>
            <a:prstGeom prst="ellipse">
              <a:avLst/>
            </a:prstGeom>
            <a:solidFill>
              <a:srgbClr val="9FBDA5"/>
            </a:solidFill>
          </p:spPr>
        </p:pic>
      </p:grpSp>
      <p:grpSp>
        <p:nvGrpSpPr>
          <p:cNvPr id="50" name="Group 49">
            <a:extLst>
              <a:ext uri="{FF2B5EF4-FFF2-40B4-BE49-F238E27FC236}">
                <a16:creationId xmlns:a16="http://schemas.microsoft.com/office/drawing/2014/main" id="{2B3A60F8-39AC-7E6D-EF90-285683F632BF}"/>
              </a:ext>
            </a:extLst>
          </p:cNvPr>
          <p:cNvGrpSpPr/>
          <p:nvPr/>
        </p:nvGrpSpPr>
        <p:grpSpPr>
          <a:xfrm>
            <a:off x="294719" y="3572883"/>
            <a:ext cx="5088098" cy="726335"/>
            <a:chOff x="383715" y="5510033"/>
            <a:chExt cx="6784130" cy="968446"/>
          </a:xfrm>
        </p:grpSpPr>
        <p:sp>
          <p:nvSpPr>
            <p:cNvPr id="10" name="Rectangle 9">
              <a:extLst>
                <a:ext uri="{FF2B5EF4-FFF2-40B4-BE49-F238E27FC236}">
                  <a16:creationId xmlns:a16="http://schemas.microsoft.com/office/drawing/2014/main" id="{2B9EC806-89DC-9502-4407-07B3101C526E}"/>
                </a:ext>
              </a:extLst>
            </p:cNvPr>
            <p:cNvSpPr/>
            <p:nvPr/>
          </p:nvSpPr>
          <p:spPr>
            <a:xfrm>
              <a:off x="889074" y="5666264"/>
              <a:ext cx="6278771" cy="612006"/>
            </a:xfrm>
            <a:prstGeom prst="rect">
              <a:avLst/>
            </a:prstGeom>
            <a:solidFill>
              <a:srgbClr val="D8E1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000" b="1" dirty="0">
                  <a:solidFill>
                    <a:srgbClr val="45634B"/>
                  </a:solidFill>
                  <a:latin typeface="Arial" panose="020B0604020202020204" pitchFamily="34" charset="0"/>
                  <a:cs typeface="Arial" panose="020B0604020202020204" pitchFamily="34" charset="0"/>
                </a:rPr>
                <a:t>Additional disturbances</a:t>
              </a:r>
            </a:p>
          </p:txBody>
        </p:sp>
        <p:pic>
          <p:nvPicPr>
            <p:cNvPr id="19" name="Picture 18">
              <a:extLst>
                <a:ext uri="{FF2B5EF4-FFF2-40B4-BE49-F238E27FC236}">
                  <a16:creationId xmlns:a16="http://schemas.microsoft.com/office/drawing/2014/main" id="{D0F1534D-7FC6-F151-A145-2C5A12B98C9D}"/>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t="-11123" r="-7392"/>
            <a:stretch/>
          </p:blipFill>
          <p:spPr>
            <a:xfrm>
              <a:off x="383715" y="5510033"/>
              <a:ext cx="975360" cy="968446"/>
            </a:xfrm>
            <a:prstGeom prst="ellipse">
              <a:avLst/>
            </a:prstGeom>
            <a:solidFill>
              <a:srgbClr val="9FBDA5"/>
            </a:solidFill>
          </p:spPr>
        </p:pic>
      </p:grpSp>
      <p:grpSp>
        <p:nvGrpSpPr>
          <p:cNvPr id="49" name="Group 48">
            <a:extLst>
              <a:ext uri="{FF2B5EF4-FFF2-40B4-BE49-F238E27FC236}">
                <a16:creationId xmlns:a16="http://schemas.microsoft.com/office/drawing/2014/main" id="{2407CD6D-1760-FB40-D9C3-3EE2A6DF5DA4}"/>
              </a:ext>
            </a:extLst>
          </p:cNvPr>
          <p:cNvGrpSpPr/>
          <p:nvPr/>
        </p:nvGrpSpPr>
        <p:grpSpPr>
          <a:xfrm>
            <a:off x="275236" y="2771767"/>
            <a:ext cx="5088098" cy="726335"/>
            <a:chOff x="383715" y="4229635"/>
            <a:chExt cx="6784130" cy="968446"/>
          </a:xfrm>
        </p:grpSpPr>
        <p:sp>
          <p:nvSpPr>
            <p:cNvPr id="8" name="Rectangle 7">
              <a:extLst>
                <a:ext uri="{FF2B5EF4-FFF2-40B4-BE49-F238E27FC236}">
                  <a16:creationId xmlns:a16="http://schemas.microsoft.com/office/drawing/2014/main" id="{82F11B1E-FED9-C55D-8520-5849D84C34B9}"/>
                </a:ext>
              </a:extLst>
            </p:cNvPr>
            <p:cNvSpPr/>
            <p:nvPr/>
          </p:nvSpPr>
          <p:spPr>
            <a:xfrm>
              <a:off x="889074" y="4308298"/>
              <a:ext cx="6278771" cy="612005"/>
            </a:xfrm>
            <a:prstGeom prst="rect">
              <a:avLst/>
            </a:prstGeom>
            <a:solidFill>
              <a:srgbClr val="D8E1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000" b="1" dirty="0">
                  <a:solidFill>
                    <a:srgbClr val="45634B"/>
                  </a:solidFill>
                  <a:latin typeface="Arial" panose="020B0604020202020204" pitchFamily="34" charset="0"/>
                  <a:cs typeface="Arial" panose="020B0604020202020204" pitchFamily="34" charset="0"/>
                </a:rPr>
                <a:t>Biotic interactions</a:t>
              </a:r>
            </a:p>
          </p:txBody>
        </p:sp>
        <p:pic>
          <p:nvPicPr>
            <p:cNvPr id="20" name="Picture 19">
              <a:extLst>
                <a:ext uri="{FF2B5EF4-FFF2-40B4-BE49-F238E27FC236}">
                  <a16:creationId xmlns:a16="http://schemas.microsoft.com/office/drawing/2014/main" id="{5B1D1BC2-34D0-DC2A-4084-11EDD0A9EA4E}"/>
                </a:ext>
              </a:extLst>
            </p:cNvPr>
            <p:cNvPicPr>
              <a:picLocks noChangeAspect="1"/>
            </p:cNvPicPr>
            <p:nvPr/>
          </p:nvPicPr>
          <p:blipFill>
            <a:blip r:embed="rId6" cstate="hqprint">
              <a:extLst>
                <a:ext uri="{28A0092B-C50C-407E-A947-70E740481C1C}">
                  <a14:useLocalDpi xmlns:a14="http://schemas.microsoft.com/office/drawing/2010/main"/>
                </a:ext>
              </a:extLst>
            </a:blip>
            <a:srcRect/>
            <a:stretch/>
          </p:blipFill>
          <p:spPr>
            <a:xfrm>
              <a:off x="383715" y="4229635"/>
              <a:ext cx="975360" cy="968446"/>
            </a:xfrm>
            <a:prstGeom prst="ellipse">
              <a:avLst/>
            </a:prstGeom>
            <a:solidFill>
              <a:srgbClr val="9FBDA5"/>
            </a:solidFill>
          </p:spPr>
        </p:pic>
      </p:grpSp>
      <p:grpSp>
        <p:nvGrpSpPr>
          <p:cNvPr id="47" name="Group 46">
            <a:extLst>
              <a:ext uri="{FF2B5EF4-FFF2-40B4-BE49-F238E27FC236}">
                <a16:creationId xmlns:a16="http://schemas.microsoft.com/office/drawing/2014/main" id="{3A2869A5-8D79-6F7F-F0B3-9C91673F640B}"/>
              </a:ext>
            </a:extLst>
          </p:cNvPr>
          <p:cNvGrpSpPr/>
          <p:nvPr/>
        </p:nvGrpSpPr>
        <p:grpSpPr>
          <a:xfrm>
            <a:off x="2429505" y="927859"/>
            <a:ext cx="6507718" cy="4129321"/>
            <a:chOff x="8370336" y="-812776"/>
            <a:chExt cx="8676958" cy="5505760"/>
          </a:xfrm>
        </p:grpSpPr>
        <p:grpSp>
          <p:nvGrpSpPr>
            <p:cNvPr id="45" name="Group 44">
              <a:extLst>
                <a:ext uri="{FF2B5EF4-FFF2-40B4-BE49-F238E27FC236}">
                  <a16:creationId xmlns:a16="http://schemas.microsoft.com/office/drawing/2014/main" id="{D29BB028-86B7-1149-D795-98FD027D7318}"/>
                </a:ext>
              </a:extLst>
            </p:cNvPr>
            <p:cNvGrpSpPr/>
            <p:nvPr/>
          </p:nvGrpSpPr>
          <p:grpSpPr>
            <a:xfrm>
              <a:off x="12718140" y="-812776"/>
              <a:ext cx="4329154" cy="4709976"/>
              <a:chOff x="13204184" y="1794994"/>
              <a:chExt cx="4329154" cy="4709976"/>
            </a:xfrm>
          </p:grpSpPr>
          <p:sp>
            <p:nvSpPr>
              <p:cNvPr id="40" name="TextBox 39">
                <a:extLst>
                  <a:ext uri="{FF2B5EF4-FFF2-40B4-BE49-F238E27FC236}">
                    <a16:creationId xmlns:a16="http://schemas.microsoft.com/office/drawing/2014/main" id="{AECE972F-AF69-8ECD-5318-1C53680A43AD}"/>
                  </a:ext>
                </a:extLst>
              </p:cNvPr>
              <p:cNvSpPr txBox="1"/>
              <p:nvPr/>
            </p:nvSpPr>
            <p:spPr>
              <a:xfrm>
                <a:off x="13737251" y="3972973"/>
                <a:ext cx="3735421" cy="369332"/>
              </a:xfrm>
              <a:prstGeom prst="rect">
                <a:avLst/>
              </a:prstGeom>
              <a:noFill/>
            </p:spPr>
            <p:txBody>
              <a:bodyPr wrap="square" rtlCol="0">
                <a:spAutoFit/>
              </a:bodyPr>
              <a:lstStyle/>
              <a:p>
                <a:pPr algn="r"/>
                <a:r>
                  <a:rPr lang="en-US" sz="1200" b="1" dirty="0">
                    <a:solidFill>
                      <a:srgbClr val="45634B"/>
                    </a:solidFill>
                    <a:latin typeface="Arial" panose="020B0604020202020204" pitchFamily="34" charset="0"/>
                    <a:cs typeface="Arial" panose="020B0604020202020204" pitchFamily="34" charset="0"/>
                  </a:rPr>
                  <a:t>Forest canopy health</a:t>
                </a:r>
              </a:p>
            </p:txBody>
          </p:sp>
          <p:grpSp>
            <p:nvGrpSpPr>
              <p:cNvPr id="44" name="Group 43">
                <a:extLst>
                  <a:ext uri="{FF2B5EF4-FFF2-40B4-BE49-F238E27FC236}">
                    <a16:creationId xmlns:a16="http://schemas.microsoft.com/office/drawing/2014/main" id="{0E81890E-0F95-E870-DC86-7838B93D772E}"/>
                  </a:ext>
                </a:extLst>
              </p:cNvPr>
              <p:cNvGrpSpPr/>
              <p:nvPr/>
            </p:nvGrpSpPr>
            <p:grpSpPr>
              <a:xfrm>
                <a:off x="13204184" y="1794994"/>
                <a:ext cx="4329154" cy="4709976"/>
                <a:chOff x="13271708" y="1675901"/>
                <a:chExt cx="4329154" cy="4709976"/>
              </a:xfrm>
            </p:grpSpPr>
            <p:pic>
              <p:nvPicPr>
                <p:cNvPr id="41" name="Picture 40" descr="Chart&#10;&#10;Description automatically generated">
                  <a:extLst>
                    <a:ext uri="{FF2B5EF4-FFF2-40B4-BE49-F238E27FC236}">
                      <a16:creationId xmlns:a16="http://schemas.microsoft.com/office/drawing/2014/main" id="{C74AB1DE-60EC-8335-06B1-F4D421CD344E}"/>
                    </a:ext>
                  </a:extLst>
                </p:cNvPr>
                <p:cNvPicPr>
                  <a:picLocks noChangeAspect="1"/>
                </p:cNvPicPr>
                <p:nvPr/>
              </p:nvPicPr>
              <p:blipFill rotWithShape="1">
                <a:blip r:embed="rId7" cstate="hq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3271708" y="4160056"/>
                  <a:ext cx="4297189" cy="2225821"/>
                </a:xfrm>
                <a:prstGeom prst="rect">
                  <a:avLst/>
                </a:prstGeom>
              </p:spPr>
            </p:pic>
            <p:grpSp>
              <p:nvGrpSpPr>
                <p:cNvPr id="43" name="Group 42">
                  <a:extLst>
                    <a:ext uri="{FF2B5EF4-FFF2-40B4-BE49-F238E27FC236}">
                      <a16:creationId xmlns:a16="http://schemas.microsoft.com/office/drawing/2014/main" id="{41DB664E-A1CB-1973-BB88-267DD7EA6A6C}"/>
                    </a:ext>
                  </a:extLst>
                </p:cNvPr>
                <p:cNvGrpSpPr/>
                <p:nvPr/>
              </p:nvGrpSpPr>
              <p:grpSpPr>
                <a:xfrm>
                  <a:off x="13361071" y="1675901"/>
                  <a:ext cx="4239791" cy="1995384"/>
                  <a:chOff x="-3624533" y="1971820"/>
                  <a:chExt cx="4239791" cy="1995384"/>
                </a:xfrm>
              </p:grpSpPr>
              <p:pic>
                <p:nvPicPr>
                  <p:cNvPr id="38" name="Picture 37" descr="Chart&#10;&#10;Description automatically generated">
                    <a:extLst>
                      <a:ext uri="{FF2B5EF4-FFF2-40B4-BE49-F238E27FC236}">
                        <a16:creationId xmlns:a16="http://schemas.microsoft.com/office/drawing/2014/main" id="{1CA54F08-C755-0FB1-3618-E813B88F31B9}"/>
                      </a:ext>
                    </a:extLst>
                  </p:cNvPr>
                  <p:cNvPicPr>
                    <a:picLocks noChangeAspect="1"/>
                  </p:cNvPicPr>
                  <p:nvPr/>
                </p:nvPicPr>
                <p:blipFill rotWithShape="1">
                  <a:blip r:embed="rId8" cstate="hq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3624533" y="2136324"/>
                    <a:ext cx="4239791" cy="1830880"/>
                  </a:xfrm>
                  <a:prstGeom prst="rect">
                    <a:avLst/>
                  </a:prstGeom>
                </p:spPr>
              </p:pic>
              <p:sp>
                <p:nvSpPr>
                  <p:cNvPr id="42" name="TextBox 41">
                    <a:extLst>
                      <a:ext uri="{FF2B5EF4-FFF2-40B4-BE49-F238E27FC236}">
                        <a16:creationId xmlns:a16="http://schemas.microsoft.com/office/drawing/2014/main" id="{F9DFE021-99C9-E380-288F-79ED6F7E3E35}"/>
                      </a:ext>
                    </a:extLst>
                  </p:cNvPr>
                  <p:cNvSpPr txBox="1"/>
                  <p:nvPr/>
                </p:nvSpPr>
                <p:spPr>
                  <a:xfrm>
                    <a:off x="-3180829" y="1971820"/>
                    <a:ext cx="3735422" cy="369332"/>
                  </a:xfrm>
                  <a:prstGeom prst="rect">
                    <a:avLst/>
                  </a:prstGeom>
                  <a:noFill/>
                </p:spPr>
                <p:txBody>
                  <a:bodyPr wrap="square" rtlCol="0">
                    <a:spAutoFit/>
                  </a:bodyPr>
                  <a:lstStyle/>
                  <a:p>
                    <a:pPr algn="r"/>
                    <a:r>
                      <a:rPr lang="en-US" sz="1200" b="1" dirty="0">
                        <a:solidFill>
                          <a:srgbClr val="988306"/>
                        </a:solidFill>
                        <a:latin typeface="Arial" panose="020B0604020202020204" pitchFamily="34" charset="0"/>
                        <a:cs typeface="Arial" panose="020B0604020202020204" pitchFamily="34" charset="0"/>
                      </a:rPr>
                      <a:t>Drought index</a:t>
                    </a:r>
                  </a:p>
                </p:txBody>
              </p:sp>
            </p:grpSp>
          </p:grpSp>
        </p:grpSp>
        <p:sp>
          <p:nvSpPr>
            <p:cNvPr id="46" name="TextBox 45">
              <a:extLst>
                <a:ext uri="{FF2B5EF4-FFF2-40B4-BE49-F238E27FC236}">
                  <a16:creationId xmlns:a16="http://schemas.microsoft.com/office/drawing/2014/main" id="{4622CA24-D8A2-F598-1E99-0A174F7F8B9B}"/>
                </a:ext>
              </a:extLst>
            </p:cNvPr>
            <p:cNvSpPr txBox="1"/>
            <p:nvPr/>
          </p:nvSpPr>
          <p:spPr>
            <a:xfrm>
              <a:off x="8370336" y="4077431"/>
              <a:ext cx="4196784" cy="615553"/>
            </a:xfrm>
            <a:prstGeom prst="rect">
              <a:avLst/>
            </a:prstGeom>
            <a:noFill/>
          </p:spPr>
          <p:txBody>
            <a:bodyPr wrap="square" rtlCol="0">
              <a:spAutoFit/>
            </a:bodyPr>
            <a:lstStyle/>
            <a:p>
              <a:r>
                <a:rPr lang="en-US" sz="1200" dirty="0">
                  <a:solidFill>
                    <a:schemeClr val="tx2"/>
                  </a:solidFill>
                  <a:latin typeface="Arial" panose="020B0604020202020204" pitchFamily="34" charset="0"/>
                  <a:cs typeface="Arial" panose="020B0604020202020204" pitchFamily="34" charset="0"/>
                </a:rPr>
                <a:t>Image: Saatchi et al. 2012 </a:t>
              </a:r>
              <a:r>
                <a:rPr lang="en-US" sz="1200" i="1" dirty="0">
                  <a:solidFill>
                    <a:schemeClr val="tx2"/>
                  </a:solidFill>
                  <a:latin typeface="Arial" panose="020B0604020202020204" pitchFamily="34" charset="0"/>
                  <a:cs typeface="Arial" panose="020B0604020202020204" pitchFamily="34" charset="0"/>
                </a:rPr>
                <a:t>PNAS</a:t>
              </a:r>
            </a:p>
            <a:p>
              <a:r>
                <a:rPr lang="en-US" sz="1200" dirty="0">
                  <a:solidFill>
                    <a:schemeClr val="tx2"/>
                  </a:solidFill>
                  <a:latin typeface="Arial" panose="020B0604020202020204" pitchFamily="34" charset="0"/>
                  <a:cs typeface="Arial" panose="020B0604020202020204" pitchFamily="34" charset="0"/>
                </a:rPr>
                <a:t>Schwalm et al. 2017 </a:t>
              </a:r>
              <a:r>
                <a:rPr lang="en-US" sz="1200" i="1" dirty="0">
                  <a:solidFill>
                    <a:schemeClr val="tx2"/>
                  </a:solidFill>
                  <a:latin typeface="Arial" panose="020B0604020202020204" pitchFamily="34" charset="0"/>
                  <a:cs typeface="Arial" panose="020B0604020202020204" pitchFamily="34" charset="0"/>
                </a:rPr>
                <a:t>Nature</a:t>
              </a:r>
              <a:endParaRPr lang="en-US" sz="1200" dirty="0">
                <a:solidFill>
                  <a:schemeClr val="tx2"/>
                </a:solidFill>
                <a:latin typeface="Arial" panose="020B0604020202020204" pitchFamily="34" charset="0"/>
                <a:cs typeface="Arial" panose="020B0604020202020204" pitchFamily="34" charset="0"/>
              </a:endParaRPr>
            </a:p>
          </p:txBody>
        </p:sp>
      </p:grpSp>
      <p:sp>
        <p:nvSpPr>
          <p:cNvPr id="27" name="TextBox 26">
            <a:extLst>
              <a:ext uri="{FF2B5EF4-FFF2-40B4-BE49-F238E27FC236}">
                <a16:creationId xmlns:a16="http://schemas.microsoft.com/office/drawing/2014/main" id="{9FEFC4F0-2FC8-43D7-AE67-681B8705AAA7}"/>
              </a:ext>
            </a:extLst>
          </p:cNvPr>
          <p:cNvSpPr txBox="1"/>
          <p:nvPr/>
        </p:nvSpPr>
        <p:spPr>
          <a:xfrm>
            <a:off x="5690358" y="4549349"/>
            <a:ext cx="3357884" cy="507831"/>
          </a:xfrm>
          <a:prstGeom prst="rect">
            <a:avLst/>
          </a:prstGeom>
          <a:noFill/>
        </p:spPr>
        <p:txBody>
          <a:bodyPr wrap="square">
            <a:spAutoFit/>
          </a:bodyPr>
          <a:lstStyle/>
          <a:p>
            <a:pPr algn="ctr"/>
            <a:r>
              <a:rPr lang="en-US" sz="1350" b="1" dirty="0">
                <a:solidFill>
                  <a:schemeClr val="tx2"/>
                </a:solidFill>
                <a:latin typeface="Arial" panose="020B0604020202020204" pitchFamily="34" charset="0"/>
                <a:cs typeface="Arial" panose="020B0604020202020204" pitchFamily="34" charset="0"/>
              </a:rPr>
              <a:t>Amazon forests cannot fully recover before the next drought occurs </a:t>
            </a:r>
            <a:endParaRPr lang="en-US" sz="1350" b="1" dirty="0">
              <a:solidFill>
                <a:schemeClr val="tx2"/>
              </a:solidFill>
            </a:endParaRPr>
          </a:p>
        </p:txBody>
      </p:sp>
    </p:spTree>
    <p:extLst>
      <p:ext uri="{BB962C8B-B14F-4D97-AF65-F5344CB8AC3E}">
        <p14:creationId xmlns:p14="http://schemas.microsoft.com/office/powerpoint/2010/main" val="6911870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 scatter chart&#10;&#10;Description automatically generated with medium confidence">
            <a:extLst>
              <a:ext uri="{FF2B5EF4-FFF2-40B4-BE49-F238E27FC236}">
                <a16:creationId xmlns:a16="http://schemas.microsoft.com/office/drawing/2014/main" id="{6A3497F9-53DA-86F6-CF7B-EC4E8F0E03DE}"/>
              </a:ext>
            </a:extLst>
          </p:cNvPr>
          <p:cNvPicPr>
            <a:picLocks noChangeAspect="1"/>
          </p:cNvPicPr>
          <p:nvPr/>
        </p:nvPicPr>
        <p:blipFill rotWithShape="1">
          <a:blip r:embed="rId3" cstate="hq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380607" y="1332789"/>
            <a:ext cx="6518125" cy="3765351"/>
          </a:xfrm>
          <a:prstGeom prst="rect">
            <a:avLst/>
          </a:prstGeom>
        </p:spPr>
      </p:pic>
      <p:sp>
        <p:nvSpPr>
          <p:cNvPr id="4" name="TextBox 3">
            <a:extLst>
              <a:ext uri="{FF2B5EF4-FFF2-40B4-BE49-F238E27FC236}">
                <a16:creationId xmlns:a16="http://schemas.microsoft.com/office/drawing/2014/main" id="{9FF19C94-ED8E-C19B-CCF3-E3A91547CB69}"/>
              </a:ext>
            </a:extLst>
          </p:cNvPr>
          <p:cNvSpPr txBox="1"/>
          <p:nvPr/>
        </p:nvSpPr>
        <p:spPr>
          <a:xfrm>
            <a:off x="4174957" y="4792065"/>
            <a:ext cx="4969043" cy="276999"/>
          </a:xfrm>
          <a:prstGeom prst="rect">
            <a:avLst/>
          </a:prstGeom>
          <a:noFill/>
        </p:spPr>
        <p:txBody>
          <a:bodyPr wrap="square" rtlCol="0">
            <a:spAutoFit/>
          </a:bodyPr>
          <a:lstStyle/>
          <a:p>
            <a:pPr algn="r"/>
            <a:r>
              <a:rPr lang="en-US" sz="1200" dirty="0">
                <a:solidFill>
                  <a:schemeClr val="tx2"/>
                </a:solidFill>
                <a:latin typeface="Arial" panose="020B0604020202020204" pitchFamily="34" charset="0"/>
                <a:cs typeface="Arial" panose="020B0604020202020204" pitchFamily="34" charset="0"/>
              </a:rPr>
              <a:t>Prugh et al. 2018 </a:t>
            </a:r>
            <a:r>
              <a:rPr lang="en-US" sz="1200" i="1" dirty="0">
                <a:solidFill>
                  <a:schemeClr val="tx2"/>
                </a:solidFill>
                <a:latin typeface="Arial" panose="020B0604020202020204" pitchFamily="34" charset="0"/>
                <a:cs typeface="Arial" panose="020B0604020202020204" pitchFamily="34" charset="0"/>
              </a:rPr>
              <a:t>Nature Climate Change</a:t>
            </a:r>
            <a:r>
              <a:rPr lang="en-US" sz="1200" dirty="0">
                <a:solidFill>
                  <a:schemeClr val="tx2"/>
                </a:solidFill>
                <a:latin typeface="Arial" panose="020B0604020202020204" pitchFamily="34" charset="0"/>
                <a:cs typeface="Arial" panose="020B0604020202020204" pitchFamily="34" charset="0"/>
              </a:rPr>
              <a:t> </a:t>
            </a:r>
          </a:p>
        </p:txBody>
      </p:sp>
      <p:sp>
        <p:nvSpPr>
          <p:cNvPr id="5" name="TextBox 4">
            <a:extLst>
              <a:ext uri="{FF2B5EF4-FFF2-40B4-BE49-F238E27FC236}">
                <a16:creationId xmlns:a16="http://schemas.microsoft.com/office/drawing/2014/main" id="{886FDF12-2DAB-5539-DD34-F13B0E993951}"/>
              </a:ext>
            </a:extLst>
          </p:cNvPr>
          <p:cNvSpPr txBox="1"/>
          <p:nvPr/>
        </p:nvSpPr>
        <p:spPr>
          <a:xfrm>
            <a:off x="473243" y="331664"/>
            <a:ext cx="8309810" cy="523220"/>
          </a:xfrm>
          <a:prstGeom prst="rect">
            <a:avLst/>
          </a:prstGeom>
          <a:noFill/>
        </p:spPr>
        <p:txBody>
          <a:bodyPr wrap="square" rtlCol="0">
            <a:spAutoFit/>
          </a:bodyPr>
          <a:lstStyle/>
          <a:p>
            <a:pPr algn="ctr"/>
            <a:r>
              <a:rPr lang="en-US" sz="2800" b="1" dirty="0">
                <a:solidFill>
                  <a:schemeClr val="tx2"/>
                </a:solidFill>
                <a:latin typeface="Arial" panose="020B0604020202020204" pitchFamily="34" charset="0"/>
                <a:cs typeface="Arial" panose="020B0604020202020204" pitchFamily="34" charset="0"/>
              </a:rPr>
              <a:t>Change in relative abundance of species</a:t>
            </a:r>
          </a:p>
        </p:txBody>
      </p:sp>
      <p:sp>
        <p:nvSpPr>
          <p:cNvPr id="8" name="TextBox 7">
            <a:extLst>
              <a:ext uri="{FF2B5EF4-FFF2-40B4-BE49-F238E27FC236}">
                <a16:creationId xmlns:a16="http://schemas.microsoft.com/office/drawing/2014/main" id="{23761834-1F2B-46D4-FB8B-8376B9CD5960}"/>
              </a:ext>
            </a:extLst>
          </p:cNvPr>
          <p:cNvSpPr txBox="1"/>
          <p:nvPr/>
        </p:nvSpPr>
        <p:spPr>
          <a:xfrm>
            <a:off x="7817534" y="2799966"/>
            <a:ext cx="1326465" cy="415498"/>
          </a:xfrm>
          <a:prstGeom prst="rect">
            <a:avLst/>
          </a:prstGeom>
          <a:noFill/>
        </p:spPr>
        <p:txBody>
          <a:bodyPr wrap="square" rtlCol="0">
            <a:spAutoFit/>
          </a:bodyPr>
          <a:lstStyle/>
          <a:p>
            <a:pPr algn="ctr"/>
            <a:r>
              <a:rPr lang="en-US" sz="2100" b="1" dirty="0">
                <a:solidFill>
                  <a:srgbClr val="45634B"/>
                </a:solidFill>
                <a:latin typeface="Arial" panose="020B0604020202020204" pitchFamily="34" charset="0"/>
                <a:cs typeface="Arial" panose="020B0604020202020204" pitchFamily="34" charset="0"/>
              </a:rPr>
              <a:t>Winners</a:t>
            </a:r>
          </a:p>
        </p:txBody>
      </p:sp>
      <p:sp>
        <p:nvSpPr>
          <p:cNvPr id="9" name="TextBox 8">
            <a:extLst>
              <a:ext uri="{FF2B5EF4-FFF2-40B4-BE49-F238E27FC236}">
                <a16:creationId xmlns:a16="http://schemas.microsoft.com/office/drawing/2014/main" id="{9220DCF0-4B09-7FAF-F5F3-8DB94CB8A253}"/>
              </a:ext>
            </a:extLst>
          </p:cNvPr>
          <p:cNvSpPr txBox="1"/>
          <p:nvPr/>
        </p:nvSpPr>
        <p:spPr>
          <a:xfrm>
            <a:off x="135339" y="2799966"/>
            <a:ext cx="1203158" cy="415498"/>
          </a:xfrm>
          <a:prstGeom prst="rect">
            <a:avLst/>
          </a:prstGeom>
          <a:noFill/>
        </p:spPr>
        <p:txBody>
          <a:bodyPr wrap="square" rtlCol="0">
            <a:spAutoFit/>
          </a:bodyPr>
          <a:lstStyle/>
          <a:p>
            <a:pPr algn="ctr"/>
            <a:r>
              <a:rPr lang="en-US" sz="2100" b="1" dirty="0">
                <a:solidFill>
                  <a:srgbClr val="BF5954"/>
                </a:solidFill>
                <a:latin typeface="Arial" panose="020B0604020202020204" pitchFamily="34" charset="0"/>
                <a:cs typeface="Arial" panose="020B0604020202020204" pitchFamily="34" charset="0"/>
              </a:rPr>
              <a:t>Losers</a:t>
            </a:r>
          </a:p>
        </p:txBody>
      </p:sp>
    </p:spTree>
    <p:extLst>
      <p:ext uri="{BB962C8B-B14F-4D97-AF65-F5344CB8AC3E}">
        <p14:creationId xmlns:p14="http://schemas.microsoft.com/office/powerpoint/2010/main" val="7817697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F8A2857-9D9D-AF06-27E5-D49AC9FFFA38}"/>
              </a:ext>
            </a:extLst>
          </p:cNvPr>
          <p:cNvSpPr txBox="1">
            <a:spLocks/>
          </p:cNvSpPr>
          <p:nvPr/>
        </p:nvSpPr>
        <p:spPr>
          <a:xfrm>
            <a:off x="478445" y="177814"/>
            <a:ext cx="8136918"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solidFill>
                  <a:schemeClr val="tx2"/>
                </a:solidFill>
                <a:latin typeface="Arial" panose="020B0604020202020204" pitchFamily="34" charset="0"/>
                <a:cs typeface="Arial" panose="020B0604020202020204" pitchFamily="34" charset="0"/>
              </a:rPr>
              <a:t>Ecological trajectories</a:t>
            </a:r>
          </a:p>
        </p:txBody>
      </p:sp>
      <p:sp>
        <p:nvSpPr>
          <p:cNvPr id="7" name="TextBox 6">
            <a:extLst>
              <a:ext uri="{FF2B5EF4-FFF2-40B4-BE49-F238E27FC236}">
                <a16:creationId xmlns:a16="http://schemas.microsoft.com/office/drawing/2014/main" id="{DEC98E62-7913-3EA2-A6FB-BADDC197036F}"/>
              </a:ext>
            </a:extLst>
          </p:cNvPr>
          <p:cNvSpPr txBox="1"/>
          <p:nvPr/>
        </p:nvSpPr>
        <p:spPr>
          <a:xfrm>
            <a:off x="573024" y="4056096"/>
            <a:ext cx="3201255" cy="461665"/>
          </a:xfrm>
          <a:prstGeom prst="rect">
            <a:avLst/>
          </a:prstGeom>
          <a:noFill/>
        </p:spPr>
        <p:txBody>
          <a:bodyPr wrap="square" rtlCol="0">
            <a:spAutoFit/>
          </a:bodyPr>
          <a:lstStyle/>
          <a:p>
            <a:r>
              <a:rPr lang="en-US" sz="1200" dirty="0">
                <a:solidFill>
                  <a:schemeClr val="tx2"/>
                </a:solidFill>
                <a:latin typeface="Arial" panose="020B0604020202020204" pitchFamily="34" charset="0"/>
                <a:cs typeface="Arial" panose="020B0604020202020204" pitchFamily="34" charset="0"/>
              </a:rPr>
              <a:t>Image: adapted from Magness et al. 2022 </a:t>
            </a:r>
            <a:r>
              <a:rPr lang="en-US" sz="1200" i="1" dirty="0">
                <a:solidFill>
                  <a:schemeClr val="tx2"/>
                </a:solidFill>
                <a:latin typeface="Arial" panose="020B0604020202020204" pitchFamily="34" charset="0"/>
                <a:cs typeface="Arial" panose="020B0604020202020204" pitchFamily="34" charset="0"/>
              </a:rPr>
              <a:t>BioScience</a:t>
            </a:r>
            <a:endParaRPr lang="en-US" sz="1200" dirty="0">
              <a:solidFill>
                <a:schemeClr val="tx2"/>
              </a:solidFill>
              <a:latin typeface="Arial" panose="020B0604020202020204" pitchFamily="34" charset="0"/>
              <a:cs typeface="Arial" panose="020B0604020202020204" pitchFamily="34" charset="0"/>
            </a:endParaRPr>
          </a:p>
        </p:txBody>
      </p:sp>
      <p:sp>
        <p:nvSpPr>
          <p:cNvPr id="10" name="Freeform 9">
            <a:extLst>
              <a:ext uri="{FF2B5EF4-FFF2-40B4-BE49-F238E27FC236}">
                <a16:creationId xmlns:a16="http://schemas.microsoft.com/office/drawing/2014/main" id="{ED95C7B5-8F02-D7F3-F277-A5461D1D71A7}"/>
              </a:ext>
            </a:extLst>
          </p:cNvPr>
          <p:cNvSpPr/>
          <p:nvPr/>
        </p:nvSpPr>
        <p:spPr>
          <a:xfrm>
            <a:off x="2547938" y="2809984"/>
            <a:ext cx="4144618" cy="49696"/>
          </a:xfrm>
          <a:custGeom>
            <a:avLst/>
            <a:gdLst>
              <a:gd name="connsiteX0" fmla="*/ 0 w 5526157"/>
              <a:gd name="connsiteY0" fmla="*/ 66261 h 66261"/>
              <a:gd name="connsiteX1" fmla="*/ 5526157 w 5526157"/>
              <a:gd name="connsiteY1" fmla="*/ 0 h 66261"/>
            </a:gdLst>
            <a:ahLst/>
            <a:cxnLst>
              <a:cxn ang="0">
                <a:pos x="connsiteX0" y="connsiteY0"/>
              </a:cxn>
              <a:cxn ang="0">
                <a:pos x="connsiteX1" y="connsiteY1"/>
              </a:cxn>
            </a:cxnLst>
            <a:rect l="l" t="t" r="r" b="b"/>
            <a:pathLst>
              <a:path w="5526157" h="66261">
                <a:moveTo>
                  <a:pt x="0" y="66261"/>
                </a:moveTo>
                <a:lnTo>
                  <a:pt x="5526157" y="0"/>
                </a:lnTo>
              </a:path>
            </a:pathLst>
          </a:custGeom>
          <a:noFill/>
          <a:ln w="63500">
            <a:solidFill>
              <a:schemeClr val="accent2">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Arial" panose="020B0604020202020204" pitchFamily="34" charset="0"/>
              <a:cs typeface="Arial" panose="020B0604020202020204" pitchFamily="34" charset="0"/>
            </a:endParaRPr>
          </a:p>
        </p:txBody>
      </p:sp>
      <p:sp>
        <p:nvSpPr>
          <p:cNvPr id="11" name="Freeform 10">
            <a:extLst>
              <a:ext uri="{FF2B5EF4-FFF2-40B4-BE49-F238E27FC236}">
                <a16:creationId xmlns:a16="http://schemas.microsoft.com/office/drawing/2014/main" id="{A2165376-4E96-B30D-5F70-1989D3BFFCB4}"/>
              </a:ext>
            </a:extLst>
          </p:cNvPr>
          <p:cNvSpPr/>
          <p:nvPr/>
        </p:nvSpPr>
        <p:spPr>
          <a:xfrm>
            <a:off x="2627451" y="1263741"/>
            <a:ext cx="4041564" cy="1618326"/>
          </a:xfrm>
          <a:custGeom>
            <a:avLst/>
            <a:gdLst>
              <a:gd name="connsiteX0" fmla="*/ 0 w 2902226"/>
              <a:gd name="connsiteY0" fmla="*/ 991360 h 1007957"/>
              <a:gd name="connsiteX1" fmla="*/ 980661 w 2902226"/>
              <a:gd name="connsiteY1" fmla="*/ 951603 h 1007957"/>
              <a:gd name="connsiteX2" fmla="*/ 1431235 w 2902226"/>
              <a:gd name="connsiteY2" fmla="*/ 527534 h 1007957"/>
              <a:gd name="connsiteX3" fmla="*/ 2610678 w 2902226"/>
              <a:gd name="connsiteY3" fmla="*/ 50455 h 1007957"/>
              <a:gd name="connsiteX4" fmla="*/ 2902226 w 2902226"/>
              <a:gd name="connsiteY4" fmla="*/ 37203 h 1007957"/>
              <a:gd name="connsiteX0" fmla="*/ 0 w 5388752"/>
              <a:gd name="connsiteY0" fmla="*/ 1501868 h 1518465"/>
              <a:gd name="connsiteX1" fmla="*/ 980661 w 5388752"/>
              <a:gd name="connsiteY1" fmla="*/ 1462111 h 1518465"/>
              <a:gd name="connsiteX2" fmla="*/ 1431235 w 5388752"/>
              <a:gd name="connsiteY2" fmla="*/ 1038042 h 1518465"/>
              <a:gd name="connsiteX3" fmla="*/ 2610678 w 5388752"/>
              <a:gd name="connsiteY3" fmla="*/ 560963 h 1518465"/>
              <a:gd name="connsiteX4" fmla="*/ 5388752 w 5388752"/>
              <a:gd name="connsiteY4" fmla="*/ 1641 h 1518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752" h="1518465">
                <a:moveTo>
                  <a:pt x="0" y="1501868"/>
                </a:moveTo>
                <a:cubicBezTo>
                  <a:pt x="371061" y="1520641"/>
                  <a:pt x="742122" y="1539415"/>
                  <a:pt x="980661" y="1462111"/>
                </a:cubicBezTo>
                <a:cubicBezTo>
                  <a:pt x="1219200" y="1384807"/>
                  <a:pt x="1159566" y="1188233"/>
                  <a:pt x="1431235" y="1038042"/>
                </a:cubicBezTo>
                <a:cubicBezTo>
                  <a:pt x="1702904" y="887851"/>
                  <a:pt x="2365513" y="642685"/>
                  <a:pt x="2610678" y="560963"/>
                </a:cubicBezTo>
                <a:cubicBezTo>
                  <a:pt x="2855843" y="479241"/>
                  <a:pt x="5365560" y="-32594"/>
                  <a:pt x="5388752" y="1641"/>
                </a:cubicBezTo>
              </a:path>
            </a:pathLst>
          </a:custGeom>
          <a:no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Arial" panose="020B0604020202020204" pitchFamily="34" charset="0"/>
              <a:cs typeface="Arial" panose="020B0604020202020204" pitchFamily="34" charset="0"/>
            </a:endParaRPr>
          </a:p>
        </p:txBody>
      </p:sp>
      <p:sp>
        <p:nvSpPr>
          <p:cNvPr id="13" name="Freeform 12">
            <a:extLst>
              <a:ext uri="{FF2B5EF4-FFF2-40B4-BE49-F238E27FC236}">
                <a16:creationId xmlns:a16="http://schemas.microsoft.com/office/drawing/2014/main" id="{B58BC62B-7130-FE82-D620-A3A93B1CB15E}"/>
              </a:ext>
            </a:extLst>
          </p:cNvPr>
          <p:cNvSpPr/>
          <p:nvPr/>
        </p:nvSpPr>
        <p:spPr>
          <a:xfrm>
            <a:off x="4804121" y="1821050"/>
            <a:ext cx="1858618" cy="140731"/>
          </a:xfrm>
          <a:custGeom>
            <a:avLst/>
            <a:gdLst>
              <a:gd name="connsiteX0" fmla="*/ 0 w 2146852"/>
              <a:gd name="connsiteY0" fmla="*/ 26504 h 198942"/>
              <a:gd name="connsiteX1" fmla="*/ 1351722 w 2146852"/>
              <a:gd name="connsiteY1" fmla="*/ 198783 h 198942"/>
              <a:gd name="connsiteX2" fmla="*/ 2146852 w 2146852"/>
              <a:gd name="connsiteY2" fmla="*/ 0 h 198942"/>
              <a:gd name="connsiteX0" fmla="*/ 0 w 2478157"/>
              <a:gd name="connsiteY0" fmla="*/ 0 h 187641"/>
              <a:gd name="connsiteX1" fmla="*/ 1351722 w 2478157"/>
              <a:gd name="connsiteY1" fmla="*/ 172279 h 187641"/>
              <a:gd name="connsiteX2" fmla="*/ 2478157 w 2478157"/>
              <a:gd name="connsiteY2" fmla="*/ 132522 h 187641"/>
            </a:gdLst>
            <a:ahLst/>
            <a:cxnLst>
              <a:cxn ang="0">
                <a:pos x="connsiteX0" y="connsiteY0"/>
              </a:cxn>
              <a:cxn ang="0">
                <a:pos x="connsiteX1" y="connsiteY1"/>
              </a:cxn>
              <a:cxn ang="0">
                <a:pos x="connsiteX2" y="connsiteY2"/>
              </a:cxn>
            </a:cxnLst>
            <a:rect l="l" t="t" r="r" b="b"/>
            <a:pathLst>
              <a:path w="2478157" h="187641">
                <a:moveTo>
                  <a:pt x="0" y="0"/>
                </a:moveTo>
                <a:cubicBezTo>
                  <a:pt x="496956" y="88348"/>
                  <a:pt x="993913" y="176696"/>
                  <a:pt x="1351722" y="172279"/>
                </a:cubicBezTo>
                <a:cubicBezTo>
                  <a:pt x="1709531" y="167862"/>
                  <a:pt x="2259496" y="229705"/>
                  <a:pt x="2478157" y="132522"/>
                </a:cubicBezTo>
              </a:path>
            </a:pathLst>
          </a:custGeom>
          <a:no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Arial" panose="020B0604020202020204" pitchFamily="34" charset="0"/>
              <a:cs typeface="Arial" panose="020B0604020202020204" pitchFamily="34" charset="0"/>
            </a:endParaRPr>
          </a:p>
        </p:txBody>
      </p:sp>
      <p:sp>
        <p:nvSpPr>
          <p:cNvPr id="14" name="Freeform 13">
            <a:extLst>
              <a:ext uri="{FF2B5EF4-FFF2-40B4-BE49-F238E27FC236}">
                <a16:creationId xmlns:a16="http://schemas.microsoft.com/office/drawing/2014/main" id="{1D36BBB8-8A88-CB58-F882-DA7B06C5B265}"/>
              </a:ext>
            </a:extLst>
          </p:cNvPr>
          <p:cNvSpPr/>
          <p:nvPr/>
        </p:nvSpPr>
        <p:spPr>
          <a:xfrm>
            <a:off x="4789740" y="1821050"/>
            <a:ext cx="1827283" cy="2696712"/>
          </a:xfrm>
          <a:custGeom>
            <a:avLst/>
            <a:gdLst>
              <a:gd name="connsiteX0" fmla="*/ 0 w 2133600"/>
              <a:gd name="connsiteY0" fmla="*/ 0 h 629186"/>
              <a:gd name="connsiteX1" fmla="*/ 689113 w 2133600"/>
              <a:gd name="connsiteY1" fmla="*/ 569843 h 629186"/>
              <a:gd name="connsiteX2" fmla="*/ 2133600 w 2133600"/>
              <a:gd name="connsiteY2" fmla="*/ 583095 h 629186"/>
              <a:gd name="connsiteX0" fmla="*/ 0 w 2504661"/>
              <a:gd name="connsiteY0" fmla="*/ 0 h 1379913"/>
              <a:gd name="connsiteX1" fmla="*/ 689113 w 2504661"/>
              <a:gd name="connsiteY1" fmla="*/ 569843 h 1379913"/>
              <a:gd name="connsiteX2" fmla="*/ 2504661 w 2504661"/>
              <a:gd name="connsiteY2" fmla="*/ 1378225 h 1379913"/>
            </a:gdLst>
            <a:ahLst/>
            <a:cxnLst>
              <a:cxn ang="0">
                <a:pos x="connsiteX0" y="connsiteY0"/>
              </a:cxn>
              <a:cxn ang="0">
                <a:pos x="connsiteX1" y="connsiteY1"/>
              </a:cxn>
              <a:cxn ang="0">
                <a:pos x="connsiteX2" y="connsiteY2"/>
              </a:cxn>
            </a:cxnLst>
            <a:rect l="l" t="t" r="r" b="b"/>
            <a:pathLst>
              <a:path w="2504661" h="1379913">
                <a:moveTo>
                  <a:pt x="0" y="0"/>
                </a:moveTo>
                <a:cubicBezTo>
                  <a:pt x="166756" y="236330"/>
                  <a:pt x="333513" y="472661"/>
                  <a:pt x="689113" y="569843"/>
                </a:cubicBezTo>
                <a:cubicBezTo>
                  <a:pt x="1044713" y="667025"/>
                  <a:pt x="1960217" y="1420190"/>
                  <a:pt x="2504661" y="1378225"/>
                </a:cubicBezTo>
              </a:path>
            </a:pathLst>
          </a:custGeom>
          <a:no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Arial" panose="020B0604020202020204" pitchFamily="34" charset="0"/>
              <a:cs typeface="Arial" panose="020B0604020202020204" pitchFamily="34" charset="0"/>
            </a:endParaRPr>
          </a:p>
        </p:txBody>
      </p:sp>
      <p:sp>
        <p:nvSpPr>
          <p:cNvPr id="16" name="Freeform 15">
            <a:extLst>
              <a:ext uri="{FF2B5EF4-FFF2-40B4-BE49-F238E27FC236}">
                <a16:creationId xmlns:a16="http://schemas.microsoft.com/office/drawing/2014/main" id="{9D403655-12AD-4B15-7AE4-CE95DFE42C21}"/>
              </a:ext>
            </a:extLst>
          </p:cNvPr>
          <p:cNvSpPr/>
          <p:nvPr/>
        </p:nvSpPr>
        <p:spPr>
          <a:xfrm>
            <a:off x="3212290" y="2765645"/>
            <a:ext cx="3512699" cy="1216540"/>
          </a:xfrm>
          <a:custGeom>
            <a:avLst/>
            <a:gdLst>
              <a:gd name="connsiteX0" fmla="*/ 0 w 3710609"/>
              <a:gd name="connsiteY0" fmla="*/ 0 h 993999"/>
              <a:gd name="connsiteX1" fmla="*/ 715617 w 3710609"/>
              <a:gd name="connsiteY1" fmla="*/ 715618 h 993999"/>
              <a:gd name="connsiteX2" fmla="*/ 1616765 w 3710609"/>
              <a:gd name="connsiteY2" fmla="*/ 993913 h 993999"/>
              <a:gd name="connsiteX3" fmla="*/ 2981739 w 3710609"/>
              <a:gd name="connsiteY3" fmla="*/ 742122 h 993999"/>
              <a:gd name="connsiteX4" fmla="*/ 3710609 w 3710609"/>
              <a:gd name="connsiteY4" fmla="*/ 450574 h 993999"/>
              <a:gd name="connsiteX0" fmla="*/ 0 w 3922643"/>
              <a:gd name="connsiteY0" fmla="*/ 0 h 993999"/>
              <a:gd name="connsiteX1" fmla="*/ 715617 w 3922643"/>
              <a:gd name="connsiteY1" fmla="*/ 715618 h 993999"/>
              <a:gd name="connsiteX2" fmla="*/ 1616765 w 3922643"/>
              <a:gd name="connsiteY2" fmla="*/ 993913 h 993999"/>
              <a:gd name="connsiteX3" fmla="*/ 2981739 w 3922643"/>
              <a:gd name="connsiteY3" fmla="*/ 742122 h 993999"/>
              <a:gd name="connsiteX4" fmla="*/ 3922643 w 3922643"/>
              <a:gd name="connsiteY4" fmla="*/ 295459 h 993999"/>
              <a:gd name="connsiteX0" fmla="*/ 0 w 3988904"/>
              <a:gd name="connsiteY0" fmla="*/ 0 h 993999"/>
              <a:gd name="connsiteX1" fmla="*/ 715617 w 3988904"/>
              <a:gd name="connsiteY1" fmla="*/ 715618 h 993999"/>
              <a:gd name="connsiteX2" fmla="*/ 1616765 w 3988904"/>
              <a:gd name="connsiteY2" fmla="*/ 993913 h 993999"/>
              <a:gd name="connsiteX3" fmla="*/ 2981739 w 3988904"/>
              <a:gd name="connsiteY3" fmla="*/ 742122 h 993999"/>
              <a:gd name="connsiteX4" fmla="*/ 3988904 w 3988904"/>
              <a:gd name="connsiteY4" fmla="*/ 341082 h 993999"/>
              <a:gd name="connsiteX0" fmla="*/ 0 w 4041913"/>
              <a:gd name="connsiteY0" fmla="*/ 0 h 1030497"/>
              <a:gd name="connsiteX1" fmla="*/ 768626 w 4041913"/>
              <a:gd name="connsiteY1" fmla="*/ 752116 h 1030497"/>
              <a:gd name="connsiteX2" fmla="*/ 1669774 w 4041913"/>
              <a:gd name="connsiteY2" fmla="*/ 1030411 h 1030497"/>
              <a:gd name="connsiteX3" fmla="*/ 3034748 w 4041913"/>
              <a:gd name="connsiteY3" fmla="*/ 778620 h 1030497"/>
              <a:gd name="connsiteX4" fmla="*/ 4041913 w 4041913"/>
              <a:gd name="connsiteY4" fmla="*/ 377580 h 1030497"/>
              <a:gd name="connsiteX0" fmla="*/ 0 w 4587345"/>
              <a:gd name="connsiteY0" fmla="*/ 0 h 1041543"/>
              <a:gd name="connsiteX1" fmla="*/ 1314058 w 4587345"/>
              <a:gd name="connsiteY1" fmla="*/ 763162 h 1041543"/>
              <a:gd name="connsiteX2" fmla="*/ 2215206 w 4587345"/>
              <a:gd name="connsiteY2" fmla="*/ 1041457 h 1041543"/>
              <a:gd name="connsiteX3" fmla="*/ 3580180 w 4587345"/>
              <a:gd name="connsiteY3" fmla="*/ 789666 h 1041543"/>
              <a:gd name="connsiteX4" fmla="*/ 4587345 w 4587345"/>
              <a:gd name="connsiteY4" fmla="*/ 388626 h 1041543"/>
              <a:gd name="connsiteX0" fmla="*/ 0 w 4683598"/>
              <a:gd name="connsiteY0" fmla="*/ 75279 h 1116822"/>
              <a:gd name="connsiteX1" fmla="*/ 1314058 w 4683598"/>
              <a:gd name="connsiteY1" fmla="*/ 838441 h 1116822"/>
              <a:gd name="connsiteX2" fmla="*/ 2215206 w 4683598"/>
              <a:gd name="connsiteY2" fmla="*/ 1116736 h 1116822"/>
              <a:gd name="connsiteX3" fmla="*/ 3580180 w 4683598"/>
              <a:gd name="connsiteY3" fmla="*/ 864945 h 1116822"/>
              <a:gd name="connsiteX4" fmla="*/ 4683598 w 4683598"/>
              <a:gd name="connsiteY4" fmla="*/ 0 h 11168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83598" h="1116822">
                <a:moveTo>
                  <a:pt x="0" y="75279"/>
                </a:moveTo>
                <a:cubicBezTo>
                  <a:pt x="223078" y="350262"/>
                  <a:pt x="944857" y="664865"/>
                  <a:pt x="1314058" y="838441"/>
                </a:cubicBezTo>
                <a:cubicBezTo>
                  <a:pt x="1683259" y="1012017"/>
                  <a:pt x="1837519" y="1112319"/>
                  <a:pt x="2215206" y="1116736"/>
                </a:cubicBezTo>
                <a:cubicBezTo>
                  <a:pt x="2592893" y="1121153"/>
                  <a:pt x="3231206" y="955502"/>
                  <a:pt x="3580180" y="864945"/>
                </a:cubicBezTo>
                <a:cubicBezTo>
                  <a:pt x="3929154" y="774388"/>
                  <a:pt x="4493650" y="100495"/>
                  <a:pt x="4683598" y="0"/>
                </a:cubicBezTo>
              </a:path>
            </a:pathLst>
          </a:custGeom>
          <a:no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Arial" panose="020B0604020202020204" pitchFamily="34" charset="0"/>
              <a:cs typeface="Arial" panose="020B0604020202020204" pitchFamily="34" charset="0"/>
            </a:endParaRPr>
          </a:p>
        </p:txBody>
      </p:sp>
      <p:sp>
        <p:nvSpPr>
          <p:cNvPr id="17" name="Freeform 16">
            <a:extLst>
              <a:ext uri="{FF2B5EF4-FFF2-40B4-BE49-F238E27FC236}">
                <a16:creationId xmlns:a16="http://schemas.microsoft.com/office/drawing/2014/main" id="{CDDCE12E-BA86-68E8-9639-7956A7E0A5B7}"/>
              </a:ext>
            </a:extLst>
          </p:cNvPr>
          <p:cNvSpPr/>
          <p:nvPr/>
        </p:nvSpPr>
        <p:spPr>
          <a:xfrm>
            <a:off x="5809422" y="3744261"/>
            <a:ext cx="883133" cy="198169"/>
          </a:xfrm>
          <a:custGeom>
            <a:avLst/>
            <a:gdLst>
              <a:gd name="connsiteX0" fmla="*/ 0 w 1537252"/>
              <a:gd name="connsiteY0" fmla="*/ 0 h 212035"/>
              <a:gd name="connsiteX1" fmla="*/ 1537252 w 1537252"/>
              <a:gd name="connsiteY1" fmla="*/ 212035 h 212035"/>
            </a:gdLst>
            <a:ahLst/>
            <a:cxnLst>
              <a:cxn ang="0">
                <a:pos x="connsiteX0" y="connsiteY0"/>
              </a:cxn>
              <a:cxn ang="0">
                <a:pos x="connsiteX1" y="connsiteY1"/>
              </a:cxn>
            </a:cxnLst>
            <a:rect l="l" t="t" r="r" b="b"/>
            <a:pathLst>
              <a:path w="1537252" h="212035">
                <a:moveTo>
                  <a:pt x="0" y="0"/>
                </a:moveTo>
                <a:lnTo>
                  <a:pt x="1537252" y="212035"/>
                </a:lnTo>
              </a:path>
            </a:pathLst>
          </a:custGeom>
          <a:no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Arial" panose="020B0604020202020204" pitchFamily="34" charset="0"/>
              <a:cs typeface="Arial" panose="020B0604020202020204" pitchFamily="34" charset="0"/>
            </a:endParaRPr>
          </a:p>
        </p:txBody>
      </p:sp>
      <p:sp>
        <p:nvSpPr>
          <p:cNvPr id="18" name="Freeform 17">
            <a:extLst>
              <a:ext uri="{FF2B5EF4-FFF2-40B4-BE49-F238E27FC236}">
                <a16:creationId xmlns:a16="http://schemas.microsoft.com/office/drawing/2014/main" id="{EAF0E2B6-43E3-4D71-7890-76AB6CF7710E}"/>
              </a:ext>
            </a:extLst>
          </p:cNvPr>
          <p:cNvSpPr/>
          <p:nvPr/>
        </p:nvSpPr>
        <p:spPr>
          <a:xfrm>
            <a:off x="3213860" y="2899436"/>
            <a:ext cx="3478696" cy="1618325"/>
          </a:xfrm>
          <a:custGeom>
            <a:avLst/>
            <a:gdLst>
              <a:gd name="connsiteX0" fmla="*/ 0 w 4426226"/>
              <a:gd name="connsiteY0" fmla="*/ 0 h 1539779"/>
              <a:gd name="connsiteX1" fmla="*/ 940904 w 4426226"/>
              <a:gd name="connsiteY1" fmla="*/ 1378226 h 1539779"/>
              <a:gd name="connsiteX2" fmla="*/ 2398644 w 4426226"/>
              <a:gd name="connsiteY2" fmla="*/ 1497496 h 1539779"/>
              <a:gd name="connsiteX3" fmla="*/ 3432313 w 4426226"/>
              <a:gd name="connsiteY3" fmla="*/ 1245705 h 1539779"/>
              <a:gd name="connsiteX4" fmla="*/ 4426226 w 4426226"/>
              <a:gd name="connsiteY4" fmla="*/ 1510748 h 1539779"/>
              <a:gd name="connsiteX0" fmla="*/ 0 w 4638261"/>
              <a:gd name="connsiteY0" fmla="*/ 0 h 1653430"/>
              <a:gd name="connsiteX1" fmla="*/ 940904 w 4638261"/>
              <a:gd name="connsiteY1" fmla="*/ 1378226 h 1653430"/>
              <a:gd name="connsiteX2" fmla="*/ 2398644 w 4638261"/>
              <a:gd name="connsiteY2" fmla="*/ 1497496 h 1653430"/>
              <a:gd name="connsiteX3" fmla="*/ 3432313 w 4638261"/>
              <a:gd name="connsiteY3" fmla="*/ 1245705 h 1653430"/>
              <a:gd name="connsiteX4" fmla="*/ 4638261 w 4638261"/>
              <a:gd name="connsiteY4" fmla="*/ 1653430 h 1653430"/>
              <a:gd name="connsiteX0" fmla="*/ 0 w 4638261"/>
              <a:gd name="connsiteY0" fmla="*/ 0 h 1653430"/>
              <a:gd name="connsiteX1" fmla="*/ 940904 w 4638261"/>
              <a:gd name="connsiteY1" fmla="*/ 1378226 h 1653430"/>
              <a:gd name="connsiteX2" fmla="*/ 2398644 w 4638261"/>
              <a:gd name="connsiteY2" fmla="*/ 1497496 h 1653430"/>
              <a:gd name="connsiteX3" fmla="*/ 3303976 w 4638261"/>
              <a:gd name="connsiteY3" fmla="*/ 1652831 h 1653430"/>
              <a:gd name="connsiteX4" fmla="*/ 4638261 w 4638261"/>
              <a:gd name="connsiteY4" fmla="*/ 1653430 h 1653430"/>
              <a:gd name="connsiteX0" fmla="*/ 0 w 4638261"/>
              <a:gd name="connsiteY0" fmla="*/ 0 h 1653430"/>
              <a:gd name="connsiteX1" fmla="*/ 940904 w 4638261"/>
              <a:gd name="connsiteY1" fmla="*/ 1378226 h 1653430"/>
              <a:gd name="connsiteX2" fmla="*/ 1837170 w 4638261"/>
              <a:gd name="connsiteY2" fmla="*/ 1608531 h 1653430"/>
              <a:gd name="connsiteX3" fmla="*/ 3303976 w 4638261"/>
              <a:gd name="connsiteY3" fmla="*/ 1652831 h 1653430"/>
              <a:gd name="connsiteX4" fmla="*/ 4638261 w 4638261"/>
              <a:gd name="connsiteY4" fmla="*/ 1653430 h 1653430"/>
              <a:gd name="connsiteX0" fmla="*/ 0 w 4638261"/>
              <a:gd name="connsiteY0" fmla="*/ 0 h 1659428"/>
              <a:gd name="connsiteX1" fmla="*/ 972988 w 4638261"/>
              <a:gd name="connsiteY1" fmla="*/ 1180831 h 1659428"/>
              <a:gd name="connsiteX2" fmla="*/ 1837170 w 4638261"/>
              <a:gd name="connsiteY2" fmla="*/ 1608531 h 1659428"/>
              <a:gd name="connsiteX3" fmla="*/ 3303976 w 4638261"/>
              <a:gd name="connsiteY3" fmla="*/ 1652831 h 1659428"/>
              <a:gd name="connsiteX4" fmla="*/ 4638261 w 4638261"/>
              <a:gd name="connsiteY4" fmla="*/ 1653430 h 16594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38261" h="1659428">
                <a:moveTo>
                  <a:pt x="0" y="0"/>
                </a:moveTo>
                <a:cubicBezTo>
                  <a:pt x="270565" y="564321"/>
                  <a:pt x="666793" y="912743"/>
                  <a:pt x="972988" y="1180831"/>
                </a:cubicBezTo>
                <a:cubicBezTo>
                  <a:pt x="1279183" y="1448919"/>
                  <a:pt x="1448672" y="1529864"/>
                  <a:pt x="1837170" y="1608531"/>
                </a:cubicBezTo>
                <a:cubicBezTo>
                  <a:pt x="2225668" y="1687198"/>
                  <a:pt x="2966046" y="1650622"/>
                  <a:pt x="3303976" y="1652831"/>
                </a:cubicBezTo>
                <a:cubicBezTo>
                  <a:pt x="3641906" y="1655040"/>
                  <a:pt x="4310269" y="1522013"/>
                  <a:pt x="4638261" y="1653430"/>
                </a:cubicBezTo>
              </a:path>
            </a:pathLst>
          </a:custGeom>
          <a:no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B6844947-A4B4-70A7-813E-7CA39B6CD72D}"/>
              </a:ext>
            </a:extLst>
          </p:cNvPr>
          <p:cNvSpPr txBox="1"/>
          <p:nvPr/>
        </p:nvSpPr>
        <p:spPr>
          <a:xfrm rot="16200000">
            <a:off x="132689" y="2368136"/>
            <a:ext cx="1962305" cy="738664"/>
          </a:xfrm>
          <a:prstGeom prst="rect">
            <a:avLst/>
          </a:prstGeom>
          <a:noFill/>
        </p:spPr>
        <p:txBody>
          <a:bodyPr wrap="square" rtlCol="0">
            <a:spAutoFit/>
          </a:bodyPr>
          <a:lstStyle/>
          <a:p>
            <a:pPr algn="ctr"/>
            <a:r>
              <a:rPr lang="en-US" sz="2100" dirty="0">
                <a:solidFill>
                  <a:schemeClr val="accent2">
                    <a:lumMod val="50000"/>
                  </a:schemeClr>
                </a:solidFill>
                <a:latin typeface="Arial" panose="020B0604020202020204" pitchFamily="34" charset="0"/>
                <a:cs typeface="Arial" panose="020B0604020202020204" pitchFamily="34" charset="0"/>
              </a:rPr>
              <a:t>Previous condition</a:t>
            </a:r>
          </a:p>
        </p:txBody>
      </p:sp>
      <p:grpSp>
        <p:nvGrpSpPr>
          <p:cNvPr id="2" name="Group 1">
            <a:extLst>
              <a:ext uri="{FF2B5EF4-FFF2-40B4-BE49-F238E27FC236}">
                <a16:creationId xmlns:a16="http://schemas.microsoft.com/office/drawing/2014/main" id="{1C3F04D9-5A40-3975-4594-ABC7DBF624C5}"/>
              </a:ext>
            </a:extLst>
          </p:cNvPr>
          <p:cNvGrpSpPr/>
          <p:nvPr/>
        </p:nvGrpSpPr>
        <p:grpSpPr>
          <a:xfrm>
            <a:off x="2713383" y="1665421"/>
            <a:ext cx="1297771" cy="1971926"/>
            <a:chOff x="3669932" y="2018561"/>
            <a:chExt cx="1730361" cy="2629235"/>
          </a:xfrm>
        </p:grpSpPr>
        <p:cxnSp>
          <p:nvCxnSpPr>
            <p:cNvPr id="24" name="Straight Connector 23">
              <a:extLst>
                <a:ext uri="{FF2B5EF4-FFF2-40B4-BE49-F238E27FC236}">
                  <a16:creationId xmlns:a16="http://schemas.microsoft.com/office/drawing/2014/main" id="{2A63BD05-068D-2446-F2CF-7B3551030135}"/>
                </a:ext>
              </a:extLst>
            </p:cNvPr>
            <p:cNvCxnSpPr>
              <a:cxnSpLocks/>
            </p:cNvCxnSpPr>
            <p:nvPr/>
          </p:nvCxnSpPr>
          <p:spPr>
            <a:xfrm>
              <a:off x="4285146" y="2570922"/>
              <a:ext cx="0" cy="2076874"/>
            </a:xfrm>
            <a:prstGeom prst="line">
              <a:avLst/>
            </a:prstGeom>
            <a:ln w="98425">
              <a:solidFill>
                <a:srgbClr val="F68426"/>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C901D070-A6E1-BC08-6595-BF23995A4CE3}"/>
                </a:ext>
              </a:extLst>
            </p:cNvPr>
            <p:cNvSpPr txBox="1"/>
            <p:nvPr/>
          </p:nvSpPr>
          <p:spPr>
            <a:xfrm>
              <a:off x="3669932" y="2018561"/>
              <a:ext cx="1730361" cy="492443"/>
            </a:xfrm>
            <a:prstGeom prst="rect">
              <a:avLst/>
            </a:prstGeom>
            <a:noFill/>
          </p:spPr>
          <p:txBody>
            <a:bodyPr wrap="square" rtlCol="0">
              <a:spAutoFit/>
            </a:bodyPr>
            <a:lstStyle/>
            <a:p>
              <a:r>
                <a:rPr lang="en-US" dirty="0">
                  <a:solidFill>
                    <a:schemeClr val="accent2">
                      <a:lumMod val="50000"/>
                    </a:schemeClr>
                  </a:solidFill>
                  <a:latin typeface="Arial" panose="020B0604020202020204" pitchFamily="34" charset="0"/>
                  <a:cs typeface="Arial" panose="020B0604020202020204" pitchFamily="34" charset="0"/>
                </a:rPr>
                <a:t>Drought</a:t>
              </a:r>
            </a:p>
          </p:txBody>
        </p:sp>
      </p:grpSp>
      <p:cxnSp>
        <p:nvCxnSpPr>
          <p:cNvPr id="29" name="Straight Connector 28">
            <a:extLst>
              <a:ext uri="{FF2B5EF4-FFF2-40B4-BE49-F238E27FC236}">
                <a16:creationId xmlns:a16="http://schemas.microsoft.com/office/drawing/2014/main" id="{629F7D89-09EB-1E80-5C05-CCBDE7FE7BAA}"/>
              </a:ext>
            </a:extLst>
          </p:cNvPr>
          <p:cNvCxnSpPr>
            <a:cxnSpLocks/>
          </p:cNvCxnSpPr>
          <p:nvPr/>
        </p:nvCxnSpPr>
        <p:spPr>
          <a:xfrm>
            <a:off x="6692555" y="1031279"/>
            <a:ext cx="0" cy="3654479"/>
          </a:xfrm>
          <a:prstGeom prst="line">
            <a:avLst/>
          </a:prstGeom>
          <a:ln w="104775">
            <a:solidFill>
              <a:schemeClr val="accent2"/>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4D52B3BB-6EB9-7BBB-714C-398C63D77022}"/>
              </a:ext>
            </a:extLst>
          </p:cNvPr>
          <p:cNvSpPr txBox="1"/>
          <p:nvPr/>
        </p:nvSpPr>
        <p:spPr>
          <a:xfrm rot="16200000">
            <a:off x="6316764" y="2555548"/>
            <a:ext cx="3621083" cy="415498"/>
          </a:xfrm>
          <a:prstGeom prst="rect">
            <a:avLst/>
          </a:prstGeom>
          <a:noFill/>
        </p:spPr>
        <p:txBody>
          <a:bodyPr wrap="square" rtlCol="0">
            <a:spAutoFit/>
          </a:bodyPr>
          <a:lstStyle/>
          <a:p>
            <a:pPr algn="ctr"/>
            <a:r>
              <a:rPr lang="en-US" sz="2100" dirty="0">
                <a:solidFill>
                  <a:schemeClr val="accent2">
                    <a:lumMod val="50000"/>
                  </a:schemeClr>
                </a:solidFill>
                <a:latin typeface="Arial" panose="020B0604020202020204" pitchFamily="34" charset="0"/>
                <a:cs typeface="Arial" panose="020B0604020202020204" pitchFamily="34" charset="0"/>
              </a:rPr>
              <a:t>Future state</a:t>
            </a:r>
          </a:p>
        </p:txBody>
      </p:sp>
      <p:pic>
        <p:nvPicPr>
          <p:cNvPr id="33" name="Picture 32" descr="A picture containing grass, sky, outdoor, field&#10;&#10;Description automatically generated">
            <a:extLst>
              <a:ext uri="{FF2B5EF4-FFF2-40B4-BE49-F238E27FC236}">
                <a16:creationId xmlns:a16="http://schemas.microsoft.com/office/drawing/2014/main" id="{8752AC40-13C0-776B-D2DC-6643D4C204BD}"/>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768090" y="984197"/>
            <a:ext cx="934211" cy="907691"/>
          </a:xfrm>
          <a:prstGeom prst="ellipse">
            <a:avLst/>
          </a:prstGeom>
        </p:spPr>
      </p:pic>
      <p:pic>
        <p:nvPicPr>
          <p:cNvPr id="35" name="Picture 34" descr="A picture containing tree, plant, outdoor, birch&#10;&#10;Description automatically generated">
            <a:extLst>
              <a:ext uri="{FF2B5EF4-FFF2-40B4-BE49-F238E27FC236}">
                <a16:creationId xmlns:a16="http://schemas.microsoft.com/office/drawing/2014/main" id="{E63BAB49-7E7F-C75E-4670-E31D70935FB8}"/>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6796940" y="3635455"/>
            <a:ext cx="932688" cy="925046"/>
          </a:xfrm>
          <a:prstGeom prst="ellipse">
            <a:avLst/>
          </a:prstGeom>
        </p:spPr>
      </p:pic>
      <p:pic>
        <p:nvPicPr>
          <p:cNvPr id="37" name="Picture 36" descr="A picture containing tree, outdoor, grass, forest&#10;&#10;Description automatically generated">
            <a:extLst>
              <a:ext uri="{FF2B5EF4-FFF2-40B4-BE49-F238E27FC236}">
                <a16:creationId xmlns:a16="http://schemas.microsoft.com/office/drawing/2014/main" id="{62A26A84-BA20-E902-5FD9-0795AC9051EB}"/>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1721438" y="2315529"/>
            <a:ext cx="973209" cy="971490"/>
          </a:xfrm>
          <a:prstGeom prst="ellipse">
            <a:avLst/>
          </a:prstGeom>
        </p:spPr>
      </p:pic>
      <p:pic>
        <p:nvPicPr>
          <p:cNvPr id="38" name="Picture 37" descr="A picture containing tree, outdoor, grass, forest&#10;&#10;Description automatically generated">
            <a:extLst>
              <a:ext uri="{FF2B5EF4-FFF2-40B4-BE49-F238E27FC236}">
                <a16:creationId xmlns:a16="http://schemas.microsoft.com/office/drawing/2014/main" id="{1D794DBF-2774-EB45-6F3B-C09AF8880FCF}"/>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6796940" y="2312340"/>
            <a:ext cx="932688" cy="931040"/>
          </a:xfrm>
          <a:prstGeom prst="ellipse">
            <a:avLst/>
          </a:prstGeom>
        </p:spPr>
      </p:pic>
      <p:sp>
        <p:nvSpPr>
          <p:cNvPr id="39" name="Right Arrow 38">
            <a:extLst>
              <a:ext uri="{FF2B5EF4-FFF2-40B4-BE49-F238E27FC236}">
                <a16:creationId xmlns:a16="http://schemas.microsoft.com/office/drawing/2014/main" id="{CEBD07C0-8745-C99F-592E-70E780EE5E63}"/>
              </a:ext>
            </a:extLst>
          </p:cNvPr>
          <p:cNvSpPr/>
          <p:nvPr/>
        </p:nvSpPr>
        <p:spPr>
          <a:xfrm>
            <a:off x="2627451" y="4561507"/>
            <a:ext cx="2893333" cy="543510"/>
          </a:xfrm>
          <a:prstGeom prst="rightArrow">
            <a:avLst>
              <a:gd name="adj1" fmla="val 50000"/>
              <a:gd name="adj2" fmla="val 157893"/>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2">
                    <a:lumMod val="50000"/>
                  </a:schemeClr>
                </a:solidFill>
                <a:latin typeface="Arial" panose="020B0604020202020204" pitchFamily="34" charset="0"/>
                <a:cs typeface="Arial" panose="020B0604020202020204" pitchFamily="34" charset="0"/>
              </a:rPr>
              <a:t>Time</a:t>
            </a:r>
          </a:p>
        </p:txBody>
      </p:sp>
      <p:sp>
        <p:nvSpPr>
          <p:cNvPr id="22" name="TextBox 21">
            <a:extLst>
              <a:ext uri="{FF2B5EF4-FFF2-40B4-BE49-F238E27FC236}">
                <a16:creationId xmlns:a16="http://schemas.microsoft.com/office/drawing/2014/main" id="{48B453DF-00C9-46D7-AC8B-1BAB642D67D9}"/>
              </a:ext>
            </a:extLst>
          </p:cNvPr>
          <p:cNvSpPr txBox="1"/>
          <p:nvPr/>
        </p:nvSpPr>
        <p:spPr>
          <a:xfrm>
            <a:off x="6796940" y="4756068"/>
            <a:ext cx="2027582" cy="276999"/>
          </a:xfrm>
          <a:prstGeom prst="rect">
            <a:avLst/>
          </a:prstGeom>
          <a:noFill/>
        </p:spPr>
        <p:txBody>
          <a:bodyPr wrap="square" rtlCol="0">
            <a:spAutoFit/>
          </a:bodyPr>
          <a:lstStyle/>
          <a:p>
            <a:r>
              <a:rPr lang="en-US" sz="1200" dirty="0">
                <a:solidFill>
                  <a:schemeClr val="tx2"/>
                </a:solidFill>
                <a:latin typeface="Arial" panose="020B0604020202020204" pitchFamily="34" charset="0"/>
                <a:cs typeface="Arial" panose="020B0604020202020204" pitchFamily="34" charset="0"/>
              </a:rPr>
              <a:t>Frelich et al. 2021 </a:t>
            </a:r>
            <a:r>
              <a:rPr lang="en-US" sz="1200" i="1" dirty="0">
                <a:solidFill>
                  <a:schemeClr val="tx2"/>
                </a:solidFill>
                <a:latin typeface="Arial" panose="020B0604020202020204" pitchFamily="34" charset="0"/>
                <a:cs typeface="Arial" panose="020B0604020202020204" pitchFamily="34" charset="0"/>
              </a:rPr>
              <a:t>Forests.</a:t>
            </a:r>
            <a:endParaRPr lang="en-US" sz="1200" dirty="0">
              <a:solidFill>
                <a:schemeClr val="tx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54468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F8A2857-9D9D-AF06-27E5-D49AC9FFFA38}"/>
              </a:ext>
            </a:extLst>
          </p:cNvPr>
          <p:cNvSpPr txBox="1">
            <a:spLocks/>
          </p:cNvSpPr>
          <p:nvPr/>
        </p:nvSpPr>
        <p:spPr>
          <a:xfrm>
            <a:off x="478445" y="177814"/>
            <a:ext cx="8136918"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solidFill>
                  <a:schemeClr val="tx2"/>
                </a:solidFill>
                <a:latin typeface="Arial" panose="020B0604020202020204" pitchFamily="34" charset="0"/>
                <a:cs typeface="Arial" panose="020B0604020202020204" pitchFamily="34" charset="0"/>
              </a:rPr>
              <a:t>Ecological trajectories and scenario planning</a:t>
            </a:r>
          </a:p>
        </p:txBody>
      </p:sp>
      <p:grpSp>
        <p:nvGrpSpPr>
          <p:cNvPr id="11" name="Group 10">
            <a:extLst>
              <a:ext uri="{FF2B5EF4-FFF2-40B4-BE49-F238E27FC236}">
                <a16:creationId xmlns:a16="http://schemas.microsoft.com/office/drawing/2014/main" id="{853B9F6A-87DA-4D38-AE76-A3F2AC25D0C7}"/>
              </a:ext>
            </a:extLst>
          </p:cNvPr>
          <p:cNvGrpSpPr/>
          <p:nvPr/>
        </p:nvGrpSpPr>
        <p:grpSpPr>
          <a:xfrm>
            <a:off x="286512" y="1171986"/>
            <a:ext cx="3668647" cy="2923273"/>
            <a:chOff x="286512" y="1171986"/>
            <a:chExt cx="3668647" cy="2923273"/>
          </a:xfrm>
        </p:grpSpPr>
        <p:pic>
          <p:nvPicPr>
            <p:cNvPr id="4" name="Picture 3" descr="A picture containing text, cake&#10;&#10;Description automatically generated">
              <a:extLst>
                <a:ext uri="{FF2B5EF4-FFF2-40B4-BE49-F238E27FC236}">
                  <a16:creationId xmlns:a16="http://schemas.microsoft.com/office/drawing/2014/main" id="{B8AEB969-E249-4C47-8099-DEE4ECEEC2D8}"/>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20647" y="1171986"/>
              <a:ext cx="3000377" cy="2885460"/>
            </a:xfrm>
            <a:prstGeom prst="rect">
              <a:avLst/>
            </a:prstGeom>
          </p:spPr>
        </p:pic>
        <p:grpSp>
          <p:nvGrpSpPr>
            <p:cNvPr id="8" name="Group 7">
              <a:extLst>
                <a:ext uri="{FF2B5EF4-FFF2-40B4-BE49-F238E27FC236}">
                  <a16:creationId xmlns:a16="http://schemas.microsoft.com/office/drawing/2014/main" id="{5C151B3C-8CFB-422B-8BC1-C594C2BDED40}"/>
                </a:ext>
              </a:extLst>
            </p:cNvPr>
            <p:cNvGrpSpPr/>
            <p:nvPr/>
          </p:nvGrpSpPr>
          <p:grpSpPr>
            <a:xfrm>
              <a:off x="286512" y="1402080"/>
              <a:ext cx="2621280" cy="1267968"/>
              <a:chOff x="286512" y="1402080"/>
              <a:chExt cx="2621280" cy="1267968"/>
            </a:xfrm>
          </p:grpSpPr>
          <p:sp>
            <p:nvSpPr>
              <p:cNvPr id="5" name="TextBox 4">
                <a:extLst>
                  <a:ext uri="{FF2B5EF4-FFF2-40B4-BE49-F238E27FC236}">
                    <a16:creationId xmlns:a16="http://schemas.microsoft.com/office/drawing/2014/main" id="{A4925229-2C80-466C-B1E1-77655BCC489D}"/>
                  </a:ext>
                </a:extLst>
              </p:cNvPr>
              <p:cNvSpPr txBox="1"/>
              <p:nvPr/>
            </p:nvSpPr>
            <p:spPr>
              <a:xfrm>
                <a:off x="286512" y="1402080"/>
                <a:ext cx="2621280" cy="369332"/>
              </a:xfrm>
              <a:prstGeom prst="rect">
                <a:avLst/>
              </a:prstGeom>
              <a:noFill/>
            </p:spPr>
            <p:txBody>
              <a:bodyPr wrap="square" rtlCol="0">
                <a:spAutoFit/>
              </a:bodyPr>
              <a:lstStyle/>
              <a:p>
                <a:pPr algn="ctr"/>
                <a:r>
                  <a:rPr lang="en-US" b="1" dirty="0">
                    <a:solidFill>
                      <a:srgbClr val="EF4611"/>
                    </a:solidFill>
                    <a:latin typeface="Arial" panose="020B0604020202020204" pitchFamily="34" charset="0"/>
                    <a:cs typeface="Arial" panose="020B0604020202020204" pitchFamily="34" charset="0"/>
                  </a:rPr>
                  <a:t>Drought event</a:t>
                </a:r>
              </a:p>
            </p:txBody>
          </p:sp>
          <p:sp>
            <p:nvSpPr>
              <p:cNvPr id="7" name="Lightning Bolt 6">
                <a:extLst>
                  <a:ext uri="{FF2B5EF4-FFF2-40B4-BE49-F238E27FC236}">
                    <a16:creationId xmlns:a16="http://schemas.microsoft.com/office/drawing/2014/main" id="{3FED81D4-AB98-40F2-8AD4-E47BA9CE84BB}"/>
                  </a:ext>
                </a:extLst>
              </p:cNvPr>
              <p:cNvSpPr/>
              <p:nvPr/>
            </p:nvSpPr>
            <p:spPr>
              <a:xfrm>
                <a:off x="1597152" y="1771412"/>
                <a:ext cx="499872" cy="898636"/>
              </a:xfrm>
              <a:prstGeom prst="lightningBolt">
                <a:avLst/>
              </a:prstGeom>
              <a:solidFill>
                <a:srgbClr val="EF461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10" name="Rectangle 9">
              <a:extLst>
                <a:ext uri="{FF2B5EF4-FFF2-40B4-BE49-F238E27FC236}">
                  <a16:creationId xmlns:a16="http://schemas.microsoft.com/office/drawing/2014/main" id="{C515CC57-2284-49CF-9F86-FD6AB804D806}"/>
                </a:ext>
              </a:extLst>
            </p:cNvPr>
            <p:cNvSpPr/>
            <p:nvPr/>
          </p:nvSpPr>
          <p:spPr>
            <a:xfrm>
              <a:off x="2900551" y="2928871"/>
              <a:ext cx="1054608" cy="116638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12" name="TextBox 11">
            <a:extLst>
              <a:ext uri="{FF2B5EF4-FFF2-40B4-BE49-F238E27FC236}">
                <a16:creationId xmlns:a16="http://schemas.microsoft.com/office/drawing/2014/main" id="{4EE3AEF0-CACD-4C71-92D3-4ECA34C6617F}"/>
              </a:ext>
            </a:extLst>
          </p:cNvPr>
          <p:cNvSpPr txBox="1"/>
          <p:nvPr/>
        </p:nvSpPr>
        <p:spPr>
          <a:xfrm>
            <a:off x="364043" y="3624531"/>
            <a:ext cx="1598297" cy="646331"/>
          </a:xfrm>
          <a:prstGeom prst="rect">
            <a:avLst/>
          </a:prstGeom>
          <a:noFill/>
        </p:spPr>
        <p:txBody>
          <a:bodyPr wrap="square" rtlCol="0">
            <a:spAutoFit/>
          </a:bodyPr>
          <a:lstStyle/>
          <a:p>
            <a:pPr algn="ctr"/>
            <a:r>
              <a:rPr lang="en-US" b="1" dirty="0">
                <a:solidFill>
                  <a:schemeClr val="accent3">
                    <a:lumMod val="50000"/>
                  </a:schemeClr>
                </a:solidFill>
                <a:latin typeface="Arial" panose="020B0604020202020204" pitchFamily="34" charset="0"/>
                <a:cs typeface="Arial" panose="020B0604020202020204" pitchFamily="34" charset="0"/>
              </a:rPr>
              <a:t>Current state</a:t>
            </a:r>
          </a:p>
        </p:txBody>
      </p:sp>
      <p:sp>
        <p:nvSpPr>
          <p:cNvPr id="13" name="TextBox 12">
            <a:extLst>
              <a:ext uri="{FF2B5EF4-FFF2-40B4-BE49-F238E27FC236}">
                <a16:creationId xmlns:a16="http://schemas.microsoft.com/office/drawing/2014/main" id="{FA3D44DF-5CDC-4E5E-9015-7B9A07E89C7B}"/>
              </a:ext>
            </a:extLst>
          </p:cNvPr>
          <p:cNvSpPr txBox="1"/>
          <p:nvPr/>
        </p:nvSpPr>
        <p:spPr>
          <a:xfrm>
            <a:off x="2356862" y="2765584"/>
            <a:ext cx="1598297" cy="646331"/>
          </a:xfrm>
          <a:prstGeom prst="rect">
            <a:avLst/>
          </a:prstGeom>
          <a:noFill/>
        </p:spPr>
        <p:txBody>
          <a:bodyPr wrap="square" rtlCol="0">
            <a:spAutoFit/>
          </a:bodyPr>
          <a:lstStyle/>
          <a:p>
            <a:pPr algn="ctr"/>
            <a:r>
              <a:rPr lang="en-US" b="1" dirty="0">
                <a:solidFill>
                  <a:schemeClr val="accent3">
                    <a:lumMod val="50000"/>
                  </a:schemeClr>
                </a:solidFill>
                <a:latin typeface="Arial" panose="020B0604020202020204" pitchFamily="34" charset="0"/>
                <a:cs typeface="Arial" panose="020B0604020202020204" pitchFamily="34" charset="0"/>
              </a:rPr>
              <a:t>Future state?</a:t>
            </a:r>
          </a:p>
        </p:txBody>
      </p:sp>
      <p:grpSp>
        <p:nvGrpSpPr>
          <p:cNvPr id="15" name="Group 14">
            <a:extLst>
              <a:ext uri="{FF2B5EF4-FFF2-40B4-BE49-F238E27FC236}">
                <a16:creationId xmlns:a16="http://schemas.microsoft.com/office/drawing/2014/main" id="{0CB79247-4E24-4C62-B1E3-912C897359AA}"/>
              </a:ext>
            </a:extLst>
          </p:cNvPr>
          <p:cNvGrpSpPr/>
          <p:nvPr/>
        </p:nvGrpSpPr>
        <p:grpSpPr>
          <a:xfrm>
            <a:off x="3821431" y="972389"/>
            <a:ext cx="5050536" cy="2885460"/>
            <a:chOff x="3806952" y="1486141"/>
            <a:chExt cx="5050536" cy="2885460"/>
          </a:xfrm>
        </p:grpSpPr>
        <p:pic>
          <p:nvPicPr>
            <p:cNvPr id="9" name="Picture 8" descr="A picture containing text, cake&#10;&#10;Description automatically generated">
              <a:extLst>
                <a:ext uri="{FF2B5EF4-FFF2-40B4-BE49-F238E27FC236}">
                  <a16:creationId xmlns:a16="http://schemas.microsoft.com/office/drawing/2014/main" id="{B34DDB05-344F-4B54-8C3D-8993AA7BA690}"/>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4334256" y="1486141"/>
              <a:ext cx="4523232" cy="2885460"/>
            </a:xfrm>
            <a:prstGeom prst="rect">
              <a:avLst/>
            </a:prstGeom>
          </p:spPr>
        </p:pic>
        <p:sp>
          <p:nvSpPr>
            <p:cNvPr id="14" name="Rectangle 13">
              <a:extLst>
                <a:ext uri="{FF2B5EF4-FFF2-40B4-BE49-F238E27FC236}">
                  <a16:creationId xmlns:a16="http://schemas.microsoft.com/office/drawing/2014/main" id="{72C941C7-055C-4E80-9E89-E1FBCDB2D59D}"/>
                </a:ext>
              </a:extLst>
            </p:cNvPr>
            <p:cNvSpPr/>
            <p:nvPr/>
          </p:nvSpPr>
          <p:spPr>
            <a:xfrm>
              <a:off x="3806952" y="1968957"/>
              <a:ext cx="1054608" cy="116638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16" name="TextBox 15">
            <a:extLst>
              <a:ext uri="{FF2B5EF4-FFF2-40B4-BE49-F238E27FC236}">
                <a16:creationId xmlns:a16="http://schemas.microsoft.com/office/drawing/2014/main" id="{8781803B-654B-4B44-AF31-A59B2B7F3112}"/>
              </a:ext>
            </a:extLst>
          </p:cNvPr>
          <p:cNvSpPr txBox="1"/>
          <p:nvPr/>
        </p:nvSpPr>
        <p:spPr>
          <a:xfrm>
            <a:off x="5566217" y="3857849"/>
            <a:ext cx="2621280" cy="369332"/>
          </a:xfrm>
          <a:prstGeom prst="rect">
            <a:avLst/>
          </a:prstGeom>
          <a:noFill/>
        </p:spPr>
        <p:txBody>
          <a:bodyPr wrap="square" rtlCol="0">
            <a:spAutoFit/>
          </a:bodyPr>
          <a:lstStyle/>
          <a:p>
            <a:pPr algn="ctr"/>
            <a:r>
              <a:rPr lang="en-US" b="1" dirty="0">
                <a:solidFill>
                  <a:srgbClr val="EF4611"/>
                </a:solidFill>
                <a:latin typeface="Arial" panose="020B0604020202020204" pitchFamily="34" charset="0"/>
                <a:cs typeface="Arial" panose="020B0604020202020204" pitchFamily="34" charset="0"/>
              </a:rPr>
              <a:t>Drought event</a:t>
            </a:r>
          </a:p>
        </p:txBody>
      </p:sp>
      <p:sp>
        <p:nvSpPr>
          <p:cNvPr id="17" name="Lightning Bolt 16">
            <a:extLst>
              <a:ext uri="{FF2B5EF4-FFF2-40B4-BE49-F238E27FC236}">
                <a16:creationId xmlns:a16="http://schemas.microsoft.com/office/drawing/2014/main" id="{F78BB58F-D8E0-42EC-8292-E98219BE06C8}"/>
              </a:ext>
            </a:extLst>
          </p:cNvPr>
          <p:cNvSpPr/>
          <p:nvPr/>
        </p:nvSpPr>
        <p:spPr>
          <a:xfrm rot="11812855">
            <a:off x="6121644" y="3082104"/>
            <a:ext cx="688266" cy="749005"/>
          </a:xfrm>
          <a:prstGeom prst="lightningBolt">
            <a:avLst/>
          </a:prstGeom>
          <a:solidFill>
            <a:srgbClr val="EF461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DEF86876-A7B3-4DB1-B976-A835669E879B}"/>
              </a:ext>
            </a:extLst>
          </p:cNvPr>
          <p:cNvSpPr txBox="1"/>
          <p:nvPr/>
        </p:nvSpPr>
        <p:spPr>
          <a:xfrm>
            <a:off x="4088052" y="3857849"/>
            <a:ext cx="1598297" cy="646331"/>
          </a:xfrm>
          <a:prstGeom prst="rect">
            <a:avLst/>
          </a:prstGeom>
          <a:noFill/>
        </p:spPr>
        <p:txBody>
          <a:bodyPr wrap="square" rtlCol="0">
            <a:spAutoFit/>
          </a:bodyPr>
          <a:lstStyle/>
          <a:p>
            <a:pPr algn="ctr"/>
            <a:r>
              <a:rPr lang="en-US" b="1" dirty="0">
                <a:solidFill>
                  <a:schemeClr val="accent3">
                    <a:lumMod val="50000"/>
                  </a:schemeClr>
                </a:solidFill>
                <a:latin typeface="Arial" panose="020B0604020202020204" pitchFamily="34" charset="0"/>
                <a:cs typeface="Arial" panose="020B0604020202020204" pitchFamily="34" charset="0"/>
              </a:rPr>
              <a:t>Current state</a:t>
            </a:r>
          </a:p>
        </p:txBody>
      </p:sp>
      <p:sp>
        <p:nvSpPr>
          <p:cNvPr id="19" name="TextBox 18">
            <a:extLst>
              <a:ext uri="{FF2B5EF4-FFF2-40B4-BE49-F238E27FC236}">
                <a16:creationId xmlns:a16="http://schemas.microsoft.com/office/drawing/2014/main" id="{65B99B26-C546-46D7-B9E0-62AA585E3800}"/>
              </a:ext>
            </a:extLst>
          </p:cNvPr>
          <p:cNvSpPr txBox="1"/>
          <p:nvPr/>
        </p:nvSpPr>
        <p:spPr>
          <a:xfrm>
            <a:off x="7686103" y="3099377"/>
            <a:ext cx="1598297" cy="646331"/>
          </a:xfrm>
          <a:prstGeom prst="rect">
            <a:avLst/>
          </a:prstGeom>
          <a:noFill/>
        </p:spPr>
        <p:txBody>
          <a:bodyPr wrap="square" rtlCol="0">
            <a:spAutoFit/>
          </a:bodyPr>
          <a:lstStyle/>
          <a:p>
            <a:pPr algn="ctr"/>
            <a:r>
              <a:rPr lang="en-US" b="1" dirty="0">
                <a:solidFill>
                  <a:schemeClr val="accent3">
                    <a:lumMod val="50000"/>
                  </a:schemeClr>
                </a:solidFill>
                <a:latin typeface="Arial" panose="020B0604020202020204" pitchFamily="34" charset="0"/>
                <a:cs typeface="Arial" panose="020B0604020202020204" pitchFamily="34" charset="0"/>
              </a:rPr>
              <a:t>Future states?</a:t>
            </a:r>
          </a:p>
        </p:txBody>
      </p:sp>
      <p:sp>
        <p:nvSpPr>
          <p:cNvPr id="20" name="TextBox 19">
            <a:extLst>
              <a:ext uri="{FF2B5EF4-FFF2-40B4-BE49-F238E27FC236}">
                <a16:creationId xmlns:a16="http://schemas.microsoft.com/office/drawing/2014/main" id="{E7E35AC0-1DE9-4E1E-9354-D6E00DAAF0EC}"/>
              </a:ext>
            </a:extLst>
          </p:cNvPr>
          <p:cNvSpPr txBox="1"/>
          <p:nvPr/>
        </p:nvSpPr>
        <p:spPr>
          <a:xfrm>
            <a:off x="4174957" y="4792065"/>
            <a:ext cx="4969043" cy="276999"/>
          </a:xfrm>
          <a:prstGeom prst="rect">
            <a:avLst/>
          </a:prstGeom>
          <a:noFill/>
        </p:spPr>
        <p:txBody>
          <a:bodyPr wrap="square" rtlCol="0">
            <a:spAutoFit/>
          </a:bodyPr>
          <a:lstStyle/>
          <a:p>
            <a:pPr algn="r"/>
            <a:r>
              <a:rPr lang="en-US" sz="1200" dirty="0">
                <a:solidFill>
                  <a:schemeClr val="tx2"/>
                </a:solidFill>
                <a:latin typeface="Arial" panose="020B0604020202020204" pitchFamily="34" charset="0"/>
                <a:cs typeface="Arial" panose="020B0604020202020204" pitchFamily="34" charset="0"/>
              </a:rPr>
              <a:t>Image: National Park Service</a:t>
            </a:r>
          </a:p>
        </p:txBody>
      </p:sp>
    </p:spTree>
    <p:extLst>
      <p:ext uri="{BB962C8B-B14F-4D97-AF65-F5344CB8AC3E}">
        <p14:creationId xmlns:p14="http://schemas.microsoft.com/office/powerpoint/2010/main" val="3412836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6" grpId="0"/>
      <p:bldP spid="17" grpId="0" animBg="1"/>
      <p:bldP spid="18" grpId="0"/>
      <p:bldP spid="19" grpId="0"/>
      <p:bldP spid="2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9" name="Google Shape;239;p27"/>
          <p:cNvSpPr/>
          <p:nvPr/>
        </p:nvSpPr>
        <p:spPr>
          <a:xfrm>
            <a:off x="4072256" y="1651764"/>
            <a:ext cx="1234440" cy="457200"/>
          </a:xfrm>
          <a:prstGeom prst="roundRect">
            <a:avLst>
              <a:gd name="adj" fmla="val 16667"/>
            </a:avLst>
          </a:prstGeom>
          <a:noFill/>
          <a:ln w="31750" cap="flat" cmpd="sng">
            <a:solidFill>
              <a:schemeClr val="dk1"/>
            </a:solidFill>
            <a:prstDash val="solid"/>
            <a:round/>
            <a:headEnd type="none" w="sm" len="sm"/>
            <a:tailEnd type="none" w="sm" len="sm"/>
          </a:ln>
        </p:spPr>
        <p:txBody>
          <a:bodyPr spcFirstLastPara="1" wrap="square" lIns="0" tIns="68569" rIns="0" bIns="68569" anchor="t" anchorCtr="0">
            <a:noAutofit/>
          </a:bodyPr>
          <a:lstStyle/>
          <a:p>
            <a:pPr algn="ctr"/>
            <a:r>
              <a:rPr lang="en" sz="1050" b="1">
                <a:latin typeface="Arial" panose="020B0604020202020204" pitchFamily="34" charset="0"/>
                <a:cs typeface="Arial" panose="020B0604020202020204" pitchFamily="34" charset="0"/>
              </a:rPr>
              <a:t>Recruitment</a:t>
            </a:r>
            <a:endParaRPr sz="1050" b="1" dirty="0">
              <a:latin typeface="Arial" panose="020B0604020202020204" pitchFamily="34" charset="0"/>
              <a:cs typeface="Arial" panose="020B0604020202020204" pitchFamily="34" charset="0"/>
            </a:endParaRPr>
          </a:p>
        </p:txBody>
      </p:sp>
      <p:cxnSp>
        <p:nvCxnSpPr>
          <p:cNvPr id="254" name="Google Shape;254;p27"/>
          <p:cNvCxnSpPr>
            <a:cxnSpLocks/>
            <a:stCxn id="250" idx="0"/>
            <a:endCxn id="239" idx="1"/>
          </p:cNvCxnSpPr>
          <p:nvPr/>
        </p:nvCxnSpPr>
        <p:spPr>
          <a:xfrm flipV="1">
            <a:off x="2978562" y="1880364"/>
            <a:ext cx="1093694" cy="680768"/>
          </a:xfrm>
          <a:prstGeom prst="straightConnector1">
            <a:avLst/>
          </a:prstGeom>
          <a:noFill/>
          <a:ln w="41275" cap="flat" cmpd="sng">
            <a:solidFill>
              <a:schemeClr val="dk1"/>
            </a:solidFill>
            <a:prstDash val="solid"/>
            <a:round/>
            <a:headEnd type="none" w="med" len="med"/>
            <a:tailEnd type="arrow" w="lg" len="med"/>
          </a:ln>
        </p:spPr>
      </p:cxnSp>
      <p:cxnSp>
        <p:nvCxnSpPr>
          <p:cNvPr id="255" name="Google Shape;255;p27"/>
          <p:cNvCxnSpPr>
            <a:cxnSpLocks/>
            <a:endCxn id="238" idx="1"/>
          </p:cNvCxnSpPr>
          <p:nvPr/>
        </p:nvCxnSpPr>
        <p:spPr>
          <a:xfrm>
            <a:off x="3244684" y="3018343"/>
            <a:ext cx="811536" cy="670808"/>
          </a:xfrm>
          <a:prstGeom prst="straightConnector1">
            <a:avLst/>
          </a:prstGeom>
          <a:noFill/>
          <a:ln w="41275" cap="flat" cmpd="sng">
            <a:solidFill>
              <a:schemeClr val="dk1"/>
            </a:solidFill>
            <a:prstDash val="solid"/>
            <a:round/>
            <a:headEnd type="none" w="med" len="med"/>
            <a:tailEnd type="arrow" w="lg" len="med"/>
          </a:ln>
        </p:spPr>
      </p:cxnSp>
      <p:cxnSp>
        <p:nvCxnSpPr>
          <p:cNvPr id="256" name="Google Shape;256;p27"/>
          <p:cNvCxnSpPr>
            <a:cxnSpLocks/>
            <a:stCxn id="238" idx="3"/>
            <a:endCxn id="257" idx="2"/>
          </p:cNvCxnSpPr>
          <p:nvPr/>
        </p:nvCxnSpPr>
        <p:spPr>
          <a:xfrm flipV="1">
            <a:off x="5290660" y="3008383"/>
            <a:ext cx="1380959" cy="680768"/>
          </a:xfrm>
          <a:prstGeom prst="straightConnector1">
            <a:avLst/>
          </a:prstGeom>
          <a:noFill/>
          <a:ln w="41275" cap="flat" cmpd="sng">
            <a:solidFill>
              <a:schemeClr val="dk1"/>
            </a:solidFill>
            <a:prstDash val="solid"/>
            <a:round/>
            <a:headEnd type="none" w="med" len="med"/>
            <a:tailEnd type="arrow" w="lg" len="med"/>
          </a:ln>
        </p:spPr>
      </p:cxnSp>
      <p:cxnSp>
        <p:nvCxnSpPr>
          <p:cNvPr id="258" name="Google Shape;258;p27"/>
          <p:cNvCxnSpPr>
            <a:cxnSpLocks/>
            <a:stCxn id="239" idx="3"/>
            <a:endCxn id="257" idx="0"/>
          </p:cNvCxnSpPr>
          <p:nvPr/>
        </p:nvCxnSpPr>
        <p:spPr>
          <a:xfrm>
            <a:off x="5306696" y="1880364"/>
            <a:ext cx="1364923" cy="670819"/>
          </a:xfrm>
          <a:prstGeom prst="straightConnector1">
            <a:avLst/>
          </a:prstGeom>
          <a:noFill/>
          <a:ln w="41275" cap="flat" cmpd="sng">
            <a:solidFill>
              <a:schemeClr val="dk1"/>
            </a:solidFill>
            <a:prstDash val="solid"/>
            <a:round/>
            <a:headEnd type="none" w="med" len="med"/>
            <a:tailEnd type="arrow" w="lg" len="med"/>
          </a:ln>
        </p:spPr>
      </p:cxnSp>
      <p:sp>
        <p:nvSpPr>
          <p:cNvPr id="238" name="Google Shape;238;p27"/>
          <p:cNvSpPr/>
          <p:nvPr/>
        </p:nvSpPr>
        <p:spPr>
          <a:xfrm>
            <a:off x="4056220" y="3460551"/>
            <a:ext cx="1234440" cy="457200"/>
          </a:xfrm>
          <a:prstGeom prst="roundRect">
            <a:avLst>
              <a:gd name="adj" fmla="val 16667"/>
            </a:avLst>
          </a:prstGeom>
          <a:solidFill>
            <a:schemeClr val="lt1"/>
          </a:solidFill>
          <a:ln w="31750" cap="flat" cmpd="sng">
            <a:solidFill>
              <a:schemeClr val="dk1"/>
            </a:solidFill>
            <a:prstDash val="solid"/>
            <a:round/>
            <a:headEnd type="none" w="sm" len="sm"/>
            <a:tailEnd type="none" w="sm" len="sm"/>
          </a:ln>
        </p:spPr>
        <p:txBody>
          <a:bodyPr spcFirstLastPara="1" wrap="square" lIns="0" tIns="68569" rIns="0" bIns="68569" anchor="t" anchorCtr="0">
            <a:noAutofit/>
          </a:bodyPr>
          <a:lstStyle/>
          <a:p>
            <a:pPr algn="ctr"/>
            <a:r>
              <a:rPr lang="en" sz="1050" b="1">
                <a:latin typeface="Arial" panose="020B0604020202020204" pitchFamily="34" charset="0"/>
                <a:cs typeface="Arial" panose="020B0604020202020204" pitchFamily="34" charset="0"/>
              </a:rPr>
              <a:t>Mortality</a:t>
            </a:r>
            <a:endParaRPr sz="1050" b="1" dirty="0">
              <a:latin typeface="Arial" panose="020B0604020202020204" pitchFamily="34" charset="0"/>
              <a:cs typeface="Arial" panose="020B0604020202020204" pitchFamily="34" charset="0"/>
            </a:endParaRPr>
          </a:p>
        </p:txBody>
      </p:sp>
      <p:sp>
        <p:nvSpPr>
          <p:cNvPr id="257" name="Google Shape;257;p27"/>
          <p:cNvSpPr/>
          <p:nvPr/>
        </p:nvSpPr>
        <p:spPr>
          <a:xfrm>
            <a:off x="6054399" y="2551183"/>
            <a:ext cx="1234440" cy="457200"/>
          </a:xfrm>
          <a:prstGeom prst="roundRect">
            <a:avLst>
              <a:gd name="adj" fmla="val 16667"/>
            </a:avLst>
          </a:prstGeom>
          <a:solidFill>
            <a:schemeClr val="lt1"/>
          </a:solidFill>
          <a:ln w="31750" cap="flat" cmpd="sng">
            <a:solidFill>
              <a:schemeClr val="dk1"/>
            </a:solidFill>
            <a:prstDash val="solid"/>
            <a:round/>
            <a:headEnd type="none" w="sm" len="sm"/>
            <a:tailEnd type="none" w="sm" len="sm"/>
          </a:ln>
        </p:spPr>
        <p:txBody>
          <a:bodyPr spcFirstLastPara="1" wrap="square" lIns="0" tIns="68569" rIns="0" bIns="68569" anchor="t" anchorCtr="0">
            <a:noAutofit/>
          </a:bodyPr>
          <a:lstStyle/>
          <a:p>
            <a:pPr algn="ctr"/>
            <a:r>
              <a:rPr lang="en" sz="1050" b="1">
                <a:latin typeface="Arial" panose="020B0604020202020204" pitchFamily="34" charset="0"/>
                <a:cs typeface="Arial" panose="020B0604020202020204" pitchFamily="34" charset="0"/>
              </a:rPr>
              <a:t>Compositional shifts</a:t>
            </a:r>
            <a:endParaRPr sz="1050" b="1" dirty="0">
              <a:latin typeface="Arial" panose="020B0604020202020204" pitchFamily="34" charset="0"/>
              <a:cs typeface="Arial" panose="020B0604020202020204" pitchFamily="34" charset="0"/>
            </a:endParaRPr>
          </a:p>
        </p:txBody>
      </p:sp>
      <p:sp>
        <p:nvSpPr>
          <p:cNvPr id="293" name="Google Shape;293;p27"/>
          <p:cNvSpPr/>
          <p:nvPr/>
        </p:nvSpPr>
        <p:spPr>
          <a:xfrm>
            <a:off x="294809" y="1600783"/>
            <a:ext cx="1743525" cy="950400"/>
          </a:xfrm>
          <a:prstGeom prst="roundRect">
            <a:avLst>
              <a:gd name="adj" fmla="val 16667"/>
            </a:avLst>
          </a:prstGeom>
          <a:noFill/>
          <a:ln>
            <a:noFill/>
          </a:ln>
        </p:spPr>
        <p:txBody>
          <a:bodyPr spcFirstLastPara="1" wrap="square" lIns="0" tIns="68569" rIns="0" bIns="68569" anchor="t" anchorCtr="0">
            <a:noAutofit/>
          </a:bodyPr>
          <a:lstStyle/>
          <a:p>
            <a:pPr algn="ctr"/>
            <a:r>
              <a:rPr lang="en" sz="1500" b="1" i="1" dirty="0">
                <a:latin typeface="Arial" panose="020B0604020202020204" pitchFamily="34" charset="0"/>
                <a:cs typeface="Arial" panose="020B0604020202020204" pitchFamily="34" charset="0"/>
              </a:rPr>
              <a:t>Novel climate context</a:t>
            </a:r>
            <a:endParaRPr sz="1500" b="1" i="1" dirty="0">
              <a:latin typeface="Arial" panose="020B0604020202020204" pitchFamily="34" charset="0"/>
              <a:cs typeface="Arial" panose="020B0604020202020204" pitchFamily="34" charset="0"/>
            </a:endParaRPr>
          </a:p>
        </p:txBody>
      </p:sp>
      <p:cxnSp>
        <p:nvCxnSpPr>
          <p:cNvPr id="252" name="Google Shape;252;p27"/>
          <p:cNvCxnSpPr>
            <a:cxnSpLocks/>
            <a:stCxn id="253" idx="3"/>
            <a:endCxn id="250" idx="1"/>
          </p:cNvCxnSpPr>
          <p:nvPr/>
        </p:nvCxnSpPr>
        <p:spPr>
          <a:xfrm flipV="1">
            <a:off x="1703362" y="2789732"/>
            <a:ext cx="617220" cy="11"/>
          </a:xfrm>
          <a:prstGeom prst="straightConnector1">
            <a:avLst/>
          </a:prstGeom>
          <a:noFill/>
          <a:ln w="41275" cap="flat" cmpd="sng">
            <a:solidFill>
              <a:schemeClr val="dk1"/>
            </a:solidFill>
            <a:prstDash val="solid"/>
            <a:round/>
            <a:headEnd type="none" w="med" len="med"/>
            <a:tailEnd type="arrow" w="lg" len="med"/>
          </a:ln>
        </p:spPr>
      </p:cxnSp>
      <p:sp>
        <p:nvSpPr>
          <p:cNvPr id="250" name="Google Shape;250;p27"/>
          <p:cNvSpPr/>
          <p:nvPr/>
        </p:nvSpPr>
        <p:spPr>
          <a:xfrm>
            <a:off x="2320582" y="2561132"/>
            <a:ext cx="1315960" cy="457200"/>
          </a:xfrm>
          <a:prstGeom prst="roundRect">
            <a:avLst>
              <a:gd name="adj" fmla="val 16667"/>
            </a:avLst>
          </a:prstGeom>
          <a:solidFill>
            <a:schemeClr val="lt1"/>
          </a:solidFill>
          <a:ln w="31750" cap="flat" cmpd="sng">
            <a:solidFill>
              <a:schemeClr val="dk1"/>
            </a:solidFill>
            <a:prstDash val="solid"/>
            <a:round/>
            <a:headEnd type="none" w="sm" len="sm"/>
            <a:tailEnd type="none" w="sm" len="sm"/>
          </a:ln>
        </p:spPr>
        <p:txBody>
          <a:bodyPr spcFirstLastPara="1" wrap="square" lIns="0" tIns="68569" rIns="0" bIns="68569" anchor="t" anchorCtr="0">
            <a:noAutofit/>
          </a:bodyPr>
          <a:lstStyle/>
          <a:p>
            <a:pPr algn="ctr"/>
            <a:r>
              <a:rPr lang="en" sz="1050" b="1">
                <a:latin typeface="Arial" panose="020B0604020202020204" pitchFamily="34" charset="0"/>
                <a:cs typeface="Arial" panose="020B0604020202020204" pitchFamily="34" charset="0"/>
              </a:rPr>
              <a:t>Ecologically available water</a:t>
            </a:r>
            <a:endParaRPr sz="1050" b="1" dirty="0">
              <a:latin typeface="Arial" panose="020B0604020202020204" pitchFamily="34" charset="0"/>
              <a:cs typeface="Arial" panose="020B0604020202020204" pitchFamily="34" charset="0"/>
            </a:endParaRPr>
          </a:p>
        </p:txBody>
      </p:sp>
      <p:sp>
        <p:nvSpPr>
          <p:cNvPr id="253" name="Google Shape;253;p27"/>
          <p:cNvSpPr/>
          <p:nvPr/>
        </p:nvSpPr>
        <p:spPr>
          <a:xfrm>
            <a:off x="468922" y="2561143"/>
            <a:ext cx="1234440" cy="457200"/>
          </a:xfrm>
          <a:prstGeom prst="roundRect">
            <a:avLst>
              <a:gd name="adj" fmla="val 16667"/>
            </a:avLst>
          </a:prstGeom>
          <a:solidFill>
            <a:schemeClr val="lt1"/>
          </a:solidFill>
          <a:ln w="31750" cap="flat" cmpd="sng">
            <a:solidFill>
              <a:schemeClr val="dk1"/>
            </a:solidFill>
            <a:prstDash val="solid"/>
            <a:round/>
            <a:headEnd type="none" w="sm" len="sm"/>
            <a:tailEnd type="none" w="sm" len="sm"/>
          </a:ln>
        </p:spPr>
        <p:txBody>
          <a:bodyPr spcFirstLastPara="1" wrap="square" lIns="0" tIns="68569" rIns="0" bIns="68569" anchor="t" anchorCtr="0">
            <a:noAutofit/>
          </a:bodyPr>
          <a:lstStyle/>
          <a:p>
            <a:pPr algn="ctr"/>
            <a:r>
              <a:rPr lang="en-US" sz="1050" b="1" dirty="0">
                <a:latin typeface="Arial" panose="020B0604020202020204" pitchFamily="34" charset="0"/>
                <a:cs typeface="Arial" panose="020B0604020202020204" pitchFamily="34" charset="0"/>
              </a:rPr>
              <a:t>Drought</a:t>
            </a:r>
            <a:endParaRPr sz="1050" b="1" dirty="0">
              <a:latin typeface="Arial" panose="020B0604020202020204" pitchFamily="34" charset="0"/>
              <a:cs typeface="Arial" panose="020B0604020202020204" pitchFamily="34" charset="0"/>
            </a:endParaRPr>
          </a:p>
        </p:txBody>
      </p:sp>
      <p:cxnSp>
        <p:nvCxnSpPr>
          <p:cNvPr id="266" name="Google Shape;266;p27"/>
          <p:cNvCxnSpPr>
            <a:cxnSpLocks/>
            <a:stCxn id="250" idx="3"/>
            <a:endCxn id="240" idx="1"/>
          </p:cNvCxnSpPr>
          <p:nvPr/>
        </p:nvCxnSpPr>
        <p:spPr>
          <a:xfrm flipV="1">
            <a:off x="3636542" y="2779783"/>
            <a:ext cx="433777" cy="9949"/>
          </a:xfrm>
          <a:prstGeom prst="straightConnector1">
            <a:avLst/>
          </a:prstGeom>
          <a:noFill/>
          <a:ln w="19050" cap="flat" cmpd="sng">
            <a:solidFill>
              <a:schemeClr val="tx1"/>
            </a:solidFill>
            <a:prstDash val="sysDash"/>
            <a:round/>
            <a:headEnd type="none" w="med" len="med"/>
            <a:tailEnd type="arrow" w="lg" len="lg"/>
          </a:ln>
        </p:spPr>
      </p:cxnSp>
      <p:cxnSp>
        <p:nvCxnSpPr>
          <p:cNvPr id="267" name="Google Shape;267;p27"/>
          <p:cNvCxnSpPr>
            <a:cxnSpLocks/>
            <a:stCxn id="240" idx="0"/>
            <a:endCxn id="239" idx="2"/>
          </p:cNvCxnSpPr>
          <p:nvPr/>
        </p:nvCxnSpPr>
        <p:spPr>
          <a:xfrm flipV="1">
            <a:off x="4687539" y="2108964"/>
            <a:ext cx="1937" cy="327919"/>
          </a:xfrm>
          <a:prstGeom prst="straightConnector1">
            <a:avLst/>
          </a:prstGeom>
          <a:noFill/>
          <a:ln w="19050" cap="flat" cmpd="sng">
            <a:solidFill>
              <a:schemeClr val="tx1"/>
            </a:solidFill>
            <a:prstDash val="sysDash"/>
            <a:round/>
            <a:headEnd type="none" w="med" len="med"/>
            <a:tailEnd type="arrow" w="lg" len="lg"/>
          </a:ln>
        </p:spPr>
      </p:cxnSp>
      <p:cxnSp>
        <p:nvCxnSpPr>
          <p:cNvPr id="268" name="Google Shape;268;p27"/>
          <p:cNvCxnSpPr>
            <a:cxnSpLocks/>
            <a:stCxn id="240" idx="2"/>
            <a:endCxn id="238" idx="0"/>
          </p:cNvCxnSpPr>
          <p:nvPr/>
        </p:nvCxnSpPr>
        <p:spPr>
          <a:xfrm flipH="1">
            <a:off x="4673440" y="3122683"/>
            <a:ext cx="14099" cy="337868"/>
          </a:xfrm>
          <a:prstGeom prst="straightConnector1">
            <a:avLst/>
          </a:prstGeom>
          <a:noFill/>
          <a:ln w="19050" cap="flat" cmpd="sng">
            <a:solidFill>
              <a:schemeClr val="tx1"/>
            </a:solidFill>
            <a:prstDash val="sysDash"/>
            <a:round/>
            <a:headEnd type="none" w="med" len="med"/>
            <a:tailEnd type="arrow" w="lg" len="lg"/>
          </a:ln>
        </p:spPr>
      </p:cxnSp>
      <p:sp>
        <p:nvSpPr>
          <p:cNvPr id="240" name="Google Shape;240;p27"/>
          <p:cNvSpPr/>
          <p:nvPr/>
        </p:nvSpPr>
        <p:spPr>
          <a:xfrm>
            <a:off x="4070319" y="2436883"/>
            <a:ext cx="1234440" cy="685800"/>
          </a:xfrm>
          <a:prstGeom prst="roundRect">
            <a:avLst>
              <a:gd name="adj" fmla="val 16667"/>
            </a:avLst>
          </a:prstGeom>
          <a:noFill/>
          <a:ln w="12700" cap="flat" cmpd="sng">
            <a:solidFill>
              <a:schemeClr val="tx1"/>
            </a:solidFill>
            <a:prstDash val="solid"/>
            <a:round/>
            <a:headEnd type="none" w="sm" len="sm"/>
            <a:tailEnd type="none" w="sm" len="sm"/>
          </a:ln>
        </p:spPr>
        <p:txBody>
          <a:bodyPr spcFirstLastPara="1" wrap="square" lIns="0" tIns="34275" rIns="0" bIns="68569" anchor="t" anchorCtr="0">
            <a:noAutofit/>
          </a:bodyPr>
          <a:lstStyle/>
          <a:p>
            <a:pPr algn="ctr"/>
            <a:r>
              <a:rPr lang="en" sz="1050">
                <a:latin typeface="Arial" panose="020B0604020202020204" pitchFamily="34" charset="0"/>
                <a:cs typeface="Arial" panose="020B0604020202020204" pitchFamily="34" charset="0"/>
              </a:rPr>
              <a:t>Linked disturbances/ biotic interactions</a:t>
            </a:r>
            <a:endParaRPr sz="1050" dirty="0">
              <a:latin typeface="Arial" panose="020B0604020202020204" pitchFamily="34" charset="0"/>
              <a:cs typeface="Arial" panose="020B0604020202020204" pitchFamily="34" charset="0"/>
            </a:endParaRPr>
          </a:p>
          <a:p>
            <a:pPr algn="ctr"/>
            <a:endParaRPr sz="1050" dirty="0">
              <a:latin typeface="Arial" panose="020B0604020202020204" pitchFamily="34" charset="0"/>
              <a:cs typeface="Arial" panose="020B0604020202020204" pitchFamily="34" charset="0"/>
            </a:endParaRPr>
          </a:p>
        </p:txBody>
      </p:sp>
      <p:cxnSp>
        <p:nvCxnSpPr>
          <p:cNvPr id="285" name="Google Shape;285;p27"/>
          <p:cNvCxnSpPr>
            <a:cxnSpLocks/>
            <a:stCxn id="257" idx="3"/>
            <a:endCxn id="277" idx="1"/>
          </p:cNvCxnSpPr>
          <p:nvPr/>
        </p:nvCxnSpPr>
        <p:spPr>
          <a:xfrm>
            <a:off x="7288839" y="2779783"/>
            <a:ext cx="503725" cy="10287"/>
          </a:xfrm>
          <a:prstGeom prst="straightConnector1">
            <a:avLst/>
          </a:prstGeom>
          <a:noFill/>
          <a:ln w="38100" cap="flat" cmpd="sng">
            <a:solidFill>
              <a:schemeClr val="dk1"/>
            </a:solidFill>
            <a:prstDash val="solid"/>
            <a:round/>
            <a:headEnd type="none" w="med" len="med"/>
            <a:tailEnd type="arrow" w="lg" len="lg"/>
          </a:ln>
        </p:spPr>
      </p:cxnSp>
      <p:cxnSp>
        <p:nvCxnSpPr>
          <p:cNvPr id="288" name="Google Shape;288;p27"/>
          <p:cNvCxnSpPr>
            <a:cxnSpLocks/>
            <a:stCxn id="257" idx="3"/>
            <a:endCxn id="29" idx="1"/>
          </p:cNvCxnSpPr>
          <p:nvPr/>
        </p:nvCxnSpPr>
        <p:spPr>
          <a:xfrm>
            <a:off x="7288839" y="2779783"/>
            <a:ext cx="548078" cy="1010982"/>
          </a:xfrm>
          <a:prstGeom prst="straightConnector1">
            <a:avLst/>
          </a:prstGeom>
          <a:noFill/>
          <a:ln w="38100" cap="flat" cmpd="sng">
            <a:solidFill>
              <a:schemeClr val="dk1"/>
            </a:solidFill>
            <a:prstDash val="solid"/>
            <a:round/>
            <a:headEnd type="none" w="med" len="med"/>
            <a:tailEnd type="arrow" w="lg" len="lg"/>
          </a:ln>
        </p:spPr>
      </p:cxnSp>
      <p:grpSp>
        <p:nvGrpSpPr>
          <p:cNvPr id="14" name="Group 13">
            <a:extLst>
              <a:ext uri="{FF2B5EF4-FFF2-40B4-BE49-F238E27FC236}">
                <a16:creationId xmlns:a16="http://schemas.microsoft.com/office/drawing/2014/main" id="{5E63C035-92D0-89CB-9817-BC50C26DE426}"/>
              </a:ext>
            </a:extLst>
          </p:cNvPr>
          <p:cNvGrpSpPr/>
          <p:nvPr/>
        </p:nvGrpSpPr>
        <p:grpSpPr>
          <a:xfrm>
            <a:off x="7836917" y="3458667"/>
            <a:ext cx="1206658" cy="664196"/>
            <a:chOff x="10223402" y="4751412"/>
            <a:chExt cx="1608877" cy="885594"/>
          </a:xfrm>
        </p:grpSpPr>
        <p:sp>
          <p:nvSpPr>
            <p:cNvPr id="29" name="Google Shape;278;p27">
              <a:extLst>
                <a:ext uri="{FF2B5EF4-FFF2-40B4-BE49-F238E27FC236}">
                  <a16:creationId xmlns:a16="http://schemas.microsoft.com/office/drawing/2014/main" id="{0700B7A6-D2D3-0D72-EAB7-3ABEA93A3D72}"/>
                </a:ext>
              </a:extLst>
            </p:cNvPr>
            <p:cNvSpPr/>
            <p:nvPr/>
          </p:nvSpPr>
          <p:spPr>
            <a:xfrm>
              <a:off x="10223402" y="4751412"/>
              <a:ext cx="1608877" cy="885594"/>
            </a:xfrm>
            <a:prstGeom prst="roundRect">
              <a:avLst>
                <a:gd name="adj" fmla="val 16667"/>
              </a:avLst>
            </a:prstGeom>
            <a:solidFill>
              <a:schemeClr val="bg1"/>
            </a:solidFill>
            <a:ln w="12700" cap="flat" cmpd="sng">
              <a:solidFill>
                <a:schemeClr val="dk1"/>
              </a:solidFill>
              <a:prstDash val="solid"/>
              <a:round/>
              <a:headEnd type="none" w="sm" len="sm"/>
              <a:tailEnd type="none" w="sm" len="sm"/>
            </a:ln>
          </p:spPr>
          <p:txBody>
            <a:bodyPr spcFirstLastPara="1" wrap="square" lIns="0" tIns="68569" rIns="0" bIns="68569" anchor="t" anchorCtr="0">
              <a:noAutofit/>
            </a:bodyPr>
            <a:lstStyle/>
            <a:p>
              <a:pPr algn="ctr"/>
              <a:r>
                <a:rPr lang="en" sz="1050">
                  <a:latin typeface="Arial" panose="020B0604020202020204" pitchFamily="34" charset="0"/>
                  <a:cs typeface="Arial" panose="020B0604020202020204" pitchFamily="34" charset="0"/>
                </a:rPr>
                <a:t>Transformation</a:t>
              </a:r>
              <a:endParaRPr sz="1050" dirty="0">
                <a:latin typeface="Arial" panose="020B0604020202020204" pitchFamily="34" charset="0"/>
                <a:cs typeface="Arial" panose="020B0604020202020204" pitchFamily="34" charset="0"/>
              </a:endParaRPr>
            </a:p>
          </p:txBody>
        </p:sp>
        <p:sp>
          <p:nvSpPr>
            <p:cNvPr id="47" name="Freeform 46">
              <a:extLst>
                <a:ext uri="{FF2B5EF4-FFF2-40B4-BE49-F238E27FC236}">
                  <a16:creationId xmlns:a16="http://schemas.microsoft.com/office/drawing/2014/main" id="{8A1DF683-2642-FAFF-58B3-F1C018BF012D}"/>
                </a:ext>
              </a:extLst>
            </p:cNvPr>
            <p:cNvSpPr/>
            <p:nvPr/>
          </p:nvSpPr>
          <p:spPr>
            <a:xfrm>
              <a:off x="10529725" y="5507751"/>
              <a:ext cx="995350" cy="99256"/>
            </a:xfrm>
            <a:custGeom>
              <a:avLst/>
              <a:gdLst>
                <a:gd name="connsiteX0" fmla="*/ 0 w 908050"/>
                <a:gd name="connsiteY0" fmla="*/ 95250 h 98425"/>
                <a:gd name="connsiteX1" fmla="*/ 908050 w 908050"/>
                <a:gd name="connsiteY1" fmla="*/ 98425 h 98425"/>
                <a:gd name="connsiteX2" fmla="*/ 876300 w 908050"/>
                <a:gd name="connsiteY2" fmla="*/ 19050 h 98425"/>
                <a:gd name="connsiteX3" fmla="*/ 739775 w 908050"/>
                <a:gd name="connsiteY3" fmla="*/ 0 h 98425"/>
                <a:gd name="connsiteX4" fmla="*/ 555625 w 908050"/>
                <a:gd name="connsiteY4" fmla="*/ 38100 h 98425"/>
                <a:gd name="connsiteX5" fmla="*/ 263525 w 908050"/>
                <a:gd name="connsiteY5" fmla="*/ 25400 h 98425"/>
                <a:gd name="connsiteX6" fmla="*/ 187325 w 908050"/>
                <a:gd name="connsiteY6" fmla="*/ 41275 h 98425"/>
                <a:gd name="connsiteX7" fmla="*/ 0 w 908050"/>
                <a:gd name="connsiteY7" fmla="*/ 95250 h 98425"/>
                <a:gd name="connsiteX0" fmla="*/ 0 w 908050"/>
                <a:gd name="connsiteY0" fmla="*/ 96081 h 99256"/>
                <a:gd name="connsiteX1" fmla="*/ 908050 w 908050"/>
                <a:gd name="connsiteY1" fmla="*/ 99256 h 99256"/>
                <a:gd name="connsiteX2" fmla="*/ 876300 w 908050"/>
                <a:gd name="connsiteY2" fmla="*/ 19881 h 99256"/>
                <a:gd name="connsiteX3" fmla="*/ 739775 w 908050"/>
                <a:gd name="connsiteY3" fmla="*/ 831 h 99256"/>
                <a:gd name="connsiteX4" fmla="*/ 555625 w 908050"/>
                <a:gd name="connsiteY4" fmla="*/ 38931 h 99256"/>
                <a:gd name="connsiteX5" fmla="*/ 263525 w 908050"/>
                <a:gd name="connsiteY5" fmla="*/ 26231 h 99256"/>
                <a:gd name="connsiteX6" fmla="*/ 187325 w 908050"/>
                <a:gd name="connsiteY6" fmla="*/ 42106 h 99256"/>
                <a:gd name="connsiteX7" fmla="*/ 0 w 908050"/>
                <a:gd name="connsiteY7" fmla="*/ 96081 h 99256"/>
                <a:gd name="connsiteX0" fmla="*/ 0 w 971069"/>
                <a:gd name="connsiteY0" fmla="*/ 96081 h 99256"/>
                <a:gd name="connsiteX1" fmla="*/ 908050 w 971069"/>
                <a:gd name="connsiteY1" fmla="*/ 99256 h 99256"/>
                <a:gd name="connsiteX2" fmla="*/ 876300 w 971069"/>
                <a:gd name="connsiteY2" fmla="*/ 19881 h 99256"/>
                <a:gd name="connsiteX3" fmla="*/ 739775 w 971069"/>
                <a:gd name="connsiteY3" fmla="*/ 831 h 99256"/>
                <a:gd name="connsiteX4" fmla="*/ 555625 w 971069"/>
                <a:gd name="connsiteY4" fmla="*/ 38931 h 99256"/>
                <a:gd name="connsiteX5" fmla="*/ 263525 w 971069"/>
                <a:gd name="connsiteY5" fmla="*/ 26231 h 99256"/>
                <a:gd name="connsiteX6" fmla="*/ 187325 w 971069"/>
                <a:gd name="connsiteY6" fmla="*/ 42106 h 99256"/>
                <a:gd name="connsiteX7" fmla="*/ 0 w 971069"/>
                <a:gd name="connsiteY7" fmla="*/ 96081 h 99256"/>
                <a:gd name="connsiteX0" fmla="*/ 0 w 971069"/>
                <a:gd name="connsiteY0" fmla="*/ 96081 h 99256"/>
                <a:gd name="connsiteX1" fmla="*/ 908050 w 971069"/>
                <a:gd name="connsiteY1" fmla="*/ 99256 h 99256"/>
                <a:gd name="connsiteX2" fmla="*/ 876300 w 971069"/>
                <a:gd name="connsiteY2" fmla="*/ 19881 h 99256"/>
                <a:gd name="connsiteX3" fmla="*/ 739775 w 971069"/>
                <a:gd name="connsiteY3" fmla="*/ 831 h 99256"/>
                <a:gd name="connsiteX4" fmla="*/ 555625 w 971069"/>
                <a:gd name="connsiteY4" fmla="*/ 38931 h 99256"/>
                <a:gd name="connsiteX5" fmla="*/ 263525 w 971069"/>
                <a:gd name="connsiteY5" fmla="*/ 26231 h 99256"/>
                <a:gd name="connsiteX6" fmla="*/ 187325 w 971069"/>
                <a:gd name="connsiteY6" fmla="*/ 42106 h 99256"/>
                <a:gd name="connsiteX7" fmla="*/ 0 w 971069"/>
                <a:gd name="connsiteY7" fmla="*/ 96081 h 99256"/>
                <a:gd name="connsiteX0" fmla="*/ 0 w 971069"/>
                <a:gd name="connsiteY0" fmla="*/ 96081 h 99256"/>
                <a:gd name="connsiteX1" fmla="*/ 908050 w 971069"/>
                <a:gd name="connsiteY1" fmla="*/ 99256 h 99256"/>
                <a:gd name="connsiteX2" fmla="*/ 876300 w 971069"/>
                <a:gd name="connsiteY2" fmla="*/ 19881 h 99256"/>
                <a:gd name="connsiteX3" fmla="*/ 739775 w 971069"/>
                <a:gd name="connsiteY3" fmla="*/ 831 h 99256"/>
                <a:gd name="connsiteX4" fmla="*/ 555625 w 971069"/>
                <a:gd name="connsiteY4" fmla="*/ 38931 h 99256"/>
                <a:gd name="connsiteX5" fmla="*/ 263525 w 971069"/>
                <a:gd name="connsiteY5" fmla="*/ 26231 h 99256"/>
                <a:gd name="connsiteX6" fmla="*/ 187325 w 971069"/>
                <a:gd name="connsiteY6" fmla="*/ 42106 h 99256"/>
                <a:gd name="connsiteX7" fmla="*/ 0 w 971069"/>
                <a:gd name="connsiteY7" fmla="*/ 96081 h 99256"/>
                <a:gd name="connsiteX0" fmla="*/ 0 w 971069"/>
                <a:gd name="connsiteY0" fmla="*/ 96081 h 99256"/>
                <a:gd name="connsiteX1" fmla="*/ 908050 w 971069"/>
                <a:gd name="connsiteY1" fmla="*/ 99256 h 99256"/>
                <a:gd name="connsiteX2" fmla="*/ 876300 w 971069"/>
                <a:gd name="connsiteY2" fmla="*/ 19881 h 99256"/>
                <a:gd name="connsiteX3" fmla="*/ 739775 w 971069"/>
                <a:gd name="connsiteY3" fmla="*/ 831 h 99256"/>
                <a:gd name="connsiteX4" fmla="*/ 555625 w 971069"/>
                <a:gd name="connsiteY4" fmla="*/ 38931 h 99256"/>
                <a:gd name="connsiteX5" fmla="*/ 263525 w 971069"/>
                <a:gd name="connsiteY5" fmla="*/ 26231 h 99256"/>
                <a:gd name="connsiteX6" fmla="*/ 187325 w 971069"/>
                <a:gd name="connsiteY6" fmla="*/ 42106 h 99256"/>
                <a:gd name="connsiteX7" fmla="*/ 0 w 971069"/>
                <a:gd name="connsiteY7" fmla="*/ 96081 h 99256"/>
                <a:gd name="connsiteX0" fmla="*/ 0 w 971069"/>
                <a:gd name="connsiteY0" fmla="*/ 96081 h 99256"/>
                <a:gd name="connsiteX1" fmla="*/ 908050 w 971069"/>
                <a:gd name="connsiteY1" fmla="*/ 99256 h 99256"/>
                <a:gd name="connsiteX2" fmla="*/ 876300 w 971069"/>
                <a:gd name="connsiteY2" fmla="*/ 19881 h 99256"/>
                <a:gd name="connsiteX3" fmla="*/ 739775 w 971069"/>
                <a:gd name="connsiteY3" fmla="*/ 831 h 99256"/>
                <a:gd name="connsiteX4" fmla="*/ 555625 w 971069"/>
                <a:gd name="connsiteY4" fmla="*/ 38931 h 99256"/>
                <a:gd name="connsiteX5" fmla="*/ 263525 w 971069"/>
                <a:gd name="connsiteY5" fmla="*/ 26231 h 99256"/>
                <a:gd name="connsiteX6" fmla="*/ 53975 w 971069"/>
                <a:gd name="connsiteY6" fmla="*/ 35756 h 99256"/>
                <a:gd name="connsiteX7" fmla="*/ 0 w 971069"/>
                <a:gd name="connsiteY7" fmla="*/ 96081 h 99256"/>
                <a:gd name="connsiteX0" fmla="*/ 24281 w 995350"/>
                <a:gd name="connsiteY0" fmla="*/ 96081 h 99256"/>
                <a:gd name="connsiteX1" fmla="*/ 932331 w 995350"/>
                <a:gd name="connsiteY1" fmla="*/ 99256 h 99256"/>
                <a:gd name="connsiteX2" fmla="*/ 900581 w 995350"/>
                <a:gd name="connsiteY2" fmla="*/ 19881 h 99256"/>
                <a:gd name="connsiteX3" fmla="*/ 764056 w 995350"/>
                <a:gd name="connsiteY3" fmla="*/ 831 h 99256"/>
                <a:gd name="connsiteX4" fmla="*/ 579906 w 995350"/>
                <a:gd name="connsiteY4" fmla="*/ 38931 h 99256"/>
                <a:gd name="connsiteX5" fmla="*/ 287806 w 995350"/>
                <a:gd name="connsiteY5" fmla="*/ 26231 h 99256"/>
                <a:gd name="connsiteX6" fmla="*/ 24281 w 995350"/>
                <a:gd name="connsiteY6" fmla="*/ 96081 h 99256"/>
                <a:gd name="connsiteX0" fmla="*/ 24281 w 995350"/>
                <a:gd name="connsiteY0" fmla="*/ 96081 h 99256"/>
                <a:gd name="connsiteX1" fmla="*/ 932331 w 995350"/>
                <a:gd name="connsiteY1" fmla="*/ 99256 h 99256"/>
                <a:gd name="connsiteX2" fmla="*/ 900581 w 995350"/>
                <a:gd name="connsiteY2" fmla="*/ 19881 h 99256"/>
                <a:gd name="connsiteX3" fmla="*/ 764056 w 995350"/>
                <a:gd name="connsiteY3" fmla="*/ 831 h 99256"/>
                <a:gd name="connsiteX4" fmla="*/ 579906 w 995350"/>
                <a:gd name="connsiteY4" fmla="*/ 38931 h 99256"/>
                <a:gd name="connsiteX5" fmla="*/ 287806 w 995350"/>
                <a:gd name="connsiteY5" fmla="*/ 26231 h 99256"/>
                <a:gd name="connsiteX6" fmla="*/ 24281 w 995350"/>
                <a:gd name="connsiteY6" fmla="*/ 96081 h 99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5350" h="99256">
                  <a:moveTo>
                    <a:pt x="24281" y="96081"/>
                  </a:moveTo>
                  <a:lnTo>
                    <a:pt x="932331" y="99256"/>
                  </a:lnTo>
                  <a:cubicBezTo>
                    <a:pt x="1078381" y="86556"/>
                    <a:pt x="928627" y="36285"/>
                    <a:pt x="900581" y="19881"/>
                  </a:cubicBezTo>
                  <a:cubicBezTo>
                    <a:pt x="872535" y="3477"/>
                    <a:pt x="817502" y="-2344"/>
                    <a:pt x="764056" y="831"/>
                  </a:cubicBezTo>
                  <a:cubicBezTo>
                    <a:pt x="710610" y="4006"/>
                    <a:pt x="677273" y="43164"/>
                    <a:pt x="579906" y="38931"/>
                  </a:cubicBezTo>
                  <a:cubicBezTo>
                    <a:pt x="482539" y="34698"/>
                    <a:pt x="380410" y="16706"/>
                    <a:pt x="287806" y="26231"/>
                  </a:cubicBezTo>
                  <a:cubicBezTo>
                    <a:pt x="195202" y="35756"/>
                    <a:pt x="-83140" y="83910"/>
                    <a:pt x="24281" y="96081"/>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latin typeface="Arial" panose="020B0604020202020204" pitchFamily="34" charset="0"/>
                <a:cs typeface="Arial" panose="020B0604020202020204" pitchFamily="34" charset="0"/>
              </a:endParaRPr>
            </a:p>
          </p:txBody>
        </p:sp>
        <p:pic>
          <p:nvPicPr>
            <p:cNvPr id="52" name="Google Shape;260;p27">
              <a:extLst>
                <a:ext uri="{FF2B5EF4-FFF2-40B4-BE49-F238E27FC236}">
                  <a16:creationId xmlns:a16="http://schemas.microsoft.com/office/drawing/2014/main" id="{125BC89E-A535-9331-2145-31C71EA0137A}"/>
                </a:ext>
              </a:extLst>
            </p:cNvPr>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flipH="1">
              <a:off x="11129833" y="5271694"/>
              <a:ext cx="395243" cy="293038"/>
            </a:xfrm>
            <a:prstGeom prst="rect">
              <a:avLst/>
            </a:prstGeom>
            <a:noFill/>
            <a:ln>
              <a:noFill/>
            </a:ln>
          </p:spPr>
        </p:pic>
      </p:grpSp>
      <p:grpSp>
        <p:nvGrpSpPr>
          <p:cNvPr id="11" name="Group 10">
            <a:extLst>
              <a:ext uri="{FF2B5EF4-FFF2-40B4-BE49-F238E27FC236}">
                <a16:creationId xmlns:a16="http://schemas.microsoft.com/office/drawing/2014/main" id="{F89EEE36-C960-08FC-A87A-F370FDC3DECB}"/>
              </a:ext>
            </a:extLst>
          </p:cNvPr>
          <p:cNvGrpSpPr/>
          <p:nvPr/>
        </p:nvGrpSpPr>
        <p:grpSpPr>
          <a:xfrm>
            <a:off x="7792564" y="2457457"/>
            <a:ext cx="1247667" cy="665226"/>
            <a:chOff x="10168724" y="1096916"/>
            <a:chExt cx="1663555" cy="886968"/>
          </a:xfrm>
        </p:grpSpPr>
        <p:sp>
          <p:nvSpPr>
            <p:cNvPr id="277" name="Google Shape;277;p27"/>
            <p:cNvSpPr/>
            <p:nvPr/>
          </p:nvSpPr>
          <p:spPr>
            <a:xfrm>
              <a:off x="10168724" y="1096916"/>
              <a:ext cx="1663555" cy="886968"/>
            </a:xfrm>
            <a:prstGeom prst="roundRect">
              <a:avLst>
                <a:gd name="adj" fmla="val 16667"/>
              </a:avLst>
            </a:prstGeom>
            <a:solidFill>
              <a:schemeClr val="bg1"/>
            </a:solidFill>
            <a:ln w="12700" cap="flat" cmpd="sng">
              <a:solidFill>
                <a:schemeClr val="dk1"/>
              </a:solidFill>
              <a:prstDash val="solid"/>
              <a:round/>
              <a:headEnd type="none" w="sm" len="sm"/>
              <a:tailEnd type="none" w="sm" len="sm"/>
            </a:ln>
          </p:spPr>
          <p:txBody>
            <a:bodyPr spcFirstLastPara="1" wrap="square" lIns="0" tIns="68569" rIns="0" bIns="68569" anchor="t" anchorCtr="0">
              <a:noAutofit/>
            </a:bodyPr>
            <a:lstStyle/>
            <a:p>
              <a:pPr algn="ctr"/>
              <a:r>
                <a:rPr lang="en" sz="1200">
                  <a:latin typeface="Arial" panose="020B0604020202020204" pitchFamily="34" charset="0"/>
                  <a:cs typeface="Arial" panose="020B0604020202020204" pitchFamily="34" charset="0"/>
                </a:rPr>
                <a:t>Recovery</a:t>
              </a:r>
              <a:endParaRPr sz="1200" dirty="0">
                <a:latin typeface="Arial" panose="020B0604020202020204" pitchFamily="34" charset="0"/>
                <a:cs typeface="Arial" panose="020B0604020202020204" pitchFamily="34" charset="0"/>
              </a:endParaRPr>
            </a:p>
          </p:txBody>
        </p:sp>
        <p:sp>
          <p:nvSpPr>
            <p:cNvPr id="46" name="Freeform 45">
              <a:extLst>
                <a:ext uri="{FF2B5EF4-FFF2-40B4-BE49-F238E27FC236}">
                  <a16:creationId xmlns:a16="http://schemas.microsoft.com/office/drawing/2014/main" id="{CE50C2C8-0B59-1BDF-0B5F-92D818384C1A}"/>
                </a:ext>
              </a:extLst>
            </p:cNvPr>
            <p:cNvSpPr/>
            <p:nvPr/>
          </p:nvSpPr>
          <p:spPr>
            <a:xfrm>
              <a:off x="10493436" y="1866033"/>
              <a:ext cx="995350" cy="99256"/>
            </a:xfrm>
            <a:custGeom>
              <a:avLst/>
              <a:gdLst>
                <a:gd name="connsiteX0" fmla="*/ 0 w 908050"/>
                <a:gd name="connsiteY0" fmla="*/ 95250 h 98425"/>
                <a:gd name="connsiteX1" fmla="*/ 908050 w 908050"/>
                <a:gd name="connsiteY1" fmla="*/ 98425 h 98425"/>
                <a:gd name="connsiteX2" fmla="*/ 876300 w 908050"/>
                <a:gd name="connsiteY2" fmla="*/ 19050 h 98425"/>
                <a:gd name="connsiteX3" fmla="*/ 739775 w 908050"/>
                <a:gd name="connsiteY3" fmla="*/ 0 h 98425"/>
                <a:gd name="connsiteX4" fmla="*/ 555625 w 908050"/>
                <a:gd name="connsiteY4" fmla="*/ 38100 h 98425"/>
                <a:gd name="connsiteX5" fmla="*/ 263525 w 908050"/>
                <a:gd name="connsiteY5" fmla="*/ 25400 h 98425"/>
                <a:gd name="connsiteX6" fmla="*/ 187325 w 908050"/>
                <a:gd name="connsiteY6" fmla="*/ 41275 h 98425"/>
                <a:gd name="connsiteX7" fmla="*/ 0 w 908050"/>
                <a:gd name="connsiteY7" fmla="*/ 95250 h 98425"/>
                <a:gd name="connsiteX0" fmla="*/ 0 w 908050"/>
                <a:gd name="connsiteY0" fmla="*/ 96081 h 99256"/>
                <a:gd name="connsiteX1" fmla="*/ 908050 w 908050"/>
                <a:gd name="connsiteY1" fmla="*/ 99256 h 99256"/>
                <a:gd name="connsiteX2" fmla="*/ 876300 w 908050"/>
                <a:gd name="connsiteY2" fmla="*/ 19881 h 99256"/>
                <a:gd name="connsiteX3" fmla="*/ 739775 w 908050"/>
                <a:gd name="connsiteY3" fmla="*/ 831 h 99256"/>
                <a:gd name="connsiteX4" fmla="*/ 555625 w 908050"/>
                <a:gd name="connsiteY4" fmla="*/ 38931 h 99256"/>
                <a:gd name="connsiteX5" fmla="*/ 263525 w 908050"/>
                <a:gd name="connsiteY5" fmla="*/ 26231 h 99256"/>
                <a:gd name="connsiteX6" fmla="*/ 187325 w 908050"/>
                <a:gd name="connsiteY6" fmla="*/ 42106 h 99256"/>
                <a:gd name="connsiteX7" fmla="*/ 0 w 908050"/>
                <a:gd name="connsiteY7" fmla="*/ 96081 h 99256"/>
                <a:gd name="connsiteX0" fmla="*/ 0 w 971069"/>
                <a:gd name="connsiteY0" fmla="*/ 96081 h 99256"/>
                <a:gd name="connsiteX1" fmla="*/ 908050 w 971069"/>
                <a:gd name="connsiteY1" fmla="*/ 99256 h 99256"/>
                <a:gd name="connsiteX2" fmla="*/ 876300 w 971069"/>
                <a:gd name="connsiteY2" fmla="*/ 19881 h 99256"/>
                <a:gd name="connsiteX3" fmla="*/ 739775 w 971069"/>
                <a:gd name="connsiteY3" fmla="*/ 831 h 99256"/>
                <a:gd name="connsiteX4" fmla="*/ 555625 w 971069"/>
                <a:gd name="connsiteY4" fmla="*/ 38931 h 99256"/>
                <a:gd name="connsiteX5" fmla="*/ 263525 w 971069"/>
                <a:gd name="connsiteY5" fmla="*/ 26231 h 99256"/>
                <a:gd name="connsiteX6" fmla="*/ 187325 w 971069"/>
                <a:gd name="connsiteY6" fmla="*/ 42106 h 99256"/>
                <a:gd name="connsiteX7" fmla="*/ 0 w 971069"/>
                <a:gd name="connsiteY7" fmla="*/ 96081 h 99256"/>
                <a:gd name="connsiteX0" fmla="*/ 0 w 971069"/>
                <a:gd name="connsiteY0" fmla="*/ 96081 h 99256"/>
                <a:gd name="connsiteX1" fmla="*/ 908050 w 971069"/>
                <a:gd name="connsiteY1" fmla="*/ 99256 h 99256"/>
                <a:gd name="connsiteX2" fmla="*/ 876300 w 971069"/>
                <a:gd name="connsiteY2" fmla="*/ 19881 h 99256"/>
                <a:gd name="connsiteX3" fmla="*/ 739775 w 971069"/>
                <a:gd name="connsiteY3" fmla="*/ 831 h 99256"/>
                <a:gd name="connsiteX4" fmla="*/ 555625 w 971069"/>
                <a:gd name="connsiteY4" fmla="*/ 38931 h 99256"/>
                <a:gd name="connsiteX5" fmla="*/ 263525 w 971069"/>
                <a:gd name="connsiteY5" fmla="*/ 26231 h 99256"/>
                <a:gd name="connsiteX6" fmla="*/ 187325 w 971069"/>
                <a:gd name="connsiteY6" fmla="*/ 42106 h 99256"/>
                <a:gd name="connsiteX7" fmla="*/ 0 w 971069"/>
                <a:gd name="connsiteY7" fmla="*/ 96081 h 99256"/>
                <a:gd name="connsiteX0" fmla="*/ 0 w 971069"/>
                <a:gd name="connsiteY0" fmla="*/ 96081 h 99256"/>
                <a:gd name="connsiteX1" fmla="*/ 908050 w 971069"/>
                <a:gd name="connsiteY1" fmla="*/ 99256 h 99256"/>
                <a:gd name="connsiteX2" fmla="*/ 876300 w 971069"/>
                <a:gd name="connsiteY2" fmla="*/ 19881 h 99256"/>
                <a:gd name="connsiteX3" fmla="*/ 739775 w 971069"/>
                <a:gd name="connsiteY3" fmla="*/ 831 h 99256"/>
                <a:gd name="connsiteX4" fmla="*/ 555625 w 971069"/>
                <a:gd name="connsiteY4" fmla="*/ 38931 h 99256"/>
                <a:gd name="connsiteX5" fmla="*/ 263525 w 971069"/>
                <a:gd name="connsiteY5" fmla="*/ 26231 h 99256"/>
                <a:gd name="connsiteX6" fmla="*/ 187325 w 971069"/>
                <a:gd name="connsiteY6" fmla="*/ 42106 h 99256"/>
                <a:gd name="connsiteX7" fmla="*/ 0 w 971069"/>
                <a:gd name="connsiteY7" fmla="*/ 96081 h 99256"/>
                <a:gd name="connsiteX0" fmla="*/ 0 w 971069"/>
                <a:gd name="connsiteY0" fmla="*/ 96081 h 99256"/>
                <a:gd name="connsiteX1" fmla="*/ 908050 w 971069"/>
                <a:gd name="connsiteY1" fmla="*/ 99256 h 99256"/>
                <a:gd name="connsiteX2" fmla="*/ 876300 w 971069"/>
                <a:gd name="connsiteY2" fmla="*/ 19881 h 99256"/>
                <a:gd name="connsiteX3" fmla="*/ 739775 w 971069"/>
                <a:gd name="connsiteY3" fmla="*/ 831 h 99256"/>
                <a:gd name="connsiteX4" fmla="*/ 555625 w 971069"/>
                <a:gd name="connsiteY4" fmla="*/ 38931 h 99256"/>
                <a:gd name="connsiteX5" fmla="*/ 263525 w 971069"/>
                <a:gd name="connsiteY5" fmla="*/ 26231 h 99256"/>
                <a:gd name="connsiteX6" fmla="*/ 187325 w 971069"/>
                <a:gd name="connsiteY6" fmla="*/ 42106 h 99256"/>
                <a:gd name="connsiteX7" fmla="*/ 0 w 971069"/>
                <a:gd name="connsiteY7" fmla="*/ 96081 h 99256"/>
                <a:gd name="connsiteX0" fmla="*/ 0 w 971069"/>
                <a:gd name="connsiteY0" fmla="*/ 96081 h 99256"/>
                <a:gd name="connsiteX1" fmla="*/ 908050 w 971069"/>
                <a:gd name="connsiteY1" fmla="*/ 99256 h 99256"/>
                <a:gd name="connsiteX2" fmla="*/ 876300 w 971069"/>
                <a:gd name="connsiteY2" fmla="*/ 19881 h 99256"/>
                <a:gd name="connsiteX3" fmla="*/ 739775 w 971069"/>
                <a:gd name="connsiteY3" fmla="*/ 831 h 99256"/>
                <a:gd name="connsiteX4" fmla="*/ 555625 w 971069"/>
                <a:gd name="connsiteY4" fmla="*/ 38931 h 99256"/>
                <a:gd name="connsiteX5" fmla="*/ 263525 w 971069"/>
                <a:gd name="connsiteY5" fmla="*/ 26231 h 99256"/>
                <a:gd name="connsiteX6" fmla="*/ 53975 w 971069"/>
                <a:gd name="connsiteY6" fmla="*/ 35756 h 99256"/>
                <a:gd name="connsiteX7" fmla="*/ 0 w 971069"/>
                <a:gd name="connsiteY7" fmla="*/ 96081 h 99256"/>
                <a:gd name="connsiteX0" fmla="*/ 24281 w 995350"/>
                <a:gd name="connsiteY0" fmla="*/ 96081 h 99256"/>
                <a:gd name="connsiteX1" fmla="*/ 932331 w 995350"/>
                <a:gd name="connsiteY1" fmla="*/ 99256 h 99256"/>
                <a:gd name="connsiteX2" fmla="*/ 900581 w 995350"/>
                <a:gd name="connsiteY2" fmla="*/ 19881 h 99256"/>
                <a:gd name="connsiteX3" fmla="*/ 764056 w 995350"/>
                <a:gd name="connsiteY3" fmla="*/ 831 h 99256"/>
                <a:gd name="connsiteX4" fmla="*/ 579906 w 995350"/>
                <a:gd name="connsiteY4" fmla="*/ 38931 h 99256"/>
                <a:gd name="connsiteX5" fmla="*/ 287806 w 995350"/>
                <a:gd name="connsiteY5" fmla="*/ 26231 h 99256"/>
                <a:gd name="connsiteX6" fmla="*/ 24281 w 995350"/>
                <a:gd name="connsiteY6" fmla="*/ 96081 h 99256"/>
                <a:gd name="connsiteX0" fmla="*/ 24281 w 995350"/>
                <a:gd name="connsiteY0" fmla="*/ 96081 h 99256"/>
                <a:gd name="connsiteX1" fmla="*/ 932331 w 995350"/>
                <a:gd name="connsiteY1" fmla="*/ 99256 h 99256"/>
                <a:gd name="connsiteX2" fmla="*/ 900581 w 995350"/>
                <a:gd name="connsiteY2" fmla="*/ 19881 h 99256"/>
                <a:gd name="connsiteX3" fmla="*/ 764056 w 995350"/>
                <a:gd name="connsiteY3" fmla="*/ 831 h 99256"/>
                <a:gd name="connsiteX4" fmla="*/ 579906 w 995350"/>
                <a:gd name="connsiteY4" fmla="*/ 38931 h 99256"/>
                <a:gd name="connsiteX5" fmla="*/ 287806 w 995350"/>
                <a:gd name="connsiteY5" fmla="*/ 26231 h 99256"/>
                <a:gd name="connsiteX6" fmla="*/ 24281 w 995350"/>
                <a:gd name="connsiteY6" fmla="*/ 96081 h 99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5350" h="99256">
                  <a:moveTo>
                    <a:pt x="24281" y="96081"/>
                  </a:moveTo>
                  <a:lnTo>
                    <a:pt x="932331" y="99256"/>
                  </a:lnTo>
                  <a:cubicBezTo>
                    <a:pt x="1078381" y="86556"/>
                    <a:pt x="928627" y="36285"/>
                    <a:pt x="900581" y="19881"/>
                  </a:cubicBezTo>
                  <a:cubicBezTo>
                    <a:pt x="872535" y="3477"/>
                    <a:pt x="817502" y="-2344"/>
                    <a:pt x="764056" y="831"/>
                  </a:cubicBezTo>
                  <a:cubicBezTo>
                    <a:pt x="710610" y="4006"/>
                    <a:pt x="677273" y="43164"/>
                    <a:pt x="579906" y="38931"/>
                  </a:cubicBezTo>
                  <a:cubicBezTo>
                    <a:pt x="482539" y="34698"/>
                    <a:pt x="380410" y="16706"/>
                    <a:pt x="287806" y="26231"/>
                  </a:cubicBezTo>
                  <a:cubicBezTo>
                    <a:pt x="195202" y="35756"/>
                    <a:pt x="-83140" y="83910"/>
                    <a:pt x="24281" y="96081"/>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latin typeface="Arial" panose="020B0604020202020204" pitchFamily="34" charset="0"/>
                <a:cs typeface="Arial" panose="020B0604020202020204" pitchFamily="34" charset="0"/>
              </a:endParaRPr>
            </a:p>
          </p:txBody>
        </p:sp>
        <p:pic>
          <p:nvPicPr>
            <p:cNvPr id="60" name="Picture 59" descr="Shape&#10;&#10;Description automatically generated with low confidence">
              <a:extLst>
                <a:ext uri="{FF2B5EF4-FFF2-40B4-BE49-F238E27FC236}">
                  <a16:creationId xmlns:a16="http://schemas.microsoft.com/office/drawing/2014/main" id="{D4EB1594-60D5-63F7-1DF9-356BD3A1D193}"/>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10475228" y="1565461"/>
              <a:ext cx="514353" cy="389673"/>
            </a:xfrm>
            <a:prstGeom prst="rect">
              <a:avLst/>
            </a:prstGeom>
          </p:spPr>
        </p:pic>
        <p:pic>
          <p:nvPicPr>
            <p:cNvPr id="61" name="Picture 60" descr="Shape&#10;&#10;Description automatically generated with low confidence">
              <a:extLst>
                <a:ext uri="{FF2B5EF4-FFF2-40B4-BE49-F238E27FC236}">
                  <a16:creationId xmlns:a16="http://schemas.microsoft.com/office/drawing/2014/main" id="{B8840A7B-7E8D-2167-796B-5D80D8B3DFCA}"/>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10774780" y="1691682"/>
              <a:ext cx="309602" cy="234554"/>
            </a:xfrm>
            <a:prstGeom prst="rect">
              <a:avLst/>
            </a:prstGeom>
          </p:spPr>
        </p:pic>
        <p:pic>
          <p:nvPicPr>
            <p:cNvPr id="62" name="Picture 61" descr="Shape&#10;&#10;Description automatically generated with low confidence">
              <a:extLst>
                <a:ext uri="{FF2B5EF4-FFF2-40B4-BE49-F238E27FC236}">
                  <a16:creationId xmlns:a16="http://schemas.microsoft.com/office/drawing/2014/main" id="{FE7AD5BF-B555-8D40-85FF-6524E933E632}"/>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11068622" y="1537876"/>
              <a:ext cx="514353" cy="389673"/>
            </a:xfrm>
            <a:prstGeom prst="rect">
              <a:avLst/>
            </a:prstGeom>
          </p:spPr>
        </p:pic>
      </p:grpSp>
      <p:cxnSp>
        <p:nvCxnSpPr>
          <p:cNvPr id="290" name="Google Shape;290;p27"/>
          <p:cNvCxnSpPr>
            <a:cxnSpLocks/>
            <a:stCxn id="257" idx="1"/>
            <a:endCxn id="240" idx="3"/>
          </p:cNvCxnSpPr>
          <p:nvPr/>
        </p:nvCxnSpPr>
        <p:spPr>
          <a:xfrm flipH="1">
            <a:off x="5304759" y="2779783"/>
            <a:ext cx="749640" cy="0"/>
          </a:xfrm>
          <a:prstGeom prst="straightConnector1">
            <a:avLst/>
          </a:prstGeom>
          <a:noFill/>
          <a:ln w="19050" cap="flat" cmpd="sng">
            <a:solidFill>
              <a:schemeClr val="tx1"/>
            </a:solidFill>
            <a:prstDash val="sysDash"/>
            <a:round/>
            <a:headEnd type="none" w="med" len="med"/>
            <a:tailEnd type="arrow" w="lg" len="lg"/>
          </a:ln>
        </p:spPr>
      </p:cxnSp>
      <p:sp>
        <p:nvSpPr>
          <p:cNvPr id="247" name="Google Shape;247;p27"/>
          <p:cNvSpPr/>
          <p:nvPr/>
        </p:nvSpPr>
        <p:spPr>
          <a:xfrm>
            <a:off x="854036" y="3367280"/>
            <a:ext cx="1234440" cy="457200"/>
          </a:xfrm>
          <a:prstGeom prst="roundRect">
            <a:avLst>
              <a:gd name="adj" fmla="val 16667"/>
            </a:avLst>
          </a:prstGeom>
          <a:solidFill>
            <a:schemeClr val="lt1"/>
          </a:solidFill>
          <a:ln w="12700" cap="flat" cmpd="sng">
            <a:solidFill>
              <a:schemeClr val="tx1"/>
            </a:solidFill>
            <a:prstDash val="solid"/>
            <a:round/>
            <a:headEnd type="none" w="sm" len="sm"/>
            <a:tailEnd type="none" w="sm" len="sm"/>
          </a:ln>
        </p:spPr>
        <p:txBody>
          <a:bodyPr spcFirstLastPara="1" wrap="square" lIns="0" tIns="34275" rIns="0" bIns="68569" anchor="t" anchorCtr="0">
            <a:noAutofit/>
          </a:bodyPr>
          <a:lstStyle/>
          <a:p>
            <a:pPr algn="ctr"/>
            <a:r>
              <a:rPr lang="en" sz="1050">
                <a:latin typeface="Arial" panose="020B0604020202020204" pitchFamily="34" charset="0"/>
                <a:cs typeface="Arial" panose="020B0604020202020204" pitchFamily="34" charset="0"/>
              </a:rPr>
              <a:t>Human water use</a:t>
            </a:r>
            <a:endParaRPr sz="1050" dirty="0">
              <a:latin typeface="Arial" panose="020B0604020202020204" pitchFamily="34" charset="0"/>
              <a:cs typeface="Arial" panose="020B0604020202020204" pitchFamily="34" charset="0"/>
            </a:endParaRPr>
          </a:p>
        </p:txBody>
      </p:sp>
      <p:cxnSp>
        <p:nvCxnSpPr>
          <p:cNvPr id="249" name="Google Shape;249;p27"/>
          <p:cNvCxnSpPr>
            <a:cxnSpLocks/>
            <a:stCxn id="245" idx="2"/>
            <a:endCxn id="250" idx="0"/>
          </p:cNvCxnSpPr>
          <p:nvPr/>
        </p:nvCxnSpPr>
        <p:spPr>
          <a:xfrm flipH="1">
            <a:off x="2978562" y="2165424"/>
            <a:ext cx="2262" cy="395708"/>
          </a:xfrm>
          <a:prstGeom prst="straightConnector1">
            <a:avLst/>
          </a:prstGeom>
          <a:noFill/>
          <a:ln w="19050" cap="flat" cmpd="sng">
            <a:solidFill>
              <a:schemeClr val="tx1"/>
            </a:solidFill>
            <a:prstDash val="sysDash"/>
            <a:round/>
            <a:headEnd type="none" w="med" len="med"/>
            <a:tailEnd type="arrow" w="lg" len="lg"/>
          </a:ln>
        </p:spPr>
      </p:cxnSp>
      <p:cxnSp>
        <p:nvCxnSpPr>
          <p:cNvPr id="251" name="Google Shape;251;p27"/>
          <p:cNvCxnSpPr>
            <a:cxnSpLocks/>
            <a:stCxn id="247" idx="3"/>
            <a:endCxn id="250" idx="2"/>
          </p:cNvCxnSpPr>
          <p:nvPr/>
        </p:nvCxnSpPr>
        <p:spPr>
          <a:xfrm flipV="1">
            <a:off x="2088476" y="3018332"/>
            <a:ext cx="890086" cy="577548"/>
          </a:xfrm>
          <a:prstGeom prst="straightConnector1">
            <a:avLst/>
          </a:prstGeom>
          <a:noFill/>
          <a:ln w="19050" cap="flat" cmpd="sng">
            <a:solidFill>
              <a:schemeClr val="tx1"/>
            </a:solidFill>
            <a:prstDash val="sysDash"/>
            <a:round/>
            <a:headEnd type="none" w="med" len="med"/>
            <a:tailEnd type="arrow" w="lg" len="lg"/>
          </a:ln>
        </p:spPr>
      </p:cxnSp>
      <p:sp>
        <p:nvSpPr>
          <p:cNvPr id="209" name="Google Shape;247;p27">
            <a:extLst>
              <a:ext uri="{FF2B5EF4-FFF2-40B4-BE49-F238E27FC236}">
                <a16:creationId xmlns:a16="http://schemas.microsoft.com/office/drawing/2014/main" id="{8715D2A5-A357-ADC4-718D-BD7218E9238B}"/>
              </a:ext>
            </a:extLst>
          </p:cNvPr>
          <p:cNvSpPr/>
          <p:nvPr/>
        </p:nvSpPr>
        <p:spPr>
          <a:xfrm>
            <a:off x="2363604" y="3680252"/>
            <a:ext cx="1234440" cy="457200"/>
          </a:xfrm>
          <a:prstGeom prst="roundRect">
            <a:avLst>
              <a:gd name="adj" fmla="val 16667"/>
            </a:avLst>
          </a:prstGeom>
          <a:solidFill>
            <a:schemeClr val="lt1"/>
          </a:solidFill>
          <a:ln w="12700" cap="flat" cmpd="sng">
            <a:solidFill>
              <a:schemeClr val="tx1"/>
            </a:solidFill>
            <a:prstDash val="solid"/>
            <a:round/>
            <a:headEnd type="none" w="sm" len="sm"/>
            <a:tailEnd type="none" w="sm" len="sm"/>
          </a:ln>
        </p:spPr>
        <p:txBody>
          <a:bodyPr spcFirstLastPara="1" wrap="square" lIns="0" tIns="34275" rIns="0" bIns="68569" anchor="t" anchorCtr="0">
            <a:noAutofit/>
          </a:bodyPr>
          <a:lstStyle/>
          <a:p>
            <a:pPr algn="ctr"/>
            <a:r>
              <a:rPr lang="en" sz="1050">
                <a:latin typeface="Arial" panose="020B0604020202020204" pitchFamily="34" charset="0"/>
                <a:cs typeface="Arial" panose="020B0604020202020204" pitchFamily="34" charset="0"/>
              </a:rPr>
              <a:t>Landscape features</a:t>
            </a:r>
            <a:endParaRPr sz="1050" dirty="0">
              <a:latin typeface="Arial" panose="020B0604020202020204" pitchFamily="34" charset="0"/>
              <a:cs typeface="Arial" panose="020B0604020202020204" pitchFamily="34" charset="0"/>
            </a:endParaRPr>
          </a:p>
        </p:txBody>
      </p:sp>
      <p:cxnSp>
        <p:nvCxnSpPr>
          <p:cNvPr id="212" name="Google Shape;251;p27">
            <a:extLst>
              <a:ext uri="{FF2B5EF4-FFF2-40B4-BE49-F238E27FC236}">
                <a16:creationId xmlns:a16="http://schemas.microsoft.com/office/drawing/2014/main" id="{38AA5406-86A4-E8A6-D4D4-E7A601F011EE}"/>
              </a:ext>
            </a:extLst>
          </p:cNvPr>
          <p:cNvCxnSpPr>
            <a:cxnSpLocks/>
            <a:stCxn id="209" idx="0"/>
            <a:endCxn id="250" idx="2"/>
          </p:cNvCxnSpPr>
          <p:nvPr/>
        </p:nvCxnSpPr>
        <p:spPr>
          <a:xfrm flipH="1" flipV="1">
            <a:off x="2978562" y="3018332"/>
            <a:ext cx="2262" cy="661920"/>
          </a:xfrm>
          <a:prstGeom prst="straightConnector1">
            <a:avLst/>
          </a:prstGeom>
          <a:noFill/>
          <a:ln w="19050" cap="flat" cmpd="sng">
            <a:solidFill>
              <a:schemeClr val="tx1"/>
            </a:solidFill>
            <a:prstDash val="sysDash"/>
            <a:round/>
            <a:headEnd type="none" w="med" len="med"/>
            <a:tailEnd type="arrow" w="lg" len="lg"/>
          </a:ln>
        </p:spPr>
      </p:cxnSp>
      <p:sp>
        <p:nvSpPr>
          <p:cNvPr id="245" name="Google Shape;245;p27"/>
          <p:cNvSpPr/>
          <p:nvPr/>
        </p:nvSpPr>
        <p:spPr>
          <a:xfrm>
            <a:off x="2335271" y="1708224"/>
            <a:ext cx="1291105" cy="457200"/>
          </a:xfrm>
          <a:prstGeom prst="roundRect">
            <a:avLst>
              <a:gd name="adj" fmla="val 16667"/>
            </a:avLst>
          </a:prstGeom>
          <a:solidFill>
            <a:schemeClr val="lt1"/>
          </a:solidFill>
          <a:ln w="12700" cap="flat" cmpd="sng">
            <a:solidFill>
              <a:schemeClr val="tx1"/>
            </a:solidFill>
            <a:prstDash val="solid"/>
            <a:round/>
            <a:headEnd type="none" w="sm" len="sm"/>
            <a:tailEnd type="none" w="sm" len="sm"/>
          </a:ln>
        </p:spPr>
        <p:txBody>
          <a:bodyPr spcFirstLastPara="1" wrap="square" lIns="0" tIns="68569" rIns="0" bIns="68569" anchor="t" anchorCtr="0">
            <a:noAutofit/>
          </a:bodyPr>
          <a:lstStyle/>
          <a:p>
            <a:pPr algn="ctr"/>
            <a:r>
              <a:rPr lang="en" sz="1050">
                <a:latin typeface="Arial" panose="020B0604020202020204" pitchFamily="34" charset="0"/>
                <a:cs typeface="Arial" panose="020B0604020202020204" pitchFamily="34" charset="0"/>
              </a:rPr>
              <a:t>Land use and management</a:t>
            </a:r>
            <a:endParaRPr sz="1050" dirty="0">
              <a:latin typeface="Arial" panose="020B0604020202020204" pitchFamily="34" charset="0"/>
              <a:cs typeface="Arial" panose="020B0604020202020204" pitchFamily="34" charset="0"/>
            </a:endParaRPr>
          </a:p>
        </p:txBody>
      </p:sp>
      <p:cxnSp>
        <p:nvCxnSpPr>
          <p:cNvPr id="264" name="Google Shape;264;p27"/>
          <p:cNvCxnSpPr>
            <a:cxnSpLocks/>
            <a:stCxn id="245" idx="3"/>
            <a:endCxn id="244" idx="1"/>
          </p:cNvCxnSpPr>
          <p:nvPr/>
        </p:nvCxnSpPr>
        <p:spPr>
          <a:xfrm flipV="1">
            <a:off x="3626376" y="1080264"/>
            <a:ext cx="445880" cy="856560"/>
          </a:xfrm>
          <a:prstGeom prst="straightConnector1">
            <a:avLst/>
          </a:prstGeom>
          <a:noFill/>
          <a:ln w="19050" cap="flat" cmpd="sng">
            <a:solidFill>
              <a:schemeClr val="tx1"/>
            </a:solidFill>
            <a:prstDash val="sysDash"/>
            <a:round/>
            <a:headEnd type="none" w="med" len="med"/>
            <a:tailEnd type="arrow" w="lg" len="lg"/>
          </a:ln>
        </p:spPr>
      </p:cxnSp>
      <p:cxnSp>
        <p:nvCxnSpPr>
          <p:cNvPr id="265" name="Google Shape;265;p27"/>
          <p:cNvCxnSpPr>
            <a:cxnSpLocks/>
            <a:stCxn id="245" idx="3"/>
            <a:endCxn id="240" idx="1"/>
          </p:cNvCxnSpPr>
          <p:nvPr/>
        </p:nvCxnSpPr>
        <p:spPr>
          <a:xfrm>
            <a:off x="3626376" y="1936824"/>
            <a:ext cx="443943" cy="842959"/>
          </a:xfrm>
          <a:prstGeom prst="straightConnector1">
            <a:avLst/>
          </a:prstGeom>
          <a:noFill/>
          <a:ln w="19050" cap="flat" cmpd="sng">
            <a:solidFill>
              <a:schemeClr val="tx1"/>
            </a:solidFill>
            <a:prstDash val="sysDash"/>
            <a:round/>
            <a:headEnd type="none" w="med" len="med"/>
            <a:tailEnd type="arrow" w="lg" len="lg"/>
          </a:ln>
        </p:spPr>
      </p:cxnSp>
      <p:cxnSp>
        <p:nvCxnSpPr>
          <p:cNvPr id="269" name="Google Shape;269;p27"/>
          <p:cNvCxnSpPr>
            <a:cxnSpLocks/>
            <a:stCxn id="270" idx="0"/>
            <a:endCxn id="238" idx="2"/>
          </p:cNvCxnSpPr>
          <p:nvPr/>
        </p:nvCxnSpPr>
        <p:spPr>
          <a:xfrm flipV="1">
            <a:off x="4668126" y="3917751"/>
            <a:ext cx="5314" cy="331608"/>
          </a:xfrm>
          <a:prstGeom prst="straightConnector1">
            <a:avLst/>
          </a:prstGeom>
          <a:noFill/>
          <a:ln w="19050" cap="flat" cmpd="sng">
            <a:solidFill>
              <a:schemeClr val="tx1"/>
            </a:solidFill>
            <a:prstDash val="sysDash"/>
            <a:round/>
            <a:headEnd type="none" w="med" len="med"/>
            <a:tailEnd type="arrow" w="lg" len="lg"/>
          </a:ln>
        </p:spPr>
      </p:cxnSp>
      <p:cxnSp>
        <p:nvCxnSpPr>
          <p:cNvPr id="271" name="Google Shape;271;p27"/>
          <p:cNvCxnSpPr>
            <a:cxnSpLocks/>
            <a:stCxn id="244" idx="2"/>
            <a:endCxn id="239" idx="0"/>
          </p:cNvCxnSpPr>
          <p:nvPr/>
        </p:nvCxnSpPr>
        <p:spPr>
          <a:xfrm>
            <a:off x="4689476" y="1308864"/>
            <a:ext cx="0" cy="342900"/>
          </a:xfrm>
          <a:prstGeom prst="straightConnector1">
            <a:avLst/>
          </a:prstGeom>
          <a:noFill/>
          <a:ln w="19050" cap="flat" cmpd="sng">
            <a:solidFill>
              <a:schemeClr val="tx1"/>
            </a:solidFill>
            <a:prstDash val="sysDash"/>
            <a:round/>
            <a:headEnd type="none" w="med" len="med"/>
            <a:tailEnd type="arrow" w="lg" len="lg"/>
          </a:ln>
        </p:spPr>
      </p:cxnSp>
      <p:sp>
        <p:nvSpPr>
          <p:cNvPr id="270" name="Google Shape;270;p27"/>
          <p:cNvSpPr/>
          <p:nvPr/>
        </p:nvSpPr>
        <p:spPr>
          <a:xfrm>
            <a:off x="4050906" y="4249359"/>
            <a:ext cx="1234440" cy="457200"/>
          </a:xfrm>
          <a:prstGeom prst="roundRect">
            <a:avLst>
              <a:gd name="adj" fmla="val 16667"/>
            </a:avLst>
          </a:prstGeom>
          <a:solidFill>
            <a:schemeClr val="lt1"/>
          </a:solidFill>
          <a:ln w="12700" cap="flat" cmpd="sng">
            <a:solidFill>
              <a:schemeClr val="tx1"/>
            </a:solidFill>
            <a:prstDash val="solid"/>
            <a:round/>
            <a:headEnd type="none" w="sm" len="sm"/>
            <a:tailEnd type="none" w="sm" len="sm"/>
          </a:ln>
        </p:spPr>
        <p:txBody>
          <a:bodyPr spcFirstLastPara="1" wrap="square" lIns="0" tIns="34275" rIns="0" bIns="68569" anchor="t" anchorCtr="0">
            <a:noAutofit/>
          </a:bodyPr>
          <a:lstStyle/>
          <a:p>
            <a:pPr algn="ctr"/>
            <a:r>
              <a:rPr lang="en" sz="1050" dirty="0">
                <a:latin typeface="Arial" panose="020B0604020202020204" pitchFamily="34" charset="0"/>
                <a:cs typeface="Arial" panose="020B0604020202020204" pitchFamily="34" charset="0"/>
              </a:rPr>
              <a:t>Compounding disturbances</a:t>
            </a:r>
            <a:endParaRPr sz="1050" dirty="0">
              <a:latin typeface="Arial" panose="020B0604020202020204" pitchFamily="34" charset="0"/>
              <a:cs typeface="Arial" panose="020B0604020202020204" pitchFamily="34" charset="0"/>
            </a:endParaRPr>
          </a:p>
          <a:p>
            <a:pPr algn="ctr"/>
            <a:endParaRPr sz="1050" dirty="0">
              <a:latin typeface="Arial" panose="020B0604020202020204" pitchFamily="34" charset="0"/>
              <a:cs typeface="Arial" panose="020B0604020202020204" pitchFamily="34" charset="0"/>
            </a:endParaRPr>
          </a:p>
        </p:txBody>
      </p:sp>
      <p:sp>
        <p:nvSpPr>
          <p:cNvPr id="244" name="Google Shape;244;p27"/>
          <p:cNvSpPr/>
          <p:nvPr/>
        </p:nvSpPr>
        <p:spPr>
          <a:xfrm>
            <a:off x="4072256" y="851664"/>
            <a:ext cx="1234440" cy="457200"/>
          </a:xfrm>
          <a:prstGeom prst="roundRect">
            <a:avLst>
              <a:gd name="adj" fmla="val 16667"/>
            </a:avLst>
          </a:prstGeom>
          <a:solidFill>
            <a:schemeClr val="lt1"/>
          </a:solidFill>
          <a:ln w="12700" cap="flat" cmpd="sng">
            <a:solidFill>
              <a:schemeClr val="tx1"/>
            </a:solidFill>
            <a:prstDash val="solid"/>
            <a:round/>
            <a:headEnd type="none" w="sm" len="sm"/>
            <a:tailEnd type="none" w="sm" len="sm"/>
          </a:ln>
        </p:spPr>
        <p:txBody>
          <a:bodyPr spcFirstLastPara="1" wrap="square" lIns="0" tIns="34275" rIns="0" bIns="68569" anchor="t" anchorCtr="0">
            <a:noAutofit/>
          </a:bodyPr>
          <a:lstStyle/>
          <a:p>
            <a:pPr algn="ctr"/>
            <a:r>
              <a:rPr lang="en" sz="1050" dirty="0">
                <a:latin typeface="Arial" panose="020B0604020202020204" pitchFamily="34" charset="0"/>
                <a:cs typeface="Arial" panose="020B0604020202020204" pitchFamily="34" charset="0"/>
              </a:rPr>
              <a:t>Compounding disturbances</a:t>
            </a:r>
            <a:endParaRPr sz="1050" dirty="0">
              <a:latin typeface="Arial" panose="020B0604020202020204" pitchFamily="34" charset="0"/>
              <a:cs typeface="Arial" panose="020B0604020202020204" pitchFamily="34" charset="0"/>
            </a:endParaRPr>
          </a:p>
          <a:p>
            <a:pPr algn="ctr"/>
            <a:endParaRPr sz="1050" dirty="0">
              <a:latin typeface="Arial" panose="020B0604020202020204" pitchFamily="34" charset="0"/>
              <a:cs typeface="Arial" panose="020B0604020202020204" pitchFamily="34" charset="0"/>
            </a:endParaRPr>
          </a:p>
        </p:txBody>
      </p:sp>
      <p:sp>
        <p:nvSpPr>
          <p:cNvPr id="82" name="TextBox 81">
            <a:extLst>
              <a:ext uri="{FF2B5EF4-FFF2-40B4-BE49-F238E27FC236}">
                <a16:creationId xmlns:a16="http://schemas.microsoft.com/office/drawing/2014/main" id="{9D1FE0AD-FE48-4307-8E95-4D02E24F8103}"/>
              </a:ext>
            </a:extLst>
          </p:cNvPr>
          <p:cNvSpPr txBox="1"/>
          <p:nvPr/>
        </p:nvSpPr>
        <p:spPr>
          <a:xfrm>
            <a:off x="5679579" y="4524224"/>
            <a:ext cx="3013824" cy="415498"/>
          </a:xfrm>
          <a:prstGeom prst="rect">
            <a:avLst/>
          </a:prstGeom>
          <a:noFill/>
        </p:spPr>
        <p:txBody>
          <a:bodyPr wrap="square" rtlCol="0">
            <a:spAutoFit/>
          </a:bodyPr>
          <a:lstStyle/>
          <a:p>
            <a:pPr marL="0" marR="0" algn="r"/>
            <a:r>
              <a:rPr lang="en-US" sz="1050" dirty="0">
                <a:solidFill>
                  <a:schemeClr val="tx2"/>
                </a:solidFill>
                <a:effectLst/>
                <a:latin typeface="Arial" panose="020B0604020202020204" pitchFamily="34" charset="0"/>
                <a:ea typeface="Times New Roman" panose="02020603050405020304" pitchFamily="18" charset="0"/>
                <a:cs typeface="Arial" panose="020B0604020202020204" pitchFamily="34" charset="0"/>
              </a:rPr>
              <a:t>Preliminary Information-Subject to Revision. Not for Citation or Distribution.</a:t>
            </a:r>
          </a:p>
        </p:txBody>
      </p:sp>
      <p:sp>
        <p:nvSpPr>
          <p:cNvPr id="123" name="Title 1">
            <a:extLst>
              <a:ext uri="{FF2B5EF4-FFF2-40B4-BE49-F238E27FC236}">
                <a16:creationId xmlns:a16="http://schemas.microsoft.com/office/drawing/2014/main" id="{4A377955-B834-429D-9734-8DB96E2FC19C}"/>
              </a:ext>
            </a:extLst>
          </p:cNvPr>
          <p:cNvSpPr txBox="1">
            <a:spLocks/>
          </p:cNvSpPr>
          <p:nvPr/>
        </p:nvSpPr>
        <p:spPr>
          <a:xfrm>
            <a:off x="503541" y="-52279"/>
            <a:ext cx="8136918"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solidFill>
                  <a:schemeClr val="tx2"/>
                </a:solidFill>
                <a:latin typeface="Arial" panose="020B0604020202020204" pitchFamily="34" charset="0"/>
                <a:cs typeface="Arial" panose="020B0604020202020204" pitchFamily="34" charset="0"/>
              </a:rPr>
              <a:t>Drought adaptation strategies are diverse</a:t>
            </a:r>
          </a:p>
        </p:txBody>
      </p:sp>
    </p:spTree>
    <p:extLst>
      <p:ext uri="{BB962C8B-B14F-4D97-AF65-F5344CB8AC3E}">
        <p14:creationId xmlns:p14="http://schemas.microsoft.com/office/powerpoint/2010/main" val="13024304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F8A2857-9D9D-AF06-27E5-D49AC9FFFA38}"/>
              </a:ext>
            </a:extLst>
          </p:cNvPr>
          <p:cNvSpPr txBox="1">
            <a:spLocks/>
          </p:cNvSpPr>
          <p:nvPr/>
        </p:nvSpPr>
        <p:spPr>
          <a:xfrm>
            <a:off x="503541" y="-52279"/>
            <a:ext cx="8136918"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solidFill>
                  <a:schemeClr val="tx2"/>
                </a:solidFill>
                <a:latin typeface="Arial" panose="020B0604020202020204" pitchFamily="34" charset="0"/>
                <a:cs typeface="Arial" panose="020B0604020202020204" pitchFamily="34" charset="0"/>
              </a:rPr>
              <a:t>Drought adaptation strategies are diverse</a:t>
            </a:r>
          </a:p>
        </p:txBody>
      </p:sp>
      <p:grpSp>
        <p:nvGrpSpPr>
          <p:cNvPr id="19" name="Group 18">
            <a:extLst>
              <a:ext uri="{FF2B5EF4-FFF2-40B4-BE49-F238E27FC236}">
                <a16:creationId xmlns:a16="http://schemas.microsoft.com/office/drawing/2014/main" id="{473995F5-A5AB-4A6D-A143-0BF22BD0B484}"/>
              </a:ext>
            </a:extLst>
          </p:cNvPr>
          <p:cNvGrpSpPr/>
          <p:nvPr/>
        </p:nvGrpSpPr>
        <p:grpSpPr>
          <a:xfrm>
            <a:off x="3039128" y="2820173"/>
            <a:ext cx="2952944" cy="1683585"/>
            <a:chOff x="-110429" y="562890"/>
            <a:chExt cx="2952944" cy="1683585"/>
          </a:xfrm>
        </p:grpSpPr>
        <p:sp>
          <p:nvSpPr>
            <p:cNvPr id="3" name="TextBox 2">
              <a:extLst>
                <a:ext uri="{FF2B5EF4-FFF2-40B4-BE49-F238E27FC236}">
                  <a16:creationId xmlns:a16="http://schemas.microsoft.com/office/drawing/2014/main" id="{50D2F24B-30CE-4927-B38B-C550A33EC6AF}"/>
                </a:ext>
              </a:extLst>
            </p:cNvPr>
            <p:cNvSpPr txBox="1"/>
            <p:nvPr/>
          </p:nvSpPr>
          <p:spPr>
            <a:xfrm>
              <a:off x="-110429" y="1369312"/>
              <a:ext cx="2952944" cy="877163"/>
            </a:xfrm>
            <a:prstGeom prst="rect">
              <a:avLst/>
            </a:prstGeom>
            <a:noFill/>
          </p:spPr>
          <p:txBody>
            <a:bodyPr wrap="square" rtlCol="0">
              <a:spAutoFit/>
            </a:bodyPr>
            <a:lstStyle/>
            <a:p>
              <a:pPr algn="ctr"/>
              <a:r>
                <a:rPr lang="en-US" sz="1600" b="1" dirty="0">
                  <a:solidFill>
                    <a:srgbClr val="45634B"/>
                  </a:solidFill>
                  <a:latin typeface="Arial" panose="020B0604020202020204" pitchFamily="34" charset="0"/>
                  <a:cs typeface="Arial" panose="020B0604020202020204" pitchFamily="34" charset="0"/>
                </a:rPr>
                <a:t>Native grazing</a:t>
              </a:r>
            </a:p>
            <a:p>
              <a:pPr algn="ctr"/>
              <a:r>
                <a:rPr lang="en-US" sz="1200" dirty="0">
                  <a:solidFill>
                    <a:srgbClr val="45634B"/>
                  </a:solidFill>
                  <a:latin typeface="Arial" panose="020B0604020202020204" pitchFamily="34" charset="0"/>
                  <a:cs typeface="Arial" panose="020B0604020202020204" pitchFamily="34" charset="0"/>
                </a:rPr>
                <a:t>to increase biodiversity and ecosystem resilience</a:t>
              </a:r>
            </a:p>
            <a:p>
              <a:pPr algn="ctr"/>
              <a:r>
                <a:rPr lang="en-US" sz="1100" dirty="0">
                  <a:solidFill>
                    <a:srgbClr val="45634B"/>
                  </a:solidFill>
                  <a:latin typeface="Arial" panose="020B0604020202020204" pitchFamily="34" charset="0"/>
                  <a:cs typeface="Arial" panose="020B0604020202020204" pitchFamily="34" charset="0"/>
                </a:rPr>
                <a:t>(e.g., Ratajczak et al. 2022 </a:t>
              </a:r>
              <a:r>
                <a:rPr lang="en-US" sz="1100" i="1" dirty="0">
                  <a:solidFill>
                    <a:srgbClr val="45634B"/>
                  </a:solidFill>
                  <a:latin typeface="Arial" panose="020B0604020202020204" pitchFamily="34" charset="0"/>
                  <a:cs typeface="Arial" panose="020B0604020202020204" pitchFamily="34" charset="0"/>
                </a:rPr>
                <a:t>PNAS</a:t>
              </a:r>
              <a:r>
                <a:rPr lang="en-US" sz="1100" dirty="0">
                  <a:solidFill>
                    <a:srgbClr val="45634B"/>
                  </a:solidFill>
                  <a:latin typeface="Arial" panose="020B0604020202020204" pitchFamily="34" charset="0"/>
                  <a:cs typeface="Arial" panose="020B0604020202020204" pitchFamily="34" charset="0"/>
                </a:rPr>
                <a:t>)</a:t>
              </a:r>
            </a:p>
          </p:txBody>
        </p:sp>
        <p:pic>
          <p:nvPicPr>
            <p:cNvPr id="9" name="Picture 8" descr="A herd of cattle grazing on a field&#10;&#10;Description automatically generated with low confidence">
              <a:extLst>
                <a:ext uri="{FF2B5EF4-FFF2-40B4-BE49-F238E27FC236}">
                  <a16:creationId xmlns:a16="http://schemas.microsoft.com/office/drawing/2014/main" id="{18C8B126-EB67-410F-903D-61424FBB3C72}"/>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08654" y="562890"/>
              <a:ext cx="1314778" cy="777240"/>
            </a:xfrm>
            <a:prstGeom prst="ellipse">
              <a:avLst/>
            </a:prstGeom>
            <a:ln>
              <a:solidFill>
                <a:schemeClr val="tx1"/>
              </a:solidFill>
            </a:ln>
          </p:spPr>
        </p:pic>
      </p:grpSp>
      <p:sp>
        <p:nvSpPr>
          <p:cNvPr id="10" name="TextBox 9">
            <a:extLst>
              <a:ext uri="{FF2B5EF4-FFF2-40B4-BE49-F238E27FC236}">
                <a16:creationId xmlns:a16="http://schemas.microsoft.com/office/drawing/2014/main" id="{0BE8657A-F450-4601-8B3F-AAD2B09B66B6}"/>
              </a:ext>
            </a:extLst>
          </p:cNvPr>
          <p:cNvSpPr txBox="1"/>
          <p:nvPr/>
        </p:nvSpPr>
        <p:spPr>
          <a:xfrm>
            <a:off x="143344" y="630826"/>
            <a:ext cx="8162926" cy="276999"/>
          </a:xfrm>
          <a:prstGeom prst="rect">
            <a:avLst/>
          </a:prstGeom>
          <a:noFill/>
        </p:spPr>
        <p:txBody>
          <a:bodyPr wrap="square" rtlCol="0">
            <a:spAutoFit/>
          </a:bodyPr>
          <a:lstStyle/>
          <a:p>
            <a:pPr algn="r"/>
            <a:r>
              <a:rPr lang="en-US" sz="1200" dirty="0">
                <a:solidFill>
                  <a:schemeClr val="accent2"/>
                </a:solidFill>
                <a:latin typeface="Arial" panose="020B0604020202020204" pitchFamily="34" charset="0"/>
                <a:cs typeface="Arial" panose="020B0604020202020204" pitchFamily="34" charset="0"/>
              </a:rPr>
              <a:t>Gregg and Kershner 2019: Extremes to Ex-Streams: Ecological Drought Adaptation in a Changing Climate</a:t>
            </a:r>
          </a:p>
        </p:txBody>
      </p:sp>
      <p:grpSp>
        <p:nvGrpSpPr>
          <p:cNvPr id="20" name="Group 19">
            <a:extLst>
              <a:ext uri="{FF2B5EF4-FFF2-40B4-BE49-F238E27FC236}">
                <a16:creationId xmlns:a16="http://schemas.microsoft.com/office/drawing/2014/main" id="{51C9FA4A-05CE-492B-BE98-4C4544E69D69}"/>
              </a:ext>
            </a:extLst>
          </p:cNvPr>
          <p:cNvGrpSpPr/>
          <p:nvPr/>
        </p:nvGrpSpPr>
        <p:grpSpPr>
          <a:xfrm>
            <a:off x="67714" y="1022737"/>
            <a:ext cx="3135003" cy="1475784"/>
            <a:chOff x="2508793" y="965484"/>
            <a:chExt cx="3135003" cy="1475784"/>
          </a:xfrm>
        </p:grpSpPr>
        <p:sp>
          <p:nvSpPr>
            <p:cNvPr id="7" name="TextBox 6">
              <a:extLst>
                <a:ext uri="{FF2B5EF4-FFF2-40B4-BE49-F238E27FC236}">
                  <a16:creationId xmlns:a16="http://schemas.microsoft.com/office/drawing/2014/main" id="{7E7762E9-EC65-4E99-AE0D-CF13B2BA9B56}"/>
                </a:ext>
              </a:extLst>
            </p:cNvPr>
            <p:cNvSpPr txBox="1"/>
            <p:nvPr/>
          </p:nvSpPr>
          <p:spPr>
            <a:xfrm>
              <a:off x="2508793" y="1748771"/>
              <a:ext cx="3135003" cy="692497"/>
            </a:xfrm>
            <a:prstGeom prst="rect">
              <a:avLst/>
            </a:prstGeom>
            <a:noFill/>
          </p:spPr>
          <p:txBody>
            <a:bodyPr wrap="square" rtlCol="0">
              <a:spAutoFit/>
            </a:bodyPr>
            <a:lstStyle/>
            <a:p>
              <a:pPr algn="ctr"/>
              <a:r>
                <a:rPr lang="en-US" sz="1600" b="1" dirty="0">
                  <a:solidFill>
                    <a:srgbClr val="45634B"/>
                  </a:solidFill>
                  <a:latin typeface="Arial" panose="020B0604020202020204" pitchFamily="34" charset="0"/>
                  <a:cs typeface="Arial" panose="020B0604020202020204" pitchFamily="34" charset="0"/>
                </a:rPr>
                <a:t>Control invasive species</a:t>
              </a:r>
            </a:p>
            <a:p>
              <a:pPr algn="ctr"/>
              <a:r>
                <a:rPr lang="en-US" sz="1200" dirty="0">
                  <a:solidFill>
                    <a:srgbClr val="45634B"/>
                  </a:solidFill>
                  <a:latin typeface="Arial" panose="020B0604020202020204" pitchFamily="34" charset="0"/>
                  <a:cs typeface="Arial" panose="020B0604020202020204" pitchFamily="34" charset="0"/>
                </a:rPr>
                <a:t>that use more water than native species</a:t>
              </a:r>
            </a:p>
            <a:p>
              <a:pPr algn="ctr"/>
              <a:r>
                <a:rPr lang="en-US" sz="1100" dirty="0">
                  <a:solidFill>
                    <a:srgbClr val="45634B"/>
                  </a:solidFill>
                  <a:latin typeface="Arial" panose="020B0604020202020204" pitchFamily="34" charset="0"/>
                  <a:cs typeface="Arial" panose="020B0604020202020204" pitchFamily="34" charset="0"/>
                </a:rPr>
                <a:t>(e.g., Cavaleri and Sack 2010 </a:t>
              </a:r>
              <a:r>
                <a:rPr lang="en-US" sz="1100" i="1" dirty="0">
                  <a:solidFill>
                    <a:srgbClr val="45634B"/>
                  </a:solidFill>
                  <a:latin typeface="Arial" panose="020B0604020202020204" pitchFamily="34" charset="0"/>
                  <a:cs typeface="Arial" panose="020B0604020202020204" pitchFamily="34" charset="0"/>
                </a:rPr>
                <a:t>Ecology</a:t>
              </a:r>
              <a:r>
                <a:rPr lang="en-US" sz="1100" dirty="0">
                  <a:solidFill>
                    <a:srgbClr val="45634B"/>
                  </a:solidFill>
                  <a:latin typeface="Arial" panose="020B0604020202020204" pitchFamily="34" charset="0"/>
                  <a:cs typeface="Arial" panose="020B0604020202020204" pitchFamily="34" charset="0"/>
                </a:rPr>
                <a:t>)</a:t>
              </a:r>
              <a:endParaRPr lang="en-US" sz="1050" dirty="0">
                <a:solidFill>
                  <a:srgbClr val="45634B"/>
                </a:solidFill>
                <a:latin typeface="Arial" panose="020B0604020202020204" pitchFamily="34" charset="0"/>
                <a:cs typeface="Arial" panose="020B0604020202020204" pitchFamily="34" charset="0"/>
              </a:endParaRPr>
            </a:p>
          </p:txBody>
        </p:sp>
        <p:pic>
          <p:nvPicPr>
            <p:cNvPr id="13" name="Picture 12" descr="A picture containing tree, outdoor, river, water&#10;&#10;Description automatically generated">
              <a:extLst>
                <a:ext uri="{FF2B5EF4-FFF2-40B4-BE49-F238E27FC236}">
                  <a16:creationId xmlns:a16="http://schemas.microsoft.com/office/drawing/2014/main" id="{C7E0D0A0-6235-4F30-A34D-2D306F93CEA2}"/>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3331778" y="965484"/>
              <a:ext cx="1184708" cy="777240"/>
            </a:xfrm>
            <a:prstGeom prst="ellipse">
              <a:avLst/>
            </a:prstGeom>
            <a:ln>
              <a:solidFill>
                <a:schemeClr val="tx1"/>
              </a:solidFill>
            </a:ln>
          </p:spPr>
        </p:pic>
      </p:grpSp>
      <p:sp>
        <p:nvSpPr>
          <p:cNvPr id="14" name="TextBox 13">
            <a:extLst>
              <a:ext uri="{FF2B5EF4-FFF2-40B4-BE49-F238E27FC236}">
                <a16:creationId xmlns:a16="http://schemas.microsoft.com/office/drawing/2014/main" id="{349714B8-7E49-4BC0-BDF1-F4FEC4E5AE5D}"/>
              </a:ext>
            </a:extLst>
          </p:cNvPr>
          <p:cNvSpPr txBox="1"/>
          <p:nvPr/>
        </p:nvSpPr>
        <p:spPr>
          <a:xfrm>
            <a:off x="1338674" y="4834847"/>
            <a:ext cx="7884695" cy="261610"/>
          </a:xfrm>
          <a:prstGeom prst="rect">
            <a:avLst/>
          </a:prstGeom>
          <a:noFill/>
        </p:spPr>
        <p:txBody>
          <a:bodyPr wrap="square" rtlCol="0">
            <a:spAutoFit/>
          </a:bodyPr>
          <a:lstStyle/>
          <a:p>
            <a:r>
              <a:rPr lang="en-US" sz="1100" dirty="0">
                <a:solidFill>
                  <a:schemeClr val="tx2"/>
                </a:solidFill>
                <a:latin typeface="Arial" panose="020B0604020202020204" pitchFamily="34" charset="0"/>
                <a:cs typeface="Arial" panose="020B0604020202020204" pitchFamily="34" charset="0"/>
              </a:rPr>
              <a:t>Images (clockwise from top): the Tamarisk Coalition, UC Merced, Emily Fairfax, Getty Images, NDMC, Matthew Brown (AP)</a:t>
            </a:r>
          </a:p>
        </p:txBody>
      </p:sp>
      <p:grpSp>
        <p:nvGrpSpPr>
          <p:cNvPr id="21" name="Group 20">
            <a:extLst>
              <a:ext uri="{FF2B5EF4-FFF2-40B4-BE49-F238E27FC236}">
                <a16:creationId xmlns:a16="http://schemas.microsoft.com/office/drawing/2014/main" id="{5B626364-090E-4DA7-83F0-9697E813CEC5}"/>
              </a:ext>
            </a:extLst>
          </p:cNvPr>
          <p:cNvGrpSpPr/>
          <p:nvPr/>
        </p:nvGrpSpPr>
        <p:grpSpPr>
          <a:xfrm>
            <a:off x="3058338" y="1020410"/>
            <a:ext cx="2952944" cy="1639790"/>
            <a:chOff x="5015310" y="984617"/>
            <a:chExt cx="2952944" cy="1639790"/>
          </a:xfrm>
        </p:grpSpPr>
        <p:sp>
          <p:nvSpPr>
            <p:cNvPr id="5" name="TextBox 4">
              <a:extLst>
                <a:ext uri="{FF2B5EF4-FFF2-40B4-BE49-F238E27FC236}">
                  <a16:creationId xmlns:a16="http://schemas.microsoft.com/office/drawing/2014/main" id="{B52723CC-3045-4140-8105-1589CA257F92}"/>
                </a:ext>
              </a:extLst>
            </p:cNvPr>
            <p:cNvSpPr txBox="1"/>
            <p:nvPr/>
          </p:nvSpPr>
          <p:spPr>
            <a:xfrm>
              <a:off x="5015310" y="1731855"/>
              <a:ext cx="2952944" cy="892552"/>
            </a:xfrm>
            <a:prstGeom prst="rect">
              <a:avLst/>
            </a:prstGeom>
            <a:noFill/>
          </p:spPr>
          <p:txBody>
            <a:bodyPr wrap="square" rtlCol="0">
              <a:spAutoFit/>
            </a:bodyPr>
            <a:lstStyle/>
            <a:p>
              <a:pPr algn="ctr"/>
              <a:r>
                <a:rPr lang="en-US" sz="1600" b="1" dirty="0">
                  <a:solidFill>
                    <a:srgbClr val="45634B"/>
                  </a:solidFill>
                  <a:latin typeface="Arial" panose="020B0604020202020204" pitchFamily="34" charset="0"/>
                  <a:cs typeface="Arial" panose="020B0604020202020204" pitchFamily="34" charset="0"/>
                </a:rPr>
                <a:t>Forest thinning</a:t>
              </a:r>
            </a:p>
            <a:p>
              <a:pPr algn="ctr"/>
              <a:r>
                <a:rPr lang="en-US" sz="1200" dirty="0">
                  <a:solidFill>
                    <a:srgbClr val="45634B"/>
                  </a:solidFill>
                  <a:latin typeface="Arial" panose="020B0604020202020204" pitchFamily="34" charset="0"/>
                  <a:cs typeface="Arial" panose="020B0604020202020204" pitchFamily="34" charset="0"/>
                </a:rPr>
                <a:t>to reduce competition, fire, or pest/pathogen attack</a:t>
              </a:r>
            </a:p>
            <a:p>
              <a:pPr algn="ctr"/>
              <a:r>
                <a:rPr lang="en-US" sz="1100" dirty="0">
                  <a:solidFill>
                    <a:srgbClr val="45634B"/>
                  </a:solidFill>
                  <a:latin typeface="Arial" panose="020B0604020202020204" pitchFamily="34" charset="0"/>
                  <a:cs typeface="Arial" panose="020B0604020202020204" pitchFamily="34" charset="0"/>
                </a:rPr>
                <a:t>(e.g., Bradford et al. 2021 </a:t>
              </a:r>
              <a:r>
                <a:rPr lang="en-US" sz="1100" i="1" dirty="0">
                  <a:solidFill>
                    <a:srgbClr val="45634B"/>
                  </a:solidFill>
                  <a:latin typeface="Arial" panose="020B0604020202020204" pitchFamily="34" charset="0"/>
                  <a:cs typeface="Arial" panose="020B0604020202020204" pitchFamily="34" charset="0"/>
                </a:rPr>
                <a:t>J Appl Ecol)</a:t>
              </a:r>
              <a:endParaRPr lang="en-US" sz="1100" dirty="0">
                <a:solidFill>
                  <a:srgbClr val="45634B"/>
                </a:solidFill>
                <a:latin typeface="Arial" panose="020B0604020202020204" pitchFamily="34" charset="0"/>
                <a:cs typeface="Arial" panose="020B0604020202020204" pitchFamily="34" charset="0"/>
              </a:endParaRPr>
            </a:p>
          </p:txBody>
        </p:sp>
        <p:pic>
          <p:nvPicPr>
            <p:cNvPr id="12" name="Picture 11" descr="A forest of trees&#10;&#10;Description automatically generated with low confidence">
              <a:extLst>
                <a:ext uri="{FF2B5EF4-FFF2-40B4-BE49-F238E27FC236}">
                  <a16:creationId xmlns:a16="http://schemas.microsoft.com/office/drawing/2014/main" id="{4B941BB6-3684-49C2-A1A0-2C2CA7A612CA}"/>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5824788" y="984617"/>
              <a:ext cx="1232414" cy="776420"/>
            </a:xfrm>
            <a:prstGeom prst="ellipse">
              <a:avLst/>
            </a:prstGeom>
            <a:ln>
              <a:solidFill>
                <a:schemeClr val="tx1"/>
              </a:solidFill>
            </a:ln>
          </p:spPr>
        </p:pic>
      </p:grpSp>
      <p:grpSp>
        <p:nvGrpSpPr>
          <p:cNvPr id="22" name="Group 21">
            <a:extLst>
              <a:ext uri="{FF2B5EF4-FFF2-40B4-BE49-F238E27FC236}">
                <a16:creationId xmlns:a16="http://schemas.microsoft.com/office/drawing/2014/main" id="{F045A6D9-43D0-4F98-9A9C-BF409969A3DE}"/>
              </a:ext>
            </a:extLst>
          </p:cNvPr>
          <p:cNvGrpSpPr/>
          <p:nvPr/>
        </p:nvGrpSpPr>
        <p:grpSpPr>
          <a:xfrm>
            <a:off x="6088732" y="965171"/>
            <a:ext cx="3055268" cy="1663318"/>
            <a:chOff x="6088732" y="2698920"/>
            <a:chExt cx="3055268" cy="1663318"/>
          </a:xfrm>
        </p:grpSpPr>
        <p:sp>
          <p:nvSpPr>
            <p:cNvPr id="11" name="TextBox 10">
              <a:extLst>
                <a:ext uri="{FF2B5EF4-FFF2-40B4-BE49-F238E27FC236}">
                  <a16:creationId xmlns:a16="http://schemas.microsoft.com/office/drawing/2014/main" id="{0B8F1B3E-5C45-4F22-9CC4-FB72AD3CEA41}"/>
                </a:ext>
              </a:extLst>
            </p:cNvPr>
            <p:cNvSpPr txBox="1"/>
            <p:nvPr/>
          </p:nvSpPr>
          <p:spPr>
            <a:xfrm>
              <a:off x="6088732" y="3515852"/>
              <a:ext cx="3055268" cy="846386"/>
            </a:xfrm>
            <a:prstGeom prst="rect">
              <a:avLst/>
            </a:prstGeom>
            <a:noFill/>
          </p:spPr>
          <p:txBody>
            <a:bodyPr wrap="square" rtlCol="0">
              <a:spAutoFit/>
            </a:bodyPr>
            <a:lstStyle/>
            <a:p>
              <a:pPr algn="ctr"/>
              <a:r>
                <a:rPr lang="en-US" sz="1600" b="1" dirty="0">
                  <a:solidFill>
                    <a:srgbClr val="45634B"/>
                  </a:solidFill>
                  <a:latin typeface="Arial" panose="020B0604020202020204" pitchFamily="34" charset="0"/>
                  <a:cs typeface="Arial" panose="020B0604020202020204" pitchFamily="34" charset="0"/>
                </a:rPr>
                <a:t>Beaver dams (or analogs)</a:t>
              </a:r>
            </a:p>
            <a:p>
              <a:pPr algn="ctr"/>
              <a:r>
                <a:rPr lang="en-US" sz="1200" dirty="0">
                  <a:solidFill>
                    <a:srgbClr val="45634B"/>
                  </a:solidFill>
                  <a:latin typeface="Arial" panose="020B0604020202020204" pitchFamily="34" charset="0"/>
                  <a:cs typeface="Arial" panose="020B0604020202020204" pitchFamily="34" charset="0"/>
                </a:rPr>
                <a:t>to enhance water storage</a:t>
              </a:r>
            </a:p>
            <a:p>
              <a:pPr algn="ctr"/>
              <a:r>
                <a:rPr lang="en-US" sz="1050" dirty="0">
                  <a:solidFill>
                    <a:srgbClr val="45634B"/>
                  </a:solidFill>
                  <a:latin typeface="Arial" panose="020B0604020202020204" pitchFamily="34" charset="0"/>
                  <a:cs typeface="Arial" panose="020B0604020202020204" pitchFamily="34" charset="0"/>
                </a:rPr>
                <a:t>(e.g., Pearce et al. 2021 </a:t>
              </a:r>
              <a:r>
                <a:rPr lang="en-US" sz="1050" i="1" dirty="0">
                  <a:solidFill>
                    <a:srgbClr val="45634B"/>
                  </a:solidFill>
                  <a:latin typeface="Arial" panose="020B0604020202020204" pitchFamily="34" charset="0"/>
                  <a:cs typeface="Arial" panose="020B0604020202020204" pitchFamily="34" charset="0"/>
                </a:rPr>
                <a:t>Hydrological Processes</a:t>
              </a:r>
              <a:r>
                <a:rPr lang="en-US" sz="1050" dirty="0">
                  <a:solidFill>
                    <a:srgbClr val="45634B"/>
                  </a:solidFill>
                  <a:latin typeface="Arial" panose="020B0604020202020204" pitchFamily="34" charset="0"/>
                  <a:cs typeface="Arial" panose="020B0604020202020204" pitchFamily="34" charset="0"/>
                </a:rPr>
                <a:t>)</a:t>
              </a:r>
            </a:p>
          </p:txBody>
        </p:sp>
        <p:pic>
          <p:nvPicPr>
            <p:cNvPr id="16" name="Picture 15" descr="A river running through a forest&#10;&#10;Description automatically generated with low confidence">
              <a:extLst>
                <a:ext uri="{FF2B5EF4-FFF2-40B4-BE49-F238E27FC236}">
                  <a16:creationId xmlns:a16="http://schemas.microsoft.com/office/drawing/2014/main" id="{739D7422-F659-416C-8168-A2BB5C1E7DCB}"/>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7027475" y="2698920"/>
              <a:ext cx="1166589" cy="777240"/>
            </a:xfrm>
            <a:prstGeom prst="ellipse">
              <a:avLst/>
            </a:prstGeom>
            <a:ln>
              <a:solidFill>
                <a:schemeClr val="tx1"/>
              </a:solidFill>
            </a:ln>
          </p:spPr>
        </p:pic>
      </p:grpSp>
      <p:grpSp>
        <p:nvGrpSpPr>
          <p:cNvPr id="23" name="Group 22">
            <a:extLst>
              <a:ext uri="{FF2B5EF4-FFF2-40B4-BE49-F238E27FC236}">
                <a16:creationId xmlns:a16="http://schemas.microsoft.com/office/drawing/2014/main" id="{A13E01B4-3700-4B98-BA58-BFF7C5FE7F02}"/>
              </a:ext>
            </a:extLst>
          </p:cNvPr>
          <p:cNvGrpSpPr/>
          <p:nvPr/>
        </p:nvGrpSpPr>
        <p:grpSpPr>
          <a:xfrm>
            <a:off x="6242773" y="2746200"/>
            <a:ext cx="2830679" cy="1695857"/>
            <a:chOff x="2908895" y="2827703"/>
            <a:chExt cx="2830679" cy="1695857"/>
          </a:xfrm>
        </p:grpSpPr>
        <p:sp>
          <p:nvSpPr>
            <p:cNvPr id="8" name="TextBox 7">
              <a:extLst>
                <a:ext uri="{FF2B5EF4-FFF2-40B4-BE49-F238E27FC236}">
                  <a16:creationId xmlns:a16="http://schemas.microsoft.com/office/drawing/2014/main" id="{51913442-F429-47F7-8215-910F0874D1A2}"/>
                </a:ext>
              </a:extLst>
            </p:cNvPr>
            <p:cNvSpPr txBox="1"/>
            <p:nvPr/>
          </p:nvSpPr>
          <p:spPr>
            <a:xfrm>
              <a:off x="2908895" y="3646397"/>
              <a:ext cx="2830679" cy="877163"/>
            </a:xfrm>
            <a:prstGeom prst="rect">
              <a:avLst/>
            </a:prstGeom>
            <a:noFill/>
          </p:spPr>
          <p:txBody>
            <a:bodyPr wrap="square" rtlCol="0">
              <a:spAutoFit/>
            </a:bodyPr>
            <a:lstStyle/>
            <a:p>
              <a:pPr algn="ctr"/>
              <a:r>
                <a:rPr lang="en-US" sz="1600" b="1" dirty="0">
                  <a:solidFill>
                    <a:srgbClr val="45634B"/>
                  </a:solidFill>
                  <a:latin typeface="Arial" panose="020B0604020202020204" pitchFamily="34" charset="0"/>
                  <a:cs typeface="Arial" panose="020B0604020202020204" pitchFamily="34" charset="0"/>
                </a:rPr>
                <a:t>Maintain/restore soil health</a:t>
              </a:r>
            </a:p>
            <a:p>
              <a:pPr algn="ctr"/>
              <a:r>
                <a:rPr lang="en-US" sz="1200" dirty="0">
                  <a:solidFill>
                    <a:srgbClr val="45634B"/>
                  </a:solidFill>
                  <a:latin typeface="Arial" panose="020B0604020202020204" pitchFamily="34" charset="0"/>
                  <a:cs typeface="Arial" panose="020B0604020202020204" pitchFamily="34" charset="0"/>
                </a:rPr>
                <a:t>to improve water storage and plant productivity</a:t>
              </a:r>
            </a:p>
            <a:p>
              <a:pPr algn="ctr"/>
              <a:r>
                <a:rPr lang="en-US" sz="1100" dirty="0">
                  <a:solidFill>
                    <a:srgbClr val="45634B"/>
                  </a:solidFill>
                  <a:latin typeface="Arial" panose="020B0604020202020204" pitchFamily="34" charset="0"/>
                  <a:cs typeface="Arial" panose="020B0604020202020204" pitchFamily="34" charset="0"/>
                </a:rPr>
                <a:t>(e.g., Jia et al. 2020 </a:t>
              </a:r>
              <a:r>
                <a:rPr lang="en-US" sz="1100" i="1" dirty="0">
                  <a:solidFill>
                    <a:srgbClr val="45634B"/>
                  </a:solidFill>
                  <a:latin typeface="Arial" panose="020B0604020202020204" pitchFamily="34" charset="0"/>
                  <a:cs typeface="Arial" panose="020B0604020202020204" pitchFamily="34" charset="0"/>
                </a:rPr>
                <a:t>J Ecol</a:t>
              </a:r>
              <a:r>
                <a:rPr lang="en-US" sz="1100" dirty="0">
                  <a:solidFill>
                    <a:srgbClr val="45634B"/>
                  </a:solidFill>
                  <a:latin typeface="Arial" panose="020B0604020202020204" pitchFamily="34" charset="0"/>
                  <a:cs typeface="Arial" panose="020B0604020202020204" pitchFamily="34" charset="0"/>
                </a:rPr>
                <a:t>)</a:t>
              </a:r>
            </a:p>
          </p:txBody>
        </p:sp>
        <p:pic>
          <p:nvPicPr>
            <p:cNvPr id="18" name="Picture 17" descr="A picture containing outdoor, sky, person, ground&#10;&#10;Description automatically generated">
              <a:extLst>
                <a:ext uri="{FF2B5EF4-FFF2-40B4-BE49-F238E27FC236}">
                  <a16:creationId xmlns:a16="http://schemas.microsoft.com/office/drawing/2014/main" id="{8DEB079D-84C4-4DD9-A629-F9DCE7BE9A15}"/>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3709856" y="2827703"/>
              <a:ext cx="1036320" cy="777240"/>
            </a:xfrm>
            <a:prstGeom prst="ellipse">
              <a:avLst/>
            </a:prstGeom>
            <a:ln>
              <a:solidFill>
                <a:schemeClr val="tx1"/>
              </a:solidFill>
            </a:ln>
          </p:spPr>
        </p:pic>
      </p:grpSp>
      <p:grpSp>
        <p:nvGrpSpPr>
          <p:cNvPr id="26" name="Group 25">
            <a:extLst>
              <a:ext uri="{FF2B5EF4-FFF2-40B4-BE49-F238E27FC236}">
                <a16:creationId xmlns:a16="http://schemas.microsoft.com/office/drawing/2014/main" id="{D1FD83A3-D166-4A7D-A986-CB167D0F65F9}"/>
              </a:ext>
            </a:extLst>
          </p:cNvPr>
          <p:cNvGrpSpPr/>
          <p:nvPr/>
        </p:nvGrpSpPr>
        <p:grpSpPr>
          <a:xfrm>
            <a:off x="0" y="2571750"/>
            <a:ext cx="2921692" cy="1932008"/>
            <a:chOff x="3149615" y="2884607"/>
            <a:chExt cx="2588637" cy="1932008"/>
          </a:xfrm>
        </p:grpSpPr>
        <p:sp>
          <p:nvSpPr>
            <p:cNvPr id="4" name="TextBox 3">
              <a:extLst>
                <a:ext uri="{FF2B5EF4-FFF2-40B4-BE49-F238E27FC236}">
                  <a16:creationId xmlns:a16="http://schemas.microsoft.com/office/drawing/2014/main" id="{335E32C9-DF17-4E3E-ACC6-C66B038BCD67}"/>
                </a:ext>
              </a:extLst>
            </p:cNvPr>
            <p:cNvSpPr txBox="1"/>
            <p:nvPr/>
          </p:nvSpPr>
          <p:spPr>
            <a:xfrm>
              <a:off x="3149615" y="3700925"/>
              <a:ext cx="2588637" cy="1115690"/>
            </a:xfrm>
            <a:prstGeom prst="rect">
              <a:avLst/>
            </a:prstGeom>
            <a:noFill/>
          </p:spPr>
          <p:txBody>
            <a:bodyPr wrap="square" rtlCol="0">
              <a:spAutoFit/>
            </a:bodyPr>
            <a:lstStyle/>
            <a:p>
              <a:pPr algn="ctr"/>
              <a:r>
                <a:rPr lang="en-US" sz="1600" b="1" dirty="0">
                  <a:solidFill>
                    <a:srgbClr val="45634B"/>
                  </a:solidFill>
                  <a:latin typeface="Arial" panose="020B0604020202020204" pitchFamily="34" charset="0"/>
                  <a:cs typeface="Arial" panose="020B0604020202020204" pitchFamily="34" charset="0"/>
                </a:rPr>
                <a:t>Monitoring and early warning</a:t>
              </a:r>
            </a:p>
            <a:p>
              <a:pPr algn="ctr"/>
              <a:r>
                <a:rPr lang="en-US" sz="1200" dirty="0">
                  <a:solidFill>
                    <a:srgbClr val="45634B"/>
                  </a:solidFill>
                  <a:latin typeface="Arial" panose="020B0604020202020204" pitchFamily="34" charset="0"/>
                  <a:cs typeface="Arial" panose="020B0604020202020204" pitchFamily="34" charset="0"/>
                </a:rPr>
                <a:t>to anticipate and respond to ecological impacts</a:t>
              </a:r>
            </a:p>
            <a:p>
              <a:pPr algn="ctr"/>
              <a:r>
                <a:rPr lang="en-US" sz="1050" dirty="0">
                  <a:solidFill>
                    <a:srgbClr val="45634B"/>
                  </a:solidFill>
                  <a:latin typeface="Arial" panose="020B0604020202020204" pitchFamily="34" charset="0"/>
                  <a:cs typeface="Arial" panose="020B0604020202020204" pitchFamily="34" charset="0"/>
                </a:rPr>
                <a:t>(e.g. Jiao et al. 2021 </a:t>
              </a:r>
              <a:r>
                <a:rPr lang="en-US" sz="1050" i="1" dirty="0">
                  <a:solidFill>
                    <a:srgbClr val="45634B"/>
                  </a:solidFill>
                  <a:latin typeface="Arial" panose="020B0604020202020204" pitchFamily="34" charset="0"/>
                  <a:cs typeface="Arial" panose="020B0604020202020204" pitchFamily="34" charset="0"/>
                </a:rPr>
                <a:t>Remote Sensing Env</a:t>
              </a:r>
              <a:r>
                <a:rPr lang="en-US" sz="1050" dirty="0">
                  <a:solidFill>
                    <a:srgbClr val="45634B"/>
                  </a:solidFill>
                  <a:latin typeface="Arial" panose="020B0604020202020204" pitchFamily="34" charset="0"/>
                  <a:cs typeface="Arial" panose="020B0604020202020204" pitchFamily="34" charset="0"/>
                </a:rPr>
                <a:t>)</a:t>
              </a:r>
            </a:p>
          </p:txBody>
        </p:sp>
        <p:pic>
          <p:nvPicPr>
            <p:cNvPr id="25" name="Picture 24" descr="A picture containing diagram&#10;&#10;Description automatically generated">
              <a:extLst>
                <a:ext uri="{FF2B5EF4-FFF2-40B4-BE49-F238E27FC236}">
                  <a16:creationId xmlns:a16="http://schemas.microsoft.com/office/drawing/2014/main" id="{CD20B836-5F0A-4AFB-A0C3-34A645A68AC1}"/>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l="-13773" r="-6009"/>
            <a:stretch/>
          </p:blipFill>
          <p:spPr>
            <a:xfrm>
              <a:off x="3814631" y="2884607"/>
              <a:ext cx="1095891" cy="777240"/>
            </a:xfrm>
            <a:prstGeom prst="ellipse">
              <a:avLst/>
            </a:prstGeom>
            <a:ln>
              <a:solidFill>
                <a:schemeClr val="tx1"/>
              </a:solidFill>
            </a:ln>
          </p:spPr>
        </p:pic>
      </p:grpSp>
    </p:spTree>
    <p:extLst>
      <p:ext uri="{BB962C8B-B14F-4D97-AF65-F5344CB8AC3E}">
        <p14:creationId xmlns:p14="http://schemas.microsoft.com/office/powerpoint/2010/main" val="27507464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F8A2857-9D9D-AF06-27E5-D49AC9FFFA38}"/>
              </a:ext>
            </a:extLst>
          </p:cNvPr>
          <p:cNvSpPr txBox="1">
            <a:spLocks/>
          </p:cNvSpPr>
          <p:nvPr/>
        </p:nvSpPr>
        <p:spPr>
          <a:xfrm>
            <a:off x="503541" y="-52279"/>
            <a:ext cx="8136918"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solidFill>
                  <a:schemeClr val="tx2"/>
                </a:solidFill>
                <a:latin typeface="Arial" panose="020B0604020202020204" pitchFamily="34" charset="0"/>
                <a:cs typeface="Arial" panose="020B0604020202020204" pitchFamily="34" charset="0"/>
              </a:rPr>
              <a:t>Drought adaptation strategies are diverse</a:t>
            </a:r>
          </a:p>
        </p:txBody>
      </p:sp>
      <p:pic>
        <p:nvPicPr>
          <p:cNvPr id="24" name="Picture 23" descr="Graphical user interface, website&#10;&#10;Description automatically generated">
            <a:extLst>
              <a:ext uri="{FF2B5EF4-FFF2-40B4-BE49-F238E27FC236}">
                <a16:creationId xmlns:a16="http://schemas.microsoft.com/office/drawing/2014/main" id="{426AC44A-98E2-4E36-8307-3D282715A187}"/>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378165" y="757340"/>
            <a:ext cx="2370162" cy="1391603"/>
          </a:xfrm>
          <a:prstGeom prst="rect">
            <a:avLst/>
          </a:prstGeom>
        </p:spPr>
      </p:pic>
      <p:sp>
        <p:nvSpPr>
          <p:cNvPr id="27" name="TextBox 26">
            <a:extLst>
              <a:ext uri="{FF2B5EF4-FFF2-40B4-BE49-F238E27FC236}">
                <a16:creationId xmlns:a16="http://schemas.microsoft.com/office/drawing/2014/main" id="{AF6B58FD-004D-4894-AC1F-0F78CDDC841A}"/>
              </a:ext>
            </a:extLst>
          </p:cNvPr>
          <p:cNvSpPr txBox="1"/>
          <p:nvPr/>
        </p:nvSpPr>
        <p:spPr>
          <a:xfrm>
            <a:off x="2651325" y="4720921"/>
            <a:ext cx="6819900" cy="276999"/>
          </a:xfrm>
          <a:prstGeom prst="rect">
            <a:avLst/>
          </a:prstGeom>
          <a:noFill/>
        </p:spPr>
        <p:txBody>
          <a:bodyPr wrap="square" rtlCol="0">
            <a:spAutoFit/>
          </a:bodyPr>
          <a:lstStyle/>
          <a:p>
            <a:r>
              <a:rPr lang="en-US" sz="1200" dirty="0">
                <a:solidFill>
                  <a:schemeClr val="tx2"/>
                </a:solidFill>
                <a:latin typeface="Arial" panose="020B0604020202020204" pitchFamily="34" charset="0"/>
                <a:cs typeface="Arial" panose="020B0604020202020204" pitchFamily="34" charset="0"/>
              </a:rPr>
              <a:t>Image: USGS; Refs: Thompson et al. 2021. </a:t>
            </a:r>
            <a:r>
              <a:rPr lang="en-US" sz="1200" i="1" dirty="0">
                <a:solidFill>
                  <a:schemeClr val="tx2"/>
                </a:solidFill>
                <a:latin typeface="Arial" panose="020B0604020202020204" pitchFamily="34" charset="0"/>
                <a:cs typeface="Arial" panose="020B0604020202020204" pitchFamily="34" charset="0"/>
              </a:rPr>
              <a:t>Fisheries; </a:t>
            </a:r>
            <a:r>
              <a:rPr lang="en-US" sz="1200" dirty="0">
                <a:solidFill>
                  <a:schemeClr val="tx2"/>
                </a:solidFill>
                <a:latin typeface="Arial" panose="020B0604020202020204" pitchFamily="34" charset="0"/>
                <a:cs typeface="Arial" panose="020B0604020202020204" pitchFamily="34" charset="0"/>
              </a:rPr>
              <a:t>Schuurman et al. 2022. </a:t>
            </a:r>
            <a:r>
              <a:rPr lang="en-US" sz="1200" i="1" dirty="0">
                <a:solidFill>
                  <a:schemeClr val="tx2"/>
                </a:solidFill>
                <a:latin typeface="Arial" panose="020B0604020202020204" pitchFamily="34" charset="0"/>
                <a:cs typeface="Arial" panose="020B0604020202020204" pitchFamily="34" charset="0"/>
              </a:rPr>
              <a:t>BioScience.</a:t>
            </a:r>
            <a:endParaRPr lang="en-US" sz="1200" dirty="0">
              <a:solidFill>
                <a:schemeClr val="tx2"/>
              </a:solidFill>
              <a:latin typeface="Arial" panose="020B0604020202020204" pitchFamily="34" charset="0"/>
              <a:cs typeface="Arial" panose="020B0604020202020204" pitchFamily="34" charset="0"/>
            </a:endParaRPr>
          </a:p>
        </p:txBody>
      </p:sp>
      <p:grpSp>
        <p:nvGrpSpPr>
          <p:cNvPr id="30" name="Group 29">
            <a:extLst>
              <a:ext uri="{FF2B5EF4-FFF2-40B4-BE49-F238E27FC236}">
                <a16:creationId xmlns:a16="http://schemas.microsoft.com/office/drawing/2014/main" id="{3842E6DF-15B6-401B-98DF-EA56AB22460C}"/>
              </a:ext>
            </a:extLst>
          </p:cNvPr>
          <p:cNvGrpSpPr/>
          <p:nvPr/>
        </p:nvGrpSpPr>
        <p:grpSpPr>
          <a:xfrm>
            <a:off x="6246575" y="2356095"/>
            <a:ext cx="2579184" cy="2030065"/>
            <a:chOff x="6061275" y="2656695"/>
            <a:chExt cx="2579184" cy="2030065"/>
          </a:xfrm>
        </p:grpSpPr>
        <p:pic>
          <p:nvPicPr>
            <p:cNvPr id="28" name="Picture 27">
              <a:extLst>
                <a:ext uri="{FF2B5EF4-FFF2-40B4-BE49-F238E27FC236}">
                  <a16:creationId xmlns:a16="http://schemas.microsoft.com/office/drawing/2014/main" id="{4578FC01-8549-49AC-8695-452D628A9205}"/>
                </a:ext>
              </a:extLst>
            </p:cNvPr>
            <p:cNvPicPr>
              <a:picLocks noChangeAspect="1"/>
            </p:cNvPicPr>
            <p:nvPr/>
          </p:nvPicPr>
          <p:blipFill rotWithShape="1">
            <a:blip r:embed="rId4" cstate="hqprint">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a:ext>
              </a:extLst>
            </a:blip>
            <a:srcRect/>
            <a:stretch/>
          </p:blipFill>
          <p:spPr>
            <a:xfrm>
              <a:off x="6061275" y="2656695"/>
              <a:ext cx="2579184" cy="2030065"/>
            </a:xfrm>
            <a:prstGeom prst="rect">
              <a:avLst/>
            </a:prstGeom>
          </p:spPr>
        </p:pic>
        <p:sp>
          <p:nvSpPr>
            <p:cNvPr id="29" name="TextBox 28">
              <a:extLst>
                <a:ext uri="{FF2B5EF4-FFF2-40B4-BE49-F238E27FC236}">
                  <a16:creationId xmlns:a16="http://schemas.microsoft.com/office/drawing/2014/main" id="{BB9113BC-049C-4E67-B654-B1B210B1A1EF}"/>
                </a:ext>
              </a:extLst>
            </p:cNvPr>
            <p:cNvSpPr txBox="1"/>
            <p:nvPr/>
          </p:nvSpPr>
          <p:spPr>
            <a:xfrm>
              <a:off x="6061275" y="4372030"/>
              <a:ext cx="2255520" cy="276999"/>
            </a:xfrm>
            <a:prstGeom prst="rect">
              <a:avLst/>
            </a:prstGeom>
            <a:noFill/>
          </p:spPr>
          <p:txBody>
            <a:bodyPr wrap="square" rtlCol="0">
              <a:spAutoFit/>
            </a:bodyPr>
            <a:lstStyle/>
            <a:p>
              <a:r>
                <a:rPr lang="en-US" sz="1200" dirty="0">
                  <a:solidFill>
                    <a:schemeClr val="bg1"/>
                  </a:solidFill>
                  <a:latin typeface="Arial" panose="020B0604020202020204" pitchFamily="34" charset="0"/>
                  <a:cs typeface="Arial" panose="020B0604020202020204" pitchFamily="34" charset="0"/>
                </a:rPr>
                <a:t>Image: Ashley J. Peters</a:t>
              </a:r>
            </a:p>
          </p:txBody>
        </p:sp>
      </p:grpSp>
      <p:grpSp>
        <p:nvGrpSpPr>
          <p:cNvPr id="34" name="Group 33">
            <a:extLst>
              <a:ext uri="{FF2B5EF4-FFF2-40B4-BE49-F238E27FC236}">
                <a16:creationId xmlns:a16="http://schemas.microsoft.com/office/drawing/2014/main" id="{A4832CD5-52F4-4FAC-BF74-F60122410026}"/>
              </a:ext>
            </a:extLst>
          </p:cNvPr>
          <p:cNvGrpSpPr/>
          <p:nvPr/>
        </p:nvGrpSpPr>
        <p:grpSpPr>
          <a:xfrm>
            <a:off x="3144160" y="2318364"/>
            <a:ext cx="2608384" cy="2030065"/>
            <a:chOff x="2475680" y="2656696"/>
            <a:chExt cx="2608384" cy="2030065"/>
          </a:xfrm>
        </p:grpSpPr>
        <p:pic>
          <p:nvPicPr>
            <p:cNvPr id="32" name="Picture 31" descr="A group of people walking through a forest&#10;&#10;Description automatically generated with medium confidence">
              <a:extLst>
                <a:ext uri="{FF2B5EF4-FFF2-40B4-BE49-F238E27FC236}">
                  <a16:creationId xmlns:a16="http://schemas.microsoft.com/office/drawing/2014/main" id="{48833BC7-3AB8-455A-8D79-A49E99F32ADC}"/>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2504881" y="2656696"/>
              <a:ext cx="2579183" cy="2030065"/>
            </a:xfrm>
            <a:prstGeom prst="rect">
              <a:avLst/>
            </a:prstGeom>
          </p:spPr>
        </p:pic>
        <p:sp>
          <p:nvSpPr>
            <p:cNvPr id="33" name="TextBox 32">
              <a:extLst>
                <a:ext uri="{FF2B5EF4-FFF2-40B4-BE49-F238E27FC236}">
                  <a16:creationId xmlns:a16="http://schemas.microsoft.com/office/drawing/2014/main" id="{231BE2CF-C90C-413F-9C07-4AC5889F239E}"/>
                </a:ext>
              </a:extLst>
            </p:cNvPr>
            <p:cNvSpPr txBox="1"/>
            <p:nvPr/>
          </p:nvSpPr>
          <p:spPr>
            <a:xfrm>
              <a:off x="2475680" y="4372030"/>
              <a:ext cx="2255520" cy="276999"/>
            </a:xfrm>
            <a:prstGeom prst="rect">
              <a:avLst/>
            </a:prstGeom>
            <a:noFill/>
          </p:spPr>
          <p:txBody>
            <a:bodyPr wrap="square" rtlCol="0">
              <a:spAutoFit/>
            </a:bodyPr>
            <a:lstStyle/>
            <a:p>
              <a:r>
                <a:rPr lang="en-US" sz="1200" dirty="0">
                  <a:solidFill>
                    <a:schemeClr val="bg1"/>
                  </a:solidFill>
                  <a:latin typeface="Arial" panose="020B0604020202020204" pitchFamily="34" charset="0"/>
                  <a:cs typeface="Arial" panose="020B0604020202020204" pitchFamily="34" charset="0"/>
                </a:rPr>
                <a:t>Image: Bill Henry</a:t>
              </a:r>
            </a:p>
          </p:txBody>
        </p:sp>
      </p:grpSp>
      <p:pic>
        <p:nvPicPr>
          <p:cNvPr id="35" name="Picture 34" descr="Graphical user interface, website&#10;&#10;Description automatically generated">
            <a:extLst>
              <a:ext uri="{FF2B5EF4-FFF2-40B4-BE49-F238E27FC236}">
                <a16:creationId xmlns:a16="http://schemas.microsoft.com/office/drawing/2014/main" id="{91564803-1132-447A-B92A-E585B39BE131}"/>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3263271" y="757339"/>
            <a:ext cx="2370162" cy="1391603"/>
          </a:xfrm>
          <a:prstGeom prst="rect">
            <a:avLst/>
          </a:prstGeom>
        </p:spPr>
      </p:pic>
      <p:pic>
        <p:nvPicPr>
          <p:cNvPr id="36" name="Picture 35" descr="Graphical user interface, website&#10;&#10;Description automatically generated">
            <a:extLst>
              <a:ext uri="{FF2B5EF4-FFF2-40B4-BE49-F238E27FC236}">
                <a16:creationId xmlns:a16="http://schemas.microsoft.com/office/drawing/2014/main" id="{D5948387-7767-42D8-8C4D-FD220A7DB809}"/>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6309444" y="744002"/>
            <a:ext cx="2331015" cy="1391603"/>
          </a:xfrm>
          <a:prstGeom prst="rect">
            <a:avLst/>
          </a:prstGeom>
        </p:spPr>
      </p:pic>
    </p:spTree>
    <p:extLst>
      <p:ext uri="{BB962C8B-B14F-4D97-AF65-F5344CB8AC3E}">
        <p14:creationId xmlns:p14="http://schemas.microsoft.com/office/powerpoint/2010/main" val="2604797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cstate="hqprint">
            <a:extLst>
              <a:ext uri="{BEBA8EAE-BF5A-486C-A8C5-ECC9F3942E4B}">
                <a14:imgProps xmlns:a14="http://schemas.microsoft.com/office/drawing/2010/main">
                  <a14:imgLayer r:embed="rId4">
                    <a14:imgEffect>
                      <a14:brightnessContrast bright="-12000"/>
                    </a14:imgEffect>
                  </a14:imgLayer>
                </a14:imgProps>
              </a:ext>
              <a:ext uri="{28A0092B-C50C-407E-A947-70E740481C1C}">
                <a14:useLocalDpi xmlns:a14="http://schemas.microsoft.com/office/drawing/2010/main"/>
              </a:ext>
            </a:extLst>
          </a:blip>
          <a:srcRect/>
          <a:stretch>
            <a:fillRect t="-9000" b="-9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F942FAF-C11B-A6CF-8CFA-683BDF5B6482}"/>
              </a:ext>
            </a:extLst>
          </p:cNvPr>
          <p:cNvSpPr txBox="1"/>
          <p:nvPr/>
        </p:nvSpPr>
        <p:spPr>
          <a:xfrm>
            <a:off x="416973" y="4428399"/>
            <a:ext cx="5707460" cy="461665"/>
          </a:xfrm>
          <a:prstGeom prst="rect">
            <a:avLst/>
          </a:prstGeom>
          <a:noFill/>
        </p:spPr>
        <p:txBody>
          <a:bodyPr wrap="square" rtlCol="0">
            <a:spAutoFit/>
          </a:bodyPr>
          <a:lstStyle/>
          <a:p>
            <a:pPr algn="r"/>
            <a:r>
              <a:rPr lang="en-US" sz="2400" b="1" dirty="0">
                <a:solidFill>
                  <a:schemeClr val="bg1"/>
                </a:solidFill>
                <a:latin typeface="Arial" panose="020B0604020202020204" pitchFamily="34" charset="0"/>
                <a:cs typeface="Arial" panose="020B0604020202020204" pitchFamily="34" charset="0"/>
              </a:rPr>
              <a:t>Contact: wmoss@usgs.gov</a:t>
            </a:r>
          </a:p>
        </p:txBody>
      </p:sp>
      <p:sp>
        <p:nvSpPr>
          <p:cNvPr id="6" name="Subtitle 2">
            <a:extLst>
              <a:ext uri="{FF2B5EF4-FFF2-40B4-BE49-F238E27FC236}">
                <a16:creationId xmlns:a16="http://schemas.microsoft.com/office/drawing/2014/main" id="{47A9050D-7BAB-6568-248F-DF3598A51478}"/>
              </a:ext>
            </a:extLst>
          </p:cNvPr>
          <p:cNvSpPr txBox="1">
            <a:spLocks/>
          </p:cNvSpPr>
          <p:nvPr/>
        </p:nvSpPr>
        <p:spPr>
          <a:xfrm>
            <a:off x="270669" y="3037229"/>
            <a:ext cx="8664784" cy="294646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None/>
            </a:pPr>
            <a:r>
              <a:rPr lang="en-US" sz="1800" b="1" u="sng" dirty="0">
                <a:solidFill>
                  <a:schemeClr val="bg1"/>
                </a:solidFill>
                <a:latin typeface="Arial" panose="020B0604020202020204" pitchFamily="34" charset="0"/>
                <a:cs typeface="Arial" panose="020B0604020202020204" pitchFamily="34" charset="0"/>
              </a:rPr>
              <a:t>Co-authors</a:t>
            </a:r>
            <a:r>
              <a:rPr lang="en-US" sz="1800" dirty="0">
                <a:solidFill>
                  <a:schemeClr val="bg1"/>
                </a:solidFill>
                <a:latin typeface="Arial" panose="020B0604020202020204" pitchFamily="34" charset="0"/>
                <a:cs typeface="Arial" panose="020B0604020202020204" pitchFamily="34" charset="0"/>
              </a:rPr>
              <a:t>: Shelley Crausbay, Imtiaz Rangwala, Jay </a:t>
            </a:r>
            <a:r>
              <a:rPr lang="en-US" sz="1800" dirty="0" err="1">
                <a:solidFill>
                  <a:schemeClr val="bg1"/>
                </a:solidFill>
                <a:latin typeface="Arial" panose="020B0604020202020204" pitchFamily="34" charset="0"/>
                <a:cs typeface="Arial" panose="020B0604020202020204" pitchFamily="34" charset="0"/>
              </a:rPr>
              <a:t>Wason</a:t>
            </a:r>
            <a:r>
              <a:rPr lang="en-US" sz="1800" dirty="0">
                <a:solidFill>
                  <a:schemeClr val="bg1"/>
                </a:solidFill>
                <a:latin typeface="Arial" panose="020B0604020202020204" pitchFamily="34" charset="0"/>
                <a:cs typeface="Arial" panose="020B0604020202020204" pitchFamily="34" charset="0"/>
              </a:rPr>
              <a:t>, Clay </a:t>
            </a:r>
            <a:r>
              <a:rPr lang="en-US" sz="1800" dirty="0" err="1">
                <a:solidFill>
                  <a:schemeClr val="bg1"/>
                </a:solidFill>
                <a:latin typeface="Arial" panose="020B0604020202020204" pitchFamily="34" charset="0"/>
                <a:cs typeface="Arial" panose="020B0604020202020204" pitchFamily="34" charset="0"/>
              </a:rPr>
              <a:t>Trauernicht</a:t>
            </a:r>
            <a:r>
              <a:rPr lang="en-US" sz="1800" dirty="0">
                <a:solidFill>
                  <a:schemeClr val="bg1"/>
                </a:solidFill>
                <a:latin typeface="Arial" panose="020B0604020202020204" pitchFamily="34" charset="0"/>
                <a:cs typeface="Arial" panose="020B0604020202020204" pitchFamily="34" charset="0"/>
              </a:rPr>
              <a:t>, Camille Stevens-</a:t>
            </a:r>
            <a:r>
              <a:rPr lang="en-US" sz="1800" dirty="0" err="1">
                <a:solidFill>
                  <a:schemeClr val="bg1"/>
                </a:solidFill>
                <a:latin typeface="Arial" panose="020B0604020202020204" pitchFamily="34" charset="0"/>
                <a:cs typeface="Arial" panose="020B0604020202020204" pitchFamily="34" charset="0"/>
              </a:rPr>
              <a:t>Rumann</a:t>
            </a:r>
            <a:r>
              <a:rPr lang="en-US" sz="1800" dirty="0">
                <a:solidFill>
                  <a:schemeClr val="bg1"/>
                </a:solidFill>
                <a:latin typeface="Arial" panose="020B0604020202020204" pitchFamily="34" charset="0"/>
                <a:cs typeface="Arial" panose="020B0604020202020204" pitchFamily="34" charset="0"/>
              </a:rPr>
              <a:t>, Anna Sala, Caitlin </a:t>
            </a:r>
            <a:r>
              <a:rPr lang="en-US" sz="1800" dirty="0" err="1">
                <a:solidFill>
                  <a:schemeClr val="bg1"/>
                </a:solidFill>
                <a:latin typeface="Arial" panose="020B0604020202020204" pitchFamily="34" charset="0"/>
                <a:cs typeface="Arial" panose="020B0604020202020204" pitchFamily="34" charset="0"/>
              </a:rPr>
              <a:t>Rottler</a:t>
            </a:r>
            <a:r>
              <a:rPr lang="en-US" sz="1800" dirty="0">
                <a:solidFill>
                  <a:schemeClr val="bg1"/>
                </a:solidFill>
                <a:latin typeface="Arial" panose="020B0604020202020204" pitchFamily="34" charset="0"/>
                <a:cs typeface="Arial" panose="020B0604020202020204" pitchFamily="34" charset="0"/>
              </a:rPr>
              <a:t>, Gregory Pederson, Brian Miller, Dawn Magness, Jeremy Littell, Lee </a:t>
            </a:r>
            <a:r>
              <a:rPr lang="en-US" sz="1800" dirty="0" err="1">
                <a:solidFill>
                  <a:schemeClr val="bg1"/>
                </a:solidFill>
                <a:latin typeface="Arial" panose="020B0604020202020204" pitchFamily="34" charset="0"/>
                <a:cs typeface="Arial" panose="020B0604020202020204" pitchFamily="34" charset="0"/>
              </a:rPr>
              <a:t>Frelich</a:t>
            </a:r>
            <a:r>
              <a:rPr lang="en-US" sz="1800" dirty="0">
                <a:solidFill>
                  <a:schemeClr val="bg1"/>
                </a:solidFill>
                <a:latin typeface="Arial" panose="020B0604020202020204" pitchFamily="34" charset="0"/>
                <a:cs typeface="Arial" panose="020B0604020202020204" pitchFamily="34" charset="0"/>
              </a:rPr>
              <a:t>, Abby Frazier, Kimberly Davis, Jonathan Coop, Jennifer Cartwright, &amp; Robert Booth</a:t>
            </a:r>
          </a:p>
          <a:p>
            <a:pPr marL="0" indent="0">
              <a:buNone/>
            </a:pPr>
            <a:endParaRPr lang="en-US" sz="1800" dirty="0">
              <a:solidFill>
                <a:schemeClr val="bg1"/>
              </a:solidFill>
              <a:latin typeface="Arial" panose="020B0604020202020204" pitchFamily="34" charset="0"/>
              <a:cs typeface="Arial" panose="020B0604020202020204" pitchFamily="34" charset="0"/>
            </a:endParaRPr>
          </a:p>
        </p:txBody>
      </p:sp>
      <p:sp>
        <p:nvSpPr>
          <p:cNvPr id="4" name="Title 1">
            <a:extLst>
              <a:ext uri="{FF2B5EF4-FFF2-40B4-BE49-F238E27FC236}">
                <a16:creationId xmlns:a16="http://schemas.microsoft.com/office/drawing/2014/main" id="{48354CA7-81F1-4D2C-A51D-73D3131BE69C}"/>
              </a:ext>
            </a:extLst>
          </p:cNvPr>
          <p:cNvSpPr txBox="1">
            <a:spLocks/>
          </p:cNvSpPr>
          <p:nvPr/>
        </p:nvSpPr>
        <p:spPr>
          <a:xfrm>
            <a:off x="416973" y="2218474"/>
            <a:ext cx="8136918"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300" b="1" dirty="0">
                <a:solidFill>
                  <a:schemeClr val="bg1"/>
                </a:solidFill>
                <a:latin typeface="Arial" panose="020B0604020202020204" pitchFamily="34" charset="0"/>
                <a:cs typeface="Arial" panose="020B0604020202020204" pitchFamily="34" charset="0"/>
              </a:rPr>
              <a:t>Thank you</a:t>
            </a:r>
          </a:p>
        </p:txBody>
      </p:sp>
      <p:sp>
        <p:nvSpPr>
          <p:cNvPr id="3" name="TextBox 2">
            <a:extLst>
              <a:ext uri="{FF2B5EF4-FFF2-40B4-BE49-F238E27FC236}">
                <a16:creationId xmlns:a16="http://schemas.microsoft.com/office/drawing/2014/main" id="{48CEFE32-0E4E-46F2-B225-829D14ACD126}"/>
              </a:ext>
            </a:extLst>
          </p:cNvPr>
          <p:cNvSpPr txBox="1"/>
          <p:nvPr/>
        </p:nvSpPr>
        <p:spPr>
          <a:xfrm>
            <a:off x="6900672" y="4748250"/>
            <a:ext cx="2181085" cy="276999"/>
          </a:xfrm>
          <a:prstGeom prst="rect">
            <a:avLst/>
          </a:prstGeom>
          <a:noFill/>
        </p:spPr>
        <p:txBody>
          <a:bodyPr wrap="square" rtlCol="0">
            <a:spAutoFit/>
          </a:bodyPr>
          <a:lstStyle/>
          <a:p>
            <a:pPr algn="r"/>
            <a:r>
              <a:rPr lang="en-US" sz="1200" dirty="0">
                <a:solidFill>
                  <a:schemeClr val="bg1"/>
                </a:solidFill>
                <a:latin typeface="Arial" panose="020B0604020202020204" pitchFamily="34" charset="0"/>
                <a:cs typeface="Arial" panose="020B0604020202020204" pitchFamily="34" charset="0"/>
              </a:rPr>
              <a:t>Image: Chris </a:t>
            </a:r>
            <a:r>
              <a:rPr lang="en-US" sz="1200" dirty="0" err="1">
                <a:solidFill>
                  <a:schemeClr val="bg1"/>
                </a:solidFill>
                <a:latin typeface="Arial" panose="020B0604020202020204" pitchFamily="34" charset="0"/>
                <a:cs typeface="Arial" panose="020B0604020202020204" pitchFamily="34" charset="0"/>
              </a:rPr>
              <a:t>Helzer</a:t>
            </a:r>
            <a:r>
              <a:rPr lang="en-US" sz="1200" dirty="0">
                <a:solidFill>
                  <a:schemeClr val="bg1"/>
                </a:solidFill>
                <a:latin typeface="Arial" panose="020B0604020202020204" pitchFamily="34" charset="0"/>
                <a:cs typeface="Arial" panose="020B0604020202020204" pitchFamily="34" charset="0"/>
              </a:rPr>
              <a:t> (TNC)</a:t>
            </a:r>
          </a:p>
        </p:txBody>
      </p:sp>
    </p:spTree>
    <p:extLst>
      <p:ext uri="{BB962C8B-B14F-4D97-AF65-F5344CB8AC3E}">
        <p14:creationId xmlns:p14="http://schemas.microsoft.com/office/powerpoint/2010/main" val="12393657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418608A-9A81-44AF-B4E9-425F1B1F8576}"/>
              </a:ext>
            </a:extLst>
          </p:cNvPr>
          <p:cNvSpPr txBox="1"/>
          <p:nvPr/>
        </p:nvSpPr>
        <p:spPr>
          <a:xfrm>
            <a:off x="0" y="0"/>
            <a:ext cx="9144000" cy="1107996"/>
          </a:xfrm>
          <a:prstGeom prst="rect">
            <a:avLst/>
          </a:prstGeom>
          <a:solidFill>
            <a:schemeClr val="tx2">
              <a:lumMod val="75000"/>
            </a:schemeClr>
          </a:solidFill>
        </p:spPr>
        <p:txBody>
          <a:bodyPr wrap="square" lIns="205740" tIns="137160" rIns="205740" bIns="137160" rtlCol="0">
            <a:spAutoFit/>
          </a:bodyPr>
          <a:lstStyle/>
          <a:p>
            <a:r>
              <a:rPr lang="en-US" b="1" dirty="0">
                <a:solidFill>
                  <a:schemeClr val="bg1"/>
                </a:solidFill>
                <a:latin typeface="Arial" panose="020B0604020202020204" pitchFamily="34" charset="0"/>
                <a:cs typeface="Arial" panose="020B0604020202020204" pitchFamily="34" charset="0"/>
              </a:rPr>
              <a:t>Ecological transformation: </a:t>
            </a:r>
            <a:r>
              <a:rPr lang="en-US" dirty="0">
                <a:solidFill>
                  <a:schemeClr val="bg1"/>
                </a:solidFill>
                <a:latin typeface="Arial" panose="020B0604020202020204" pitchFamily="34" charset="0"/>
                <a:cs typeface="Arial" panose="020B0604020202020204" pitchFamily="34" charset="0"/>
              </a:rPr>
              <a:t>The dramatic and irreversible shift in multiple ecological characteristics of an ecosystem, the basis of which is a high degree of turnover in ecological communities (Crausbay et al. 2022, </a:t>
            </a:r>
            <a:r>
              <a:rPr lang="en-US" i="1" dirty="0">
                <a:solidFill>
                  <a:schemeClr val="bg1"/>
                </a:solidFill>
                <a:latin typeface="Arial" panose="020B0604020202020204" pitchFamily="34" charset="0"/>
                <a:cs typeface="Arial" panose="020B0604020202020204" pitchFamily="34" charset="0"/>
              </a:rPr>
              <a:t>BioScience</a:t>
            </a:r>
            <a:r>
              <a:rPr lang="en-US" dirty="0">
                <a:solidFill>
                  <a:schemeClr val="bg1"/>
                </a:solidFill>
                <a:latin typeface="Arial" panose="020B0604020202020204" pitchFamily="34" charset="0"/>
                <a:cs typeface="Arial" panose="020B0604020202020204" pitchFamily="34" charset="0"/>
              </a:rPr>
              <a:t>)</a:t>
            </a:r>
          </a:p>
        </p:txBody>
      </p:sp>
      <p:grpSp>
        <p:nvGrpSpPr>
          <p:cNvPr id="9" name="Group 8">
            <a:extLst>
              <a:ext uri="{FF2B5EF4-FFF2-40B4-BE49-F238E27FC236}">
                <a16:creationId xmlns:a16="http://schemas.microsoft.com/office/drawing/2014/main" id="{14B5312E-EA2B-487C-920B-7798F91A8C48}"/>
              </a:ext>
            </a:extLst>
          </p:cNvPr>
          <p:cNvGrpSpPr/>
          <p:nvPr/>
        </p:nvGrpSpPr>
        <p:grpSpPr>
          <a:xfrm>
            <a:off x="230277" y="1227945"/>
            <a:ext cx="3837458" cy="3206796"/>
            <a:chOff x="230277" y="1227945"/>
            <a:chExt cx="3837458" cy="3206796"/>
          </a:xfrm>
        </p:grpSpPr>
        <p:sp>
          <p:nvSpPr>
            <p:cNvPr id="34" name="TextBox 33">
              <a:extLst>
                <a:ext uri="{FF2B5EF4-FFF2-40B4-BE49-F238E27FC236}">
                  <a16:creationId xmlns:a16="http://schemas.microsoft.com/office/drawing/2014/main" id="{7C4BE8EC-BB1C-3197-FD97-79DF7AD15B63}"/>
                </a:ext>
              </a:extLst>
            </p:cNvPr>
            <p:cNvSpPr txBox="1"/>
            <p:nvPr/>
          </p:nvSpPr>
          <p:spPr>
            <a:xfrm>
              <a:off x="230277" y="4157742"/>
              <a:ext cx="3402287" cy="276999"/>
            </a:xfrm>
            <a:prstGeom prst="rect">
              <a:avLst/>
            </a:prstGeom>
            <a:noFill/>
          </p:spPr>
          <p:txBody>
            <a:bodyPr wrap="square" rtlCol="0">
              <a:spAutoFit/>
            </a:bodyPr>
            <a:lstStyle/>
            <a:p>
              <a:r>
                <a:rPr lang="en-US" sz="1200" dirty="0">
                  <a:solidFill>
                    <a:schemeClr val="tx2"/>
                  </a:solidFill>
                  <a:latin typeface="Arial" panose="020B0604020202020204" pitchFamily="34" charset="0"/>
                  <a:cs typeface="Arial" panose="020B0604020202020204" pitchFamily="34" charset="0"/>
                </a:rPr>
                <a:t>Nolan et al. 2018. </a:t>
              </a:r>
              <a:r>
                <a:rPr lang="en-US" sz="1200" i="1" dirty="0">
                  <a:solidFill>
                    <a:schemeClr val="tx2"/>
                  </a:solidFill>
                  <a:latin typeface="Arial" panose="020B0604020202020204" pitchFamily="34" charset="0"/>
                  <a:cs typeface="Arial" panose="020B0604020202020204" pitchFamily="34" charset="0"/>
                </a:rPr>
                <a:t>Science</a:t>
              </a:r>
              <a:endParaRPr lang="en-US" sz="1200" dirty="0">
                <a:solidFill>
                  <a:schemeClr val="tx2"/>
                </a:solidFill>
                <a:latin typeface="Arial" panose="020B060402020202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id="{9E422943-D72B-E52F-BCA5-2449B9606846}"/>
                </a:ext>
              </a:extLst>
            </p:cNvPr>
            <p:cNvGrpSpPr/>
            <p:nvPr/>
          </p:nvGrpSpPr>
          <p:grpSpPr>
            <a:xfrm>
              <a:off x="286174" y="1227945"/>
              <a:ext cx="3781561" cy="3003726"/>
              <a:chOff x="172156" y="1447694"/>
              <a:chExt cx="5555656" cy="4659356"/>
            </a:xfrm>
          </p:grpSpPr>
          <p:pic>
            <p:nvPicPr>
              <p:cNvPr id="33" name="Picture 32" descr="Diagram&#10;&#10;Description automatically generated">
                <a:extLst>
                  <a:ext uri="{FF2B5EF4-FFF2-40B4-BE49-F238E27FC236}">
                    <a16:creationId xmlns:a16="http://schemas.microsoft.com/office/drawing/2014/main" id="{12511817-B8C9-3140-0CB2-C4C70FD36132}"/>
                  </a:ext>
                </a:extLst>
              </p:cNvPr>
              <p:cNvPicPr>
                <a:picLocks noChangeAspect="1"/>
              </p:cNvPicPr>
              <p:nvPr/>
            </p:nvPicPr>
            <p:blipFill rotWithShape="1">
              <a:blip r:embed="rId3" cstate="hq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72156" y="1447694"/>
                <a:ext cx="3556291" cy="2302826"/>
              </a:xfrm>
              <a:prstGeom prst="rect">
                <a:avLst/>
              </a:prstGeom>
            </p:spPr>
          </p:pic>
          <p:grpSp>
            <p:nvGrpSpPr>
              <p:cNvPr id="7" name="Group 6">
                <a:extLst>
                  <a:ext uri="{FF2B5EF4-FFF2-40B4-BE49-F238E27FC236}">
                    <a16:creationId xmlns:a16="http://schemas.microsoft.com/office/drawing/2014/main" id="{EBA424A3-ED99-2830-1B8F-0F3211136284}"/>
                  </a:ext>
                </a:extLst>
              </p:cNvPr>
              <p:cNvGrpSpPr/>
              <p:nvPr/>
            </p:nvGrpSpPr>
            <p:grpSpPr>
              <a:xfrm>
                <a:off x="3552517" y="1456024"/>
                <a:ext cx="2175295" cy="4651026"/>
                <a:chOff x="-1412600" y="4047256"/>
                <a:chExt cx="2175295" cy="4651026"/>
              </a:xfrm>
            </p:grpSpPr>
            <p:pic>
              <p:nvPicPr>
                <p:cNvPr id="31" name="Picture 30" descr="Diagram&#10;&#10;Description automatically generated">
                  <a:extLst>
                    <a:ext uri="{FF2B5EF4-FFF2-40B4-BE49-F238E27FC236}">
                      <a16:creationId xmlns:a16="http://schemas.microsoft.com/office/drawing/2014/main" id="{626147A4-4CEA-507B-CA48-16BD575122B6}"/>
                    </a:ext>
                  </a:extLst>
                </p:cNvPr>
                <p:cNvPicPr>
                  <a:picLocks noChangeAspect="1"/>
                </p:cNvPicPr>
                <p:nvPr/>
              </p:nvPicPr>
              <p:blipFill rotWithShape="1">
                <a:blip r:embed="rId4" cstate="hqprint">
                  <a:extLst>
                    <a:ext uri="{BEBA8EAE-BF5A-486C-A8C5-ECC9F3942E4B}">
                      <a14:imgProps xmlns:a14="http://schemas.microsoft.com/office/drawing/2010/main">
                        <a14:imgLayer r:embed="rId5">
                          <a14:imgEffect>
                            <a14:backgroundRemoval t="0" b="100000" l="5197" r="89764">
                              <a14:foregroundMark x1="10236" y1="37097" x2="10236" y2="37097"/>
                              <a14:foregroundMark x1="5197" y1="37097" x2="5197" y2="37097"/>
                            </a14:backgroundRemoval>
                          </a14:imgEffect>
                        </a14:imgLayer>
                      </a14:imgProps>
                    </a:ext>
                    <a:ext uri="{28A0092B-C50C-407E-A947-70E740481C1C}">
                      <a14:useLocalDpi xmlns:a14="http://schemas.microsoft.com/office/drawing/2010/main"/>
                    </a:ext>
                  </a:extLst>
                </a:blip>
                <a:srcRect/>
                <a:stretch/>
              </p:blipFill>
              <p:spPr>
                <a:xfrm rot="5400000">
                  <a:off x="-2656095" y="6732713"/>
                  <a:ext cx="3579495" cy="351643"/>
                </a:xfrm>
                <a:prstGeom prst="rect">
                  <a:avLst/>
                </a:prstGeom>
              </p:spPr>
            </p:pic>
            <p:sp>
              <p:nvSpPr>
                <p:cNvPr id="32" name="TextBox 31">
                  <a:extLst>
                    <a:ext uri="{FF2B5EF4-FFF2-40B4-BE49-F238E27FC236}">
                      <a16:creationId xmlns:a16="http://schemas.microsoft.com/office/drawing/2014/main" id="{5E0792AF-E5A5-BADA-7700-67782C1690F6}"/>
                    </a:ext>
                  </a:extLst>
                </p:cNvPr>
                <p:cNvSpPr txBox="1"/>
                <p:nvPr/>
              </p:nvSpPr>
              <p:spPr>
                <a:xfrm>
                  <a:off x="-1412600" y="4047256"/>
                  <a:ext cx="2175295" cy="1289036"/>
                </a:xfrm>
                <a:prstGeom prst="rect">
                  <a:avLst/>
                </a:prstGeom>
                <a:noFill/>
              </p:spPr>
              <p:txBody>
                <a:bodyPr wrap="square" rtlCol="0">
                  <a:spAutoFit/>
                </a:bodyPr>
                <a:lstStyle/>
                <a:p>
                  <a:r>
                    <a:rPr lang="en-US" sz="1200" dirty="0">
                      <a:solidFill>
                        <a:schemeClr val="tx2"/>
                      </a:solidFill>
                      <a:latin typeface="Arial" panose="020B0604020202020204" pitchFamily="34" charset="0"/>
                      <a:cs typeface="Arial" panose="020B0604020202020204" pitchFamily="34" charset="0"/>
                    </a:rPr>
                    <a:t>Probability of a large change in vegetation composition</a:t>
                  </a:r>
                </a:p>
              </p:txBody>
            </p:sp>
            <p:sp>
              <p:nvSpPr>
                <p:cNvPr id="2" name="TextBox 1">
                  <a:extLst>
                    <a:ext uri="{FF2B5EF4-FFF2-40B4-BE49-F238E27FC236}">
                      <a16:creationId xmlns:a16="http://schemas.microsoft.com/office/drawing/2014/main" id="{A89D81DC-684D-6EC4-E6AB-482FB0A1F36E}"/>
                    </a:ext>
                  </a:extLst>
                </p:cNvPr>
                <p:cNvSpPr txBox="1"/>
                <p:nvPr/>
              </p:nvSpPr>
              <p:spPr>
                <a:xfrm flipH="1">
                  <a:off x="-720386" y="5278557"/>
                  <a:ext cx="843751" cy="429679"/>
                </a:xfrm>
                <a:prstGeom prst="rect">
                  <a:avLst/>
                </a:prstGeom>
                <a:noFill/>
              </p:spPr>
              <p:txBody>
                <a:bodyPr wrap="square" rtlCol="0">
                  <a:spAutoFit/>
                </a:bodyPr>
                <a:lstStyle/>
                <a:p>
                  <a:r>
                    <a:rPr lang="en-US" sz="1200" dirty="0">
                      <a:solidFill>
                        <a:schemeClr val="tx2"/>
                      </a:solidFill>
                      <a:latin typeface="Arial" panose="020B0604020202020204" pitchFamily="34" charset="0"/>
                      <a:cs typeface="Arial" panose="020B0604020202020204" pitchFamily="34" charset="0"/>
                    </a:rPr>
                    <a:t>0</a:t>
                  </a:r>
                </a:p>
              </p:txBody>
            </p:sp>
            <p:sp>
              <p:nvSpPr>
                <p:cNvPr id="3" name="TextBox 2">
                  <a:extLst>
                    <a:ext uri="{FF2B5EF4-FFF2-40B4-BE49-F238E27FC236}">
                      <a16:creationId xmlns:a16="http://schemas.microsoft.com/office/drawing/2014/main" id="{071948DB-DC13-0A4E-8594-C06F585A9AB5}"/>
                    </a:ext>
                  </a:extLst>
                </p:cNvPr>
                <p:cNvSpPr txBox="1"/>
                <p:nvPr/>
              </p:nvSpPr>
              <p:spPr>
                <a:xfrm>
                  <a:off x="-760880" y="6557722"/>
                  <a:ext cx="843751" cy="429679"/>
                </a:xfrm>
                <a:prstGeom prst="rect">
                  <a:avLst/>
                </a:prstGeom>
                <a:noFill/>
              </p:spPr>
              <p:txBody>
                <a:bodyPr wrap="square" rtlCol="0">
                  <a:spAutoFit/>
                </a:bodyPr>
                <a:lstStyle/>
                <a:p>
                  <a:r>
                    <a:rPr lang="en-US" sz="1200" dirty="0">
                      <a:solidFill>
                        <a:schemeClr val="tx2"/>
                      </a:solidFill>
                      <a:latin typeface="Arial" panose="020B0604020202020204" pitchFamily="34" charset="0"/>
                      <a:cs typeface="Arial" panose="020B0604020202020204" pitchFamily="34" charset="0"/>
                    </a:rPr>
                    <a:t>0.5</a:t>
                  </a:r>
                </a:p>
              </p:txBody>
            </p:sp>
            <p:sp>
              <p:nvSpPr>
                <p:cNvPr id="5" name="TextBox 4">
                  <a:extLst>
                    <a:ext uri="{FF2B5EF4-FFF2-40B4-BE49-F238E27FC236}">
                      <a16:creationId xmlns:a16="http://schemas.microsoft.com/office/drawing/2014/main" id="{6E33457E-6726-B0A8-4BA2-381E64BAB61B}"/>
                    </a:ext>
                  </a:extLst>
                </p:cNvPr>
                <p:cNvSpPr txBox="1"/>
                <p:nvPr/>
              </p:nvSpPr>
              <p:spPr>
                <a:xfrm>
                  <a:off x="-802698" y="8053672"/>
                  <a:ext cx="1120566" cy="429679"/>
                </a:xfrm>
                <a:prstGeom prst="rect">
                  <a:avLst/>
                </a:prstGeom>
                <a:noFill/>
              </p:spPr>
              <p:txBody>
                <a:bodyPr wrap="square" rtlCol="0">
                  <a:spAutoFit/>
                </a:bodyPr>
                <a:lstStyle/>
                <a:p>
                  <a:r>
                    <a:rPr lang="en-US" sz="1200" dirty="0">
                      <a:solidFill>
                        <a:schemeClr val="tx2"/>
                      </a:solidFill>
                      <a:latin typeface="Arial" panose="020B0604020202020204" pitchFamily="34" charset="0"/>
                      <a:cs typeface="Arial" panose="020B0604020202020204" pitchFamily="34" charset="0"/>
                    </a:rPr>
                    <a:t>1.0</a:t>
                  </a:r>
                </a:p>
              </p:txBody>
            </p:sp>
          </p:grpSp>
          <p:pic>
            <p:nvPicPr>
              <p:cNvPr id="6" name="Picture 5" descr="Diagram&#10;&#10;Description automatically generated">
                <a:extLst>
                  <a:ext uri="{FF2B5EF4-FFF2-40B4-BE49-F238E27FC236}">
                    <a16:creationId xmlns:a16="http://schemas.microsoft.com/office/drawing/2014/main" id="{C460C809-D09E-ACF4-36CF-696320C47080}"/>
                  </a:ext>
                </a:extLst>
              </p:cNvPr>
              <p:cNvPicPr>
                <a:picLocks noChangeAspect="1"/>
              </p:cNvPicPr>
              <p:nvPr/>
            </p:nvPicPr>
            <p:blipFill rotWithShape="1">
              <a:blip r:embed="rId6" cstate="hqprint">
                <a:clrChange>
                  <a:clrFrom>
                    <a:srgbClr val="FFFFFF"/>
                  </a:clrFrom>
                  <a:clrTo>
                    <a:srgbClr val="FFFFFF">
                      <a:alpha val="0"/>
                    </a:srgbClr>
                  </a:clrTo>
                </a:clrChange>
                <a:extLst>
                  <a:ext uri="{28A0092B-C50C-407E-A947-70E740481C1C}">
                    <a14:useLocalDpi xmlns:a14="http://schemas.microsoft.com/office/drawing/2010/main"/>
                  </a:ext>
                </a:extLst>
              </a:blip>
              <a:srcRect r="-29"/>
              <a:stretch/>
            </p:blipFill>
            <p:spPr>
              <a:xfrm>
                <a:off x="172157" y="3625878"/>
                <a:ext cx="3556290" cy="2243189"/>
              </a:xfrm>
              <a:prstGeom prst="rect">
                <a:avLst/>
              </a:prstGeom>
            </p:spPr>
          </p:pic>
        </p:grpSp>
      </p:grpSp>
      <p:grpSp>
        <p:nvGrpSpPr>
          <p:cNvPr id="10" name="Group 9">
            <a:extLst>
              <a:ext uri="{FF2B5EF4-FFF2-40B4-BE49-F238E27FC236}">
                <a16:creationId xmlns:a16="http://schemas.microsoft.com/office/drawing/2014/main" id="{F6FFE9B7-9905-44D3-881F-D2BC2014F949}"/>
              </a:ext>
            </a:extLst>
          </p:cNvPr>
          <p:cNvGrpSpPr/>
          <p:nvPr/>
        </p:nvGrpSpPr>
        <p:grpSpPr>
          <a:xfrm>
            <a:off x="4080445" y="1494924"/>
            <a:ext cx="5006054" cy="3119698"/>
            <a:chOff x="4080445" y="1494924"/>
            <a:chExt cx="5006054" cy="3119698"/>
          </a:xfrm>
        </p:grpSpPr>
        <p:pic>
          <p:nvPicPr>
            <p:cNvPr id="23" name="Picture 22">
              <a:extLst>
                <a:ext uri="{FF2B5EF4-FFF2-40B4-BE49-F238E27FC236}">
                  <a16:creationId xmlns:a16="http://schemas.microsoft.com/office/drawing/2014/main" id="{464B8844-928B-1595-5EF1-531F395CE968}"/>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4140285" y="1917043"/>
              <a:ext cx="2376438" cy="2408782"/>
            </a:xfrm>
            <a:prstGeom prst="rect">
              <a:avLst/>
            </a:prstGeom>
          </p:spPr>
        </p:pic>
        <p:pic>
          <p:nvPicPr>
            <p:cNvPr id="24" name="Picture 23">
              <a:extLst>
                <a:ext uri="{FF2B5EF4-FFF2-40B4-BE49-F238E27FC236}">
                  <a16:creationId xmlns:a16="http://schemas.microsoft.com/office/drawing/2014/main" id="{F58A3D87-5CBB-51FA-D6B1-91444052A228}"/>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6676678" y="1911500"/>
              <a:ext cx="2342222" cy="2419868"/>
            </a:xfrm>
            <a:prstGeom prst="rect">
              <a:avLst/>
            </a:prstGeom>
          </p:spPr>
        </p:pic>
        <p:sp>
          <p:nvSpPr>
            <p:cNvPr id="26" name="TextBox 25">
              <a:extLst>
                <a:ext uri="{FF2B5EF4-FFF2-40B4-BE49-F238E27FC236}">
                  <a16:creationId xmlns:a16="http://schemas.microsoft.com/office/drawing/2014/main" id="{91634714-5080-CE62-5796-A7B316CF8B7E}"/>
                </a:ext>
              </a:extLst>
            </p:cNvPr>
            <p:cNvSpPr txBox="1"/>
            <p:nvPr/>
          </p:nvSpPr>
          <p:spPr>
            <a:xfrm>
              <a:off x="4266857" y="4353012"/>
              <a:ext cx="4819642" cy="261610"/>
            </a:xfrm>
            <a:prstGeom prst="rect">
              <a:avLst/>
            </a:prstGeom>
            <a:noFill/>
          </p:spPr>
          <p:txBody>
            <a:bodyPr wrap="square" rtlCol="0">
              <a:spAutoFit/>
            </a:bodyPr>
            <a:lstStyle/>
            <a:p>
              <a:pPr algn="r"/>
              <a:r>
                <a:rPr lang="en-US" sz="1100" dirty="0">
                  <a:solidFill>
                    <a:schemeClr val="tx2"/>
                  </a:solidFill>
                  <a:latin typeface="Arial" panose="020B0604020202020204" pitchFamily="34" charset="0"/>
                  <a:cs typeface="Arial" panose="020B0604020202020204" pitchFamily="34" charset="0"/>
                </a:rPr>
                <a:t>Images: www.nifc.gov</a:t>
              </a:r>
            </a:p>
          </p:txBody>
        </p:sp>
        <p:sp>
          <p:nvSpPr>
            <p:cNvPr id="38" name="Freeform 37">
              <a:extLst>
                <a:ext uri="{FF2B5EF4-FFF2-40B4-BE49-F238E27FC236}">
                  <a16:creationId xmlns:a16="http://schemas.microsoft.com/office/drawing/2014/main" id="{0CCC3B68-7137-4473-6D2C-D0110BE098BB}"/>
                </a:ext>
              </a:extLst>
            </p:cNvPr>
            <p:cNvSpPr/>
            <p:nvPr/>
          </p:nvSpPr>
          <p:spPr>
            <a:xfrm>
              <a:off x="6265657" y="2962438"/>
              <a:ext cx="685800" cy="368477"/>
            </a:xfrm>
            <a:custGeom>
              <a:avLst/>
              <a:gdLst>
                <a:gd name="connsiteX0" fmla="*/ 0 w 815248"/>
                <a:gd name="connsiteY0" fmla="*/ 223522 h 223522"/>
                <a:gd name="connsiteX1" fmla="*/ 429658 w 815248"/>
                <a:gd name="connsiteY1" fmla="*/ 3184 h 223522"/>
                <a:gd name="connsiteX2" fmla="*/ 815248 w 815248"/>
                <a:gd name="connsiteY2" fmla="*/ 113353 h 223522"/>
              </a:gdLst>
              <a:ahLst/>
              <a:cxnLst>
                <a:cxn ang="0">
                  <a:pos x="connsiteX0" y="connsiteY0"/>
                </a:cxn>
                <a:cxn ang="0">
                  <a:pos x="connsiteX1" y="connsiteY1"/>
                </a:cxn>
                <a:cxn ang="0">
                  <a:pos x="connsiteX2" y="connsiteY2"/>
                </a:cxn>
              </a:cxnLst>
              <a:rect l="l" t="t" r="r" b="b"/>
              <a:pathLst>
                <a:path w="815248" h="223522">
                  <a:moveTo>
                    <a:pt x="0" y="223522"/>
                  </a:moveTo>
                  <a:cubicBezTo>
                    <a:pt x="146891" y="122533"/>
                    <a:pt x="293783" y="21545"/>
                    <a:pt x="429658" y="3184"/>
                  </a:cubicBezTo>
                  <a:cubicBezTo>
                    <a:pt x="565533" y="-15177"/>
                    <a:pt x="690390" y="49088"/>
                    <a:pt x="815248" y="113353"/>
                  </a:cubicBezTo>
                </a:path>
              </a:pathLst>
            </a:custGeom>
            <a:noFill/>
            <a:ln w="44450">
              <a:solidFill>
                <a:schemeClr val="accent2">
                  <a:lumMod val="75000"/>
                </a:schemeClr>
              </a:solidFill>
              <a:tailEnd type="stealth"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8" name="TextBox 17">
              <a:extLst>
                <a:ext uri="{FF2B5EF4-FFF2-40B4-BE49-F238E27FC236}">
                  <a16:creationId xmlns:a16="http://schemas.microsoft.com/office/drawing/2014/main" id="{5F3E3ECD-623E-42C1-B034-D433B31FEBF1}"/>
                </a:ext>
              </a:extLst>
            </p:cNvPr>
            <p:cNvSpPr txBox="1"/>
            <p:nvPr/>
          </p:nvSpPr>
          <p:spPr>
            <a:xfrm>
              <a:off x="4080445" y="1494924"/>
              <a:ext cx="4879482" cy="307777"/>
            </a:xfrm>
            <a:prstGeom prst="rect">
              <a:avLst/>
            </a:prstGeom>
            <a:noFill/>
          </p:spPr>
          <p:txBody>
            <a:bodyPr wrap="square">
              <a:spAutoFit/>
            </a:bodyPr>
            <a:lstStyle/>
            <a:p>
              <a:pPr algn="ctr"/>
              <a:r>
                <a:rPr lang="en-US" sz="1400" dirty="0">
                  <a:solidFill>
                    <a:schemeClr val="tx2"/>
                  </a:solidFill>
                  <a:latin typeface="Arial" panose="020B0604020202020204" pitchFamily="34" charset="0"/>
                  <a:cs typeface="Arial" panose="020B0604020202020204" pitchFamily="34" charset="0"/>
                </a:rPr>
                <a:t>Transformation of sagebrush steppe due to grass invasion</a:t>
              </a:r>
              <a:endParaRPr lang="en-US" sz="1400" dirty="0">
                <a:solidFill>
                  <a:schemeClr val="tx2"/>
                </a:solidFill>
              </a:endParaRPr>
            </a:p>
          </p:txBody>
        </p:sp>
      </p:grpSp>
    </p:spTree>
    <p:extLst>
      <p:ext uri="{BB962C8B-B14F-4D97-AF65-F5344CB8AC3E}">
        <p14:creationId xmlns:p14="http://schemas.microsoft.com/office/powerpoint/2010/main" val="2262129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14364E3-4D2E-464D-2515-FDBF1F13C0CA}"/>
              </a:ext>
            </a:extLst>
          </p:cNvPr>
          <p:cNvSpPr/>
          <p:nvPr/>
        </p:nvSpPr>
        <p:spPr>
          <a:xfrm>
            <a:off x="184897" y="1160440"/>
            <a:ext cx="8859712" cy="3182357"/>
          </a:xfrm>
          <a:prstGeom prst="rect">
            <a:avLst/>
          </a:prstGeom>
          <a:solidFill>
            <a:srgbClr val="E2EA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1527F2BD-F031-8C26-580C-DD0B56FE0024}"/>
              </a:ext>
            </a:extLst>
          </p:cNvPr>
          <p:cNvSpPr>
            <a:spLocks noGrp="1"/>
          </p:cNvSpPr>
          <p:nvPr>
            <p:ph type="title"/>
          </p:nvPr>
        </p:nvSpPr>
        <p:spPr>
          <a:xfrm>
            <a:off x="184896" y="328716"/>
            <a:ext cx="8859712" cy="591761"/>
          </a:xfrm>
        </p:spPr>
        <p:txBody>
          <a:bodyPr>
            <a:normAutofit/>
          </a:bodyPr>
          <a:lstStyle/>
          <a:p>
            <a:r>
              <a:rPr lang="en-US" sz="2800" b="1" dirty="0">
                <a:solidFill>
                  <a:schemeClr val="tx2"/>
                </a:solidFill>
                <a:latin typeface="Arial" panose="020B0604020202020204" pitchFamily="34" charset="0"/>
                <a:cs typeface="Arial" panose="020B0604020202020204" pitchFamily="34" charset="0"/>
              </a:rPr>
              <a:t>Ecological transformation in an era of extremes</a:t>
            </a:r>
          </a:p>
        </p:txBody>
      </p:sp>
      <p:sp>
        <p:nvSpPr>
          <p:cNvPr id="11" name="TextBox 10">
            <a:extLst>
              <a:ext uri="{FF2B5EF4-FFF2-40B4-BE49-F238E27FC236}">
                <a16:creationId xmlns:a16="http://schemas.microsoft.com/office/drawing/2014/main" id="{3D2334A7-80D8-9B86-E65E-12078DEBC7ED}"/>
              </a:ext>
            </a:extLst>
          </p:cNvPr>
          <p:cNvSpPr txBox="1"/>
          <p:nvPr/>
        </p:nvSpPr>
        <p:spPr>
          <a:xfrm>
            <a:off x="4541414" y="4478311"/>
            <a:ext cx="4503194" cy="276999"/>
          </a:xfrm>
          <a:prstGeom prst="rect">
            <a:avLst/>
          </a:prstGeom>
          <a:noFill/>
        </p:spPr>
        <p:txBody>
          <a:bodyPr wrap="square" rtlCol="0">
            <a:spAutoFit/>
          </a:bodyPr>
          <a:lstStyle/>
          <a:p>
            <a:r>
              <a:rPr lang="en-US" sz="1200" dirty="0">
                <a:solidFill>
                  <a:schemeClr val="tx2"/>
                </a:solidFill>
                <a:latin typeface="Arial" panose="020B0604020202020204" pitchFamily="34" charset="0"/>
                <a:cs typeface="Arial" panose="020B0604020202020204" pitchFamily="34" charset="0"/>
              </a:rPr>
              <a:t>Adapted from Harris et al. 2018 </a:t>
            </a:r>
            <a:r>
              <a:rPr lang="en-US" sz="1200" i="1" dirty="0">
                <a:solidFill>
                  <a:schemeClr val="tx2"/>
                </a:solidFill>
                <a:latin typeface="Arial" panose="020B0604020202020204" pitchFamily="34" charset="0"/>
                <a:cs typeface="Arial" panose="020B0604020202020204" pitchFamily="34" charset="0"/>
              </a:rPr>
              <a:t>Nature Climate Change</a:t>
            </a:r>
            <a:r>
              <a:rPr lang="en-US" sz="1200" dirty="0">
                <a:solidFill>
                  <a:schemeClr val="tx2"/>
                </a:solidFill>
                <a:latin typeface="Arial" panose="020B0604020202020204" pitchFamily="34" charset="0"/>
                <a:cs typeface="Arial" panose="020B0604020202020204" pitchFamily="34" charset="0"/>
              </a:rPr>
              <a:t> </a:t>
            </a:r>
          </a:p>
        </p:txBody>
      </p:sp>
      <p:sp>
        <p:nvSpPr>
          <p:cNvPr id="15" name="Freeform 14">
            <a:extLst>
              <a:ext uri="{FF2B5EF4-FFF2-40B4-BE49-F238E27FC236}">
                <a16:creationId xmlns:a16="http://schemas.microsoft.com/office/drawing/2014/main" id="{27794EF1-B426-9DBE-4081-4B32AE457575}"/>
              </a:ext>
            </a:extLst>
          </p:cNvPr>
          <p:cNvSpPr/>
          <p:nvPr/>
        </p:nvSpPr>
        <p:spPr>
          <a:xfrm>
            <a:off x="3114309" y="1325470"/>
            <a:ext cx="5536096" cy="750076"/>
          </a:xfrm>
          <a:custGeom>
            <a:avLst/>
            <a:gdLst>
              <a:gd name="connsiteX0" fmla="*/ 0 w 7381461"/>
              <a:gd name="connsiteY0" fmla="*/ 1364977 h 1815644"/>
              <a:gd name="connsiteX1" fmla="*/ 66261 w 7381461"/>
              <a:gd name="connsiteY1" fmla="*/ 1338472 h 1815644"/>
              <a:gd name="connsiteX2" fmla="*/ 92765 w 7381461"/>
              <a:gd name="connsiteY2" fmla="*/ 1384855 h 1815644"/>
              <a:gd name="connsiteX3" fmla="*/ 159026 w 7381461"/>
              <a:gd name="connsiteY3" fmla="*/ 1331846 h 1815644"/>
              <a:gd name="connsiteX4" fmla="*/ 198782 w 7381461"/>
              <a:gd name="connsiteY4" fmla="*/ 1404733 h 1815644"/>
              <a:gd name="connsiteX5" fmla="*/ 278295 w 7381461"/>
              <a:gd name="connsiteY5" fmla="*/ 1258959 h 1815644"/>
              <a:gd name="connsiteX6" fmla="*/ 318052 w 7381461"/>
              <a:gd name="connsiteY6" fmla="*/ 1404733 h 1815644"/>
              <a:gd name="connsiteX7" fmla="*/ 357808 w 7381461"/>
              <a:gd name="connsiteY7" fmla="*/ 1338472 h 1815644"/>
              <a:gd name="connsiteX8" fmla="*/ 404191 w 7381461"/>
              <a:gd name="connsiteY8" fmla="*/ 1411359 h 1815644"/>
              <a:gd name="connsiteX9" fmla="*/ 470452 w 7381461"/>
              <a:gd name="connsiteY9" fmla="*/ 1364977 h 1815644"/>
              <a:gd name="connsiteX10" fmla="*/ 503582 w 7381461"/>
              <a:gd name="connsiteY10" fmla="*/ 1411359 h 1815644"/>
              <a:gd name="connsiteX11" fmla="*/ 549965 w 7381461"/>
              <a:gd name="connsiteY11" fmla="*/ 1364977 h 1815644"/>
              <a:gd name="connsiteX12" fmla="*/ 576469 w 7381461"/>
              <a:gd name="connsiteY12" fmla="*/ 1411359 h 1815644"/>
              <a:gd name="connsiteX13" fmla="*/ 642730 w 7381461"/>
              <a:gd name="connsiteY13" fmla="*/ 1331846 h 1815644"/>
              <a:gd name="connsiteX14" fmla="*/ 655982 w 7381461"/>
              <a:gd name="connsiteY14" fmla="*/ 1398107 h 1815644"/>
              <a:gd name="connsiteX15" fmla="*/ 655982 w 7381461"/>
              <a:gd name="connsiteY15" fmla="*/ 960785 h 1815644"/>
              <a:gd name="connsiteX16" fmla="*/ 695739 w 7381461"/>
              <a:gd name="connsiteY16" fmla="*/ 1411359 h 1815644"/>
              <a:gd name="connsiteX17" fmla="*/ 735495 w 7381461"/>
              <a:gd name="connsiteY17" fmla="*/ 1371603 h 1815644"/>
              <a:gd name="connsiteX18" fmla="*/ 801756 w 7381461"/>
              <a:gd name="connsiteY18" fmla="*/ 1417985 h 1815644"/>
              <a:gd name="connsiteX19" fmla="*/ 815008 w 7381461"/>
              <a:gd name="connsiteY19" fmla="*/ 1192698 h 1815644"/>
              <a:gd name="connsiteX20" fmla="*/ 848139 w 7381461"/>
              <a:gd name="connsiteY20" fmla="*/ 1431238 h 1815644"/>
              <a:gd name="connsiteX21" fmla="*/ 901147 w 7381461"/>
              <a:gd name="connsiteY21" fmla="*/ 1358351 h 1815644"/>
              <a:gd name="connsiteX22" fmla="*/ 914400 w 7381461"/>
              <a:gd name="connsiteY22" fmla="*/ 1417985 h 1815644"/>
              <a:gd name="connsiteX23" fmla="*/ 934278 w 7381461"/>
              <a:gd name="connsiteY23" fmla="*/ 1225829 h 1815644"/>
              <a:gd name="connsiteX24" fmla="*/ 993913 w 7381461"/>
              <a:gd name="connsiteY24" fmla="*/ 1437864 h 1815644"/>
              <a:gd name="connsiteX25" fmla="*/ 1060174 w 7381461"/>
              <a:gd name="connsiteY25" fmla="*/ 1398107 h 1815644"/>
              <a:gd name="connsiteX26" fmla="*/ 1093304 w 7381461"/>
              <a:gd name="connsiteY26" fmla="*/ 1437864 h 1815644"/>
              <a:gd name="connsiteX27" fmla="*/ 1166191 w 7381461"/>
              <a:gd name="connsiteY27" fmla="*/ 1384855 h 1815644"/>
              <a:gd name="connsiteX28" fmla="*/ 1172817 w 7381461"/>
              <a:gd name="connsiteY28" fmla="*/ 1411359 h 1815644"/>
              <a:gd name="connsiteX29" fmla="*/ 1232452 w 7381461"/>
              <a:gd name="connsiteY29" fmla="*/ 1378229 h 1815644"/>
              <a:gd name="connsiteX30" fmla="*/ 1358347 w 7381461"/>
              <a:gd name="connsiteY30" fmla="*/ 1444490 h 1815644"/>
              <a:gd name="connsiteX31" fmla="*/ 1404730 w 7381461"/>
              <a:gd name="connsiteY31" fmla="*/ 1398107 h 1815644"/>
              <a:gd name="connsiteX32" fmla="*/ 1497495 w 7381461"/>
              <a:gd name="connsiteY32" fmla="*/ 1437864 h 1815644"/>
              <a:gd name="connsiteX33" fmla="*/ 1543878 w 7381461"/>
              <a:gd name="connsiteY33" fmla="*/ 1371603 h 1815644"/>
              <a:gd name="connsiteX34" fmla="*/ 1570382 w 7381461"/>
              <a:gd name="connsiteY34" fmla="*/ 1431238 h 1815644"/>
              <a:gd name="connsiteX35" fmla="*/ 1596887 w 7381461"/>
              <a:gd name="connsiteY35" fmla="*/ 1384855 h 1815644"/>
              <a:gd name="connsiteX36" fmla="*/ 1623391 w 7381461"/>
              <a:gd name="connsiteY36" fmla="*/ 1398107 h 1815644"/>
              <a:gd name="connsiteX37" fmla="*/ 1636643 w 7381461"/>
              <a:gd name="connsiteY37" fmla="*/ 364438 h 1815644"/>
              <a:gd name="connsiteX38" fmla="*/ 1656521 w 7381461"/>
              <a:gd name="connsiteY38" fmla="*/ 1451116 h 1815644"/>
              <a:gd name="connsiteX39" fmla="*/ 1716156 w 7381461"/>
              <a:gd name="connsiteY39" fmla="*/ 1364977 h 1815644"/>
              <a:gd name="connsiteX40" fmla="*/ 1736034 w 7381461"/>
              <a:gd name="connsiteY40" fmla="*/ 1404733 h 1815644"/>
              <a:gd name="connsiteX41" fmla="*/ 1762539 w 7381461"/>
              <a:gd name="connsiteY41" fmla="*/ 1371603 h 1815644"/>
              <a:gd name="connsiteX42" fmla="*/ 1782417 w 7381461"/>
              <a:gd name="connsiteY42" fmla="*/ 1404733 h 1815644"/>
              <a:gd name="connsiteX43" fmla="*/ 1822174 w 7381461"/>
              <a:gd name="connsiteY43" fmla="*/ 1364977 h 1815644"/>
              <a:gd name="connsiteX44" fmla="*/ 1848678 w 7381461"/>
              <a:gd name="connsiteY44" fmla="*/ 1431238 h 1815644"/>
              <a:gd name="connsiteX45" fmla="*/ 1895061 w 7381461"/>
              <a:gd name="connsiteY45" fmla="*/ 1358351 h 1815644"/>
              <a:gd name="connsiteX46" fmla="*/ 1908313 w 7381461"/>
              <a:gd name="connsiteY46" fmla="*/ 1550507 h 1815644"/>
              <a:gd name="connsiteX47" fmla="*/ 1928191 w 7381461"/>
              <a:gd name="connsiteY47" fmla="*/ 1364977 h 1815644"/>
              <a:gd name="connsiteX48" fmla="*/ 1954695 w 7381461"/>
              <a:gd name="connsiteY48" fmla="*/ 1417985 h 1815644"/>
              <a:gd name="connsiteX49" fmla="*/ 1987826 w 7381461"/>
              <a:gd name="connsiteY49" fmla="*/ 1384855 h 1815644"/>
              <a:gd name="connsiteX50" fmla="*/ 2027582 w 7381461"/>
              <a:gd name="connsiteY50" fmla="*/ 1411359 h 1815644"/>
              <a:gd name="connsiteX51" fmla="*/ 2054087 w 7381461"/>
              <a:gd name="connsiteY51" fmla="*/ 1358351 h 1815644"/>
              <a:gd name="connsiteX52" fmla="*/ 2087217 w 7381461"/>
              <a:gd name="connsiteY52" fmla="*/ 1384855 h 1815644"/>
              <a:gd name="connsiteX53" fmla="*/ 2140226 w 7381461"/>
              <a:gd name="connsiteY53" fmla="*/ 1351725 h 1815644"/>
              <a:gd name="connsiteX54" fmla="*/ 2166730 w 7381461"/>
              <a:gd name="connsiteY54" fmla="*/ 1424611 h 1815644"/>
              <a:gd name="connsiteX55" fmla="*/ 2213113 w 7381461"/>
              <a:gd name="connsiteY55" fmla="*/ 1364977 h 1815644"/>
              <a:gd name="connsiteX56" fmla="*/ 2239617 w 7381461"/>
              <a:gd name="connsiteY56" fmla="*/ 1537255 h 1815644"/>
              <a:gd name="connsiteX57" fmla="*/ 2252869 w 7381461"/>
              <a:gd name="connsiteY57" fmla="*/ 1371603 h 1815644"/>
              <a:gd name="connsiteX58" fmla="*/ 2299252 w 7381461"/>
              <a:gd name="connsiteY58" fmla="*/ 1404733 h 1815644"/>
              <a:gd name="connsiteX59" fmla="*/ 2352261 w 7381461"/>
              <a:gd name="connsiteY59" fmla="*/ 1351725 h 1815644"/>
              <a:gd name="connsiteX60" fmla="*/ 2358887 w 7381461"/>
              <a:gd name="connsiteY60" fmla="*/ 1424611 h 1815644"/>
              <a:gd name="connsiteX61" fmla="*/ 2458278 w 7381461"/>
              <a:gd name="connsiteY61" fmla="*/ 1398107 h 1815644"/>
              <a:gd name="connsiteX62" fmla="*/ 2484782 w 7381461"/>
              <a:gd name="connsiteY62" fmla="*/ 1457742 h 1815644"/>
              <a:gd name="connsiteX63" fmla="*/ 2491408 w 7381461"/>
              <a:gd name="connsiteY63" fmla="*/ 742125 h 1815644"/>
              <a:gd name="connsiteX64" fmla="*/ 2517913 w 7381461"/>
              <a:gd name="connsiteY64" fmla="*/ 1517377 h 1815644"/>
              <a:gd name="connsiteX65" fmla="*/ 2551043 w 7381461"/>
              <a:gd name="connsiteY65" fmla="*/ 1398107 h 1815644"/>
              <a:gd name="connsiteX66" fmla="*/ 2584174 w 7381461"/>
              <a:gd name="connsiteY66" fmla="*/ 1404733 h 1815644"/>
              <a:gd name="connsiteX67" fmla="*/ 2637182 w 7381461"/>
              <a:gd name="connsiteY67" fmla="*/ 1351725 h 1815644"/>
              <a:gd name="connsiteX68" fmla="*/ 2643808 w 7381461"/>
              <a:gd name="connsiteY68" fmla="*/ 1404733 h 1815644"/>
              <a:gd name="connsiteX69" fmla="*/ 2723321 w 7381461"/>
              <a:gd name="connsiteY69" fmla="*/ 1378229 h 1815644"/>
              <a:gd name="connsiteX70" fmla="*/ 2736574 w 7381461"/>
              <a:gd name="connsiteY70" fmla="*/ 1417985 h 1815644"/>
              <a:gd name="connsiteX71" fmla="*/ 2782956 w 7381461"/>
              <a:gd name="connsiteY71" fmla="*/ 1378229 h 1815644"/>
              <a:gd name="connsiteX72" fmla="*/ 2829339 w 7381461"/>
              <a:gd name="connsiteY72" fmla="*/ 1437864 h 1815644"/>
              <a:gd name="connsiteX73" fmla="*/ 2862469 w 7381461"/>
              <a:gd name="connsiteY73" fmla="*/ 1345098 h 1815644"/>
              <a:gd name="connsiteX74" fmla="*/ 2888974 w 7381461"/>
              <a:gd name="connsiteY74" fmla="*/ 1417985 h 1815644"/>
              <a:gd name="connsiteX75" fmla="*/ 2908852 w 7381461"/>
              <a:gd name="connsiteY75" fmla="*/ 1345098 h 1815644"/>
              <a:gd name="connsiteX76" fmla="*/ 2915478 w 7381461"/>
              <a:gd name="connsiteY76" fmla="*/ 1411359 h 1815644"/>
              <a:gd name="connsiteX77" fmla="*/ 2975113 w 7381461"/>
              <a:gd name="connsiteY77" fmla="*/ 1358351 h 1815644"/>
              <a:gd name="connsiteX78" fmla="*/ 3008243 w 7381461"/>
              <a:gd name="connsiteY78" fmla="*/ 1417985 h 1815644"/>
              <a:gd name="connsiteX79" fmla="*/ 3054626 w 7381461"/>
              <a:gd name="connsiteY79" fmla="*/ 1371603 h 1815644"/>
              <a:gd name="connsiteX80" fmla="*/ 3074504 w 7381461"/>
              <a:gd name="connsiteY80" fmla="*/ 1411359 h 1815644"/>
              <a:gd name="connsiteX81" fmla="*/ 3127513 w 7381461"/>
              <a:gd name="connsiteY81" fmla="*/ 1364977 h 1815644"/>
              <a:gd name="connsiteX82" fmla="*/ 3147391 w 7381461"/>
              <a:gd name="connsiteY82" fmla="*/ 1404733 h 1815644"/>
              <a:gd name="connsiteX83" fmla="*/ 3200400 w 7381461"/>
              <a:gd name="connsiteY83" fmla="*/ 1338472 h 1815644"/>
              <a:gd name="connsiteX84" fmla="*/ 3233530 w 7381461"/>
              <a:gd name="connsiteY84" fmla="*/ 1630020 h 1815644"/>
              <a:gd name="connsiteX85" fmla="*/ 3240156 w 7381461"/>
              <a:gd name="connsiteY85" fmla="*/ 1358351 h 1815644"/>
              <a:gd name="connsiteX86" fmla="*/ 3279913 w 7381461"/>
              <a:gd name="connsiteY86" fmla="*/ 1417985 h 1815644"/>
              <a:gd name="connsiteX87" fmla="*/ 3306417 w 7381461"/>
              <a:gd name="connsiteY87" fmla="*/ 1364977 h 1815644"/>
              <a:gd name="connsiteX88" fmla="*/ 3359426 w 7381461"/>
              <a:gd name="connsiteY88" fmla="*/ 1417985 h 1815644"/>
              <a:gd name="connsiteX89" fmla="*/ 3392556 w 7381461"/>
              <a:gd name="connsiteY89" fmla="*/ 960785 h 1815644"/>
              <a:gd name="connsiteX90" fmla="*/ 3405808 w 7381461"/>
              <a:gd name="connsiteY90" fmla="*/ 1424611 h 1815644"/>
              <a:gd name="connsiteX91" fmla="*/ 3465443 w 7381461"/>
              <a:gd name="connsiteY91" fmla="*/ 1364977 h 1815644"/>
              <a:gd name="connsiteX92" fmla="*/ 3498574 w 7381461"/>
              <a:gd name="connsiteY92" fmla="*/ 1431238 h 1815644"/>
              <a:gd name="connsiteX93" fmla="*/ 3558208 w 7381461"/>
              <a:gd name="connsiteY93" fmla="*/ 1404733 h 1815644"/>
              <a:gd name="connsiteX94" fmla="*/ 3631095 w 7381461"/>
              <a:gd name="connsiteY94" fmla="*/ 1417985 h 1815644"/>
              <a:gd name="connsiteX95" fmla="*/ 3637721 w 7381461"/>
              <a:gd name="connsiteY95" fmla="*/ 1338472 h 1815644"/>
              <a:gd name="connsiteX96" fmla="*/ 3697356 w 7381461"/>
              <a:gd name="connsiteY96" fmla="*/ 1411359 h 1815644"/>
              <a:gd name="connsiteX97" fmla="*/ 3737113 w 7381461"/>
              <a:gd name="connsiteY97" fmla="*/ 1338472 h 1815644"/>
              <a:gd name="connsiteX98" fmla="*/ 3750365 w 7381461"/>
              <a:gd name="connsiteY98" fmla="*/ 1417985 h 1815644"/>
              <a:gd name="connsiteX99" fmla="*/ 3790121 w 7381461"/>
              <a:gd name="connsiteY99" fmla="*/ 1384855 h 1815644"/>
              <a:gd name="connsiteX100" fmla="*/ 3810000 w 7381461"/>
              <a:gd name="connsiteY100" fmla="*/ 1444490 h 1815644"/>
              <a:gd name="connsiteX101" fmla="*/ 3889513 w 7381461"/>
              <a:gd name="connsiteY101" fmla="*/ 1364977 h 1815644"/>
              <a:gd name="connsiteX102" fmla="*/ 3916017 w 7381461"/>
              <a:gd name="connsiteY102" fmla="*/ 1371603 h 1815644"/>
              <a:gd name="connsiteX103" fmla="*/ 3975652 w 7381461"/>
              <a:gd name="connsiteY103" fmla="*/ 1398107 h 1815644"/>
              <a:gd name="connsiteX104" fmla="*/ 4022034 w 7381461"/>
              <a:gd name="connsiteY104" fmla="*/ 318055 h 1815644"/>
              <a:gd name="connsiteX105" fmla="*/ 4015408 w 7381461"/>
              <a:gd name="connsiteY105" fmla="*/ 1457742 h 1815644"/>
              <a:gd name="connsiteX106" fmla="*/ 4068417 w 7381461"/>
              <a:gd name="connsiteY106" fmla="*/ 1364977 h 1815644"/>
              <a:gd name="connsiteX107" fmla="*/ 4094921 w 7381461"/>
              <a:gd name="connsiteY107" fmla="*/ 1404733 h 1815644"/>
              <a:gd name="connsiteX108" fmla="*/ 4154556 w 7381461"/>
              <a:gd name="connsiteY108" fmla="*/ 1364977 h 1815644"/>
              <a:gd name="connsiteX109" fmla="*/ 4181061 w 7381461"/>
              <a:gd name="connsiteY109" fmla="*/ 1411359 h 1815644"/>
              <a:gd name="connsiteX110" fmla="*/ 4220817 w 7381461"/>
              <a:gd name="connsiteY110" fmla="*/ 576472 h 1815644"/>
              <a:gd name="connsiteX111" fmla="*/ 4227443 w 7381461"/>
              <a:gd name="connsiteY111" fmla="*/ 1444490 h 1815644"/>
              <a:gd name="connsiteX112" fmla="*/ 4293704 w 7381461"/>
              <a:gd name="connsiteY112" fmla="*/ 1358351 h 1815644"/>
              <a:gd name="connsiteX113" fmla="*/ 4287078 w 7381461"/>
              <a:gd name="connsiteY113" fmla="*/ 1391481 h 1815644"/>
              <a:gd name="connsiteX114" fmla="*/ 4346713 w 7381461"/>
              <a:gd name="connsiteY114" fmla="*/ 1364977 h 1815644"/>
              <a:gd name="connsiteX115" fmla="*/ 4353339 w 7381461"/>
              <a:gd name="connsiteY115" fmla="*/ 1424611 h 1815644"/>
              <a:gd name="connsiteX116" fmla="*/ 4399721 w 7381461"/>
              <a:gd name="connsiteY116" fmla="*/ 1371603 h 1815644"/>
              <a:gd name="connsiteX117" fmla="*/ 4432852 w 7381461"/>
              <a:gd name="connsiteY117" fmla="*/ 1417985 h 1815644"/>
              <a:gd name="connsiteX118" fmla="*/ 4485861 w 7381461"/>
              <a:gd name="connsiteY118" fmla="*/ 1351725 h 1815644"/>
              <a:gd name="connsiteX119" fmla="*/ 4525617 w 7381461"/>
              <a:gd name="connsiteY119" fmla="*/ 1398107 h 1815644"/>
              <a:gd name="connsiteX120" fmla="*/ 4565374 w 7381461"/>
              <a:gd name="connsiteY120" fmla="*/ 1331846 h 1815644"/>
              <a:gd name="connsiteX121" fmla="*/ 4591878 w 7381461"/>
              <a:gd name="connsiteY121" fmla="*/ 1378229 h 1815644"/>
              <a:gd name="connsiteX122" fmla="*/ 4598504 w 7381461"/>
              <a:gd name="connsiteY122" fmla="*/ 1364977 h 1815644"/>
              <a:gd name="connsiteX123" fmla="*/ 4631634 w 7381461"/>
              <a:gd name="connsiteY123" fmla="*/ 1477620 h 1815644"/>
              <a:gd name="connsiteX124" fmla="*/ 4638261 w 7381461"/>
              <a:gd name="connsiteY124" fmla="*/ 1384855 h 1815644"/>
              <a:gd name="connsiteX125" fmla="*/ 4697895 w 7381461"/>
              <a:gd name="connsiteY125" fmla="*/ 1384855 h 1815644"/>
              <a:gd name="connsiteX126" fmla="*/ 4717774 w 7381461"/>
              <a:gd name="connsiteY126" fmla="*/ 1470994 h 1815644"/>
              <a:gd name="connsiteX127" fmla="*/ 4737652 w 7381461"/>
              <a:gd name="connsiteY127" fmla="*/ 1371603 h 1815644"/>
              <a:gd name="connsiteX128" fmla="*/ 4837043 w 7381461"/>
              <a:gd name="connsiteY128" fmla="*/ 1411359 h 1815644"/>
              <a:gd name="connsiteX129" fmla="*/ 4949687 w 7381461"/>
              <a:gd name="connsiteY129" fmla="*/ 3 h 1815644"/>
              <a:gd name="connsiteX130" fmla="*/ 4969565 w 7381461"/>
              <a:gd name="connsiteY130" fmla="*/ 1424611 h 1815644"/>
              <a:gd name="connsiteX131" fmla="*/ 4976191 w 7381461"/>
              <a:gd name="connsiteY131" fmla="*/ 1490872 h 1815644"/>
              <a:gd name="connsiteX132" fmla="*/ 5015947 w 7381461"/>
              <a:gd name="connsiteY132" fmla="*/ 1351725 h 1815644"/>
              <a:gd name="connsiteX133" fmla="*/ 5055704 w 7381461"/>
              <a:gd name="connsiteY133" fmla="*/ 1431238 h 1815644"/>
              <a:gd name="connsiteX134" fmla="*/ 5108713 w 7381461"/>
              <a:gd name="connsiteY134" fmla="*/ 1358351 h 1815644"/>
              <a:gd name="connsiteX135" fmla="*/ 5135217 w 7381461"/>
              <a:gd name="connsiteY135" fmla="*/ 1404733 h 1815644"/>
              <a:gd name="connsiteX136" fmla="*/ 5188226 w 7381461"/>
              <a:gd name="connsiteY136" fmla="*/ 1331846 h 1815644"/>
              <a:gd name="connsiteX137" fmla="*/ 5201478 w 7381461"/>
              <a:gd name="connsiteY137" fmla="*/ 1398107 h 1815644"/>
              <a:gd name="connsiteX138" fmla="*/ 5254487 w 7381461"/>
              <a:gd name="connsiteY138" fmla="*/ 1345098 h 1815644"/>
              <a:gd name="connsiteX139" fmla="*/ 5287617 w 7381461"/>
              <a:gd name="connsiteY139" fmla="*/ 1444490 h 1815644"/>
              <a:gd name="connsiteX140" fmla="*/ 5307495 w 7381461"/>
              <a:gd name="connsiteY140" fmla="*/ 1351725 h 1815644"/>
              <a:gd name="connsiteX141" fmla="*/ 5327374 w 7381461"/>
              <a:gd name="connsiteY141" fmla="*/ 1398107 h 1815644"/>
              <a:gd name="connsiteX142" fmla="*/ 5347252 w 7381461"/>
              <a:gd name="connsiteY142" fmla="*/ 1815551 h 1815644"/>
              <a:gd name="connsiteX143" fmla="*/ 5373756 w 7381461"/>
              <a:gd name="connsiteY143" fmla="*/ 1358351 h 1815644"/>
              <a:gd name="connsiteX144" fmla="*/ 5426765 w 7381461"/>
              <a:gd name="connsiteY144" fmla="*/ 1431238 h 1815644"/>
              <a:gd name="connsiteX145" fmla="*/ 5486400 w 7381461"/>
              <a:gd name="connsiteY145" fmla="*/ 1331846 h 1815644"/>
              <a:gd name="connsiteX146" fmla="*/ 5539408 w 7381461"/>
              <a:gd name="connsiteY146" fmla="*/ 1424611 h 1815644"/>
              <a:gd name="connsiteX147" fmla="*/ 5585791 w 7381461"/>
              <a:gd name="connsiteY147" fmla="*/ 1345098 h 1815644"/>
              <a:gd name="connsiteX148" fmla="*/ 5599043 w 7381461"/>
              <a:gd name="connsiteY148" fmla="*/ 1424611 h 1815644"/>
              <a:gd name="connsiteX149" fmla="*/ 5625547 w 7381461"/>
              <a:gd name="connsiteY149" fmla="*/ 1272211 h 1815644"/>
              <a:gd name="connsiteX150" fmla="*/ 5638800 w 7381461"/>
              <a:gd name="connsiteY150" fmla="*/ 1510751 h 1815644"/>
              <a:gd name="connsiteX151" fmla="*/ 5691808 w 7381461"/>
              <a:gd name="connsiteY151" fmla="*/ 1345098 h 1815644"/>
              <a:gd name="connsiteX152" fmla="*/ 5771321 w 7381461"/>
              <a:gd name="connsiteY152" fmla="*/ 1437864 h 1815644"/>
              <a:gd name="connsiteX153" fmla="*/ 5797826 w 7381461"/>
              <a:gd name="connsiteY153" fmla="*/ 1371603 h 1815644"/>
              <a:gd name="connsiteX154" fmla="*/ 5817704 w 7381461"/>
              <a:gd name="connsiteY154" fmla="*/ 1431238 h 1815644"/>
              <a:gd name="connsiteX155" fmla="*/ 5864087 w 7381461"/>
              <a:gd name="connsiteY155" fmla="*/ 1311968 h 1815644"/>
              <a:gd name="connsiteX156" fmla="*/ 5883965 w 7381461"/>
              <a:gd name="connsiteY156" fmla="*/ 1431238 h 1815644"/>
              <a:gd name="connsiteX157" fmla="*/ 5923721 w 7381461"/>
              <a:gd name="connsiteY157" fmla="*/ 1358351 h 1815644"/>
              <a:gd name="connsiteX158" fmla="*/ 5950226 w 7381461"/>
              <a:gd name="connsiteY158" fmla="*/ 1424611 h 1815644"/>
              <a:gd name="connsiteX159" fmla="*/ 6003234 w 7381461"/>
              <a:gd name="connsiteY159" fmla="*/ 1265585 h 1815644"/>
              <a:gd name="connsiteX160" fmla="*/ 6036365 w 7381461"/>
              <a:gd name="connsiteY160" fmla="*/ 1530629 h 1815644"/>
              <a:gd name="connsiteX161" fmla="*/ 6069495 w 7381461"/>
              <a:gd name="connsiteY161" fmla="*/ 1331846 h 1815644"/>
              <a:gd name="connsiteX162" fmla="*/ 6096000 w 7381461"/>
              <a:gd name="connsiteY162" fmla="*/ 1457742 h 1815644"/>
              <a:gd name="connsiteX163" fmla="*/ 6135756 w 7381461"/>
              <a:gd name="connsiteY163" fmla="*/ 1311968 h 1815644"/>
              <a:gd name="connsiteX164" fmla="*/ 6162261 w 7381461"/>
              <a:gd name="connsiteY164" fmla="*/ 1411359 h 1815644"/>
              <a:gd name="connsiteX165" fmla="*/ 6288156 w 7381461"/>
              <a:gd name="connsiteY165" fmla="*/ 655985 h 1815644"/>
              <a:gd name="connsiteX166" fmla="*/ 6380921 w 7381461"/>
              <a:gd name="connsiteY166" fmla="*/ 1398107 h 1815644"/>
              <a:gd name="connsiteX167" fmla="*/ 6400800 w 7381461"/>
              <a:gd name="connsiteY167" fmla="*/ 1656525 h 1815644"/>
              <a:gd name="connsiteX168" fmla="*/ 6420678 w 7381461"/>
              <a:gd name="connsiteY168" fmla="*/ 1378229 h 1815644"/>
              <a:gd name="connsiteX169" fmla="*/ 6460434 w 7381461"/>
              <a:gd name="connsiteY169" fmla="*/ 1431238 h 1815644"/>
              <a:gd name="connsiteX170" fmla="*/ 6513443 w 7381461"/>
              <a:gd name="connsiteY170" fmla="*/ 1338472 h 1815644"/>
              <a:gd name="connsiteX171" fmla="*/ 6539947 w 7381461"/>
              <a:gd name="connsiteY171" fmla="*/ 1417985 h 1815644"/>
              <a:gd name="connsiteX172" fmla="*/ 6645965 w 7381461"/>
              <a:gd name="connsiteY172" fmla="*/ 1292090 h 1815644"/>
              <a:gd name="connsiteX173" fmla="*/ 6751982 w 7381461"/>
              <a:gd name="connsiteY173" fmla="*/ 1431238 h 1815644"/>
              <a:gd name="connsiteX174" fmla="*/ 6758608 w 7381461"/>
              <a:gd name="connsiteY174" fmla="*/ 1345098 h 1815644"/>
              <a:gd name="connsiteX175" fmla="*/ 6844747 w 7381461"/>
              <a:gd name="connsiteY175" fmla="*/ 1398107 h 1815644"/>
              <a:gd name="connsiteX176" fmla="*/ 6871252 w 7381461"/>
              <a:gd name="connsiteY176" fmla="*/ 1298716 h 1815644"/>
              <a:gd name="connsiteX177" fmla="*/ 6891130 w 7381461"/>
              <a:gd name="connsiteY177" fmla="*/ 1524003 h 1815644"/>
              <a:gd name="connsiteX178" fmla="*/ 6924261 w 7381461"/>
              <a:gd name="connsiteY178" fmla="*/ 1384855 h 1815644"/>
              <a:gd name="connsiteX179" fmla="*/ 7010400 w 7381461"/>
              <a:gd name="connsiteY179" fmla="*/ 1431238 h 1815644"/>
              <a:gd name="connsiteX180" fmla="*/ 7010400 w 7381461"/>
              <a:gd name="connsiteY180" fmla="*/ 1318594 h 1815644"/>
              <a:gd name="connsiteX181" fmla="*/ 7056782 w 7381461"/>
              <a:gd name="connsiteY181" fmla="*/ 1424611 h 1815644"/>
              <a:gd name="connsiteX182" fmla="*/ 7096539 w 7381461"/>
              <a:gd name="connsiteY182" fmla="*/ 1311968 h 1815644"/>
              <a:gd name="connsiteX183" fmla="*/ 7149547 w 7381461"/>
              <a:gd name="connsiteY183" fmla="*/ 1470994 h 1815644"/>
              <a:gd name="connsiteX184" fmla="*/ 7176052 w 7381461"/>
              <a:gd name="connsiteY184" fmla="*/ 1331846 h 1815644"/>
              <a:gd name="connsiteX185" fmla="*/ 7215808 w 7381461"/>
              <a:gd name="connsiteY185" fmla="*/ 1437864 h 1815644"/>
              <a:gd name="connsiteX186" fmla="*/ 7248939 w 7381461"/>
              <a:gd name="connsiteY186" fmla="*/ 1364977 h 1815644"/>
              <a:gd name="connsiteX187" fmla="*/ 7288695 w 7381461"/>
              <a:gd name="connsiteY187" fmla="*/ 1437864 h 1815644"/>
              <a:gd name="connsiteX188" fmla="*/ 7315200 w 7381461"/>
              <a:gd name="connsiteY188" fmla="*/ 1351725 h 1815644"/>
              <a:gd name="connsiteX189" fmla="*/ 7328452 w 7381461"/>
              <a:gd name="connsiteY189" fmla="*/ 1464368 h 1815644"/>
              <a:gd name="connsiteX190" fmla="*/ 7381461 w 7381461"/>
              <a:gd name="connsiteY190" fmla="*/ 1391481 h 1815644"/>
              <a:gd name="connsiteX0" fmla="*/ 0 w 7381461"/>
              <a:gd name="connsiteY0" fmla="*/ 1364977 h 1815644"/>
              <a:gd name="connsiteX1" fmla="*/ 66261 w 7381461"/>
              <a:gd name="connsiteY1" fmla="*/ 1338472 h 1815644"/>
              <a:gd name="connsiteX2" fmla="*/ 92765 w 7381461"/>
              <a:gd name="connsiteY2" fmla="*/ 1384855 h 1815644"/>
              <a:gd name="connsiteX3" fmla="*/ 159026 w 7381461"/>
              <a:gd name="connsiteY3" fmla="*/ 1331846 h 1815644"/>
              <a:gd name="connsiteX4" fmla="*/ 198782 w 7381461"/>
              <a:gd name="connsiteY4" fmla="*/ 1404733 h 1815644"/>
              <a:gd name="connsiteX5" fmla="*/ 278295 w 7381461"/>
              <a:gd name="connsiteY5" fmla="*/ 1258959 h 1815644"/>
              <a:gd name="connsiteX6" fmla="*/ 318052 w 7381461"/>
              <a:gd name="connsiteY6" fmla="*/ 1404733 h 1815644"/>
              <a:gd name="connsiteX7" fmla="*/ 357808 w 7381461"/>
              <a:gd name="connsiteY7" fmla="*/ 1338472 h 1815644"/>
              <a:gd name="connsiteX8" fmla="*/ 404191 w 7381461"/>
              <a:gd name="connsiteY8" fmla="*/ 1411359 h 1815644"/>
              <a:gd name="connsiteX9" fmla="*/ 470452 w 7381461"/>
              <a:gd name="connsiteY9" fmla="*/ 1364977 h 1815644"/>
              <a:gd name="connsiteX10" fmla="*/ 503582 w 7381461"/>
              <a:gd name="connsiteY10" fmla="*/ 1411359 h 1815644"/>
              <a:gd name="connsiteX11" fmla="*/ 549965 w 7381461"/>
              <a:gd name="connsiteY11" fmla="*/ 1364977 h 1815644"/>
              <a:gd name="connsiteX12" fmla="*/ 576469 w 7381461"/>
              <a:gd name="connsiteY12" fmla="*/ 1411359 h 1815644"/>
              <a:gd name="connsiteX13" fmla="*/ 642730 w 7381461"/>
              <a:gd name="connsiteY13" fmla="*/ 1331846 h 1815644"/>
              <a:gd name="connsiteX14" fmla="*/ 655982 w 7381461"/>
              <a:gd name="connsiteY14" fmla="*/ 1398107 h 1815644"/>
              <a:gd name="connsiteX15" fmla="*/ 678016 w 7381461"/>
              <a:gd name="connsiteY15" fmla="*/ 820781 h 1815644"/>
              <a:gd name="connsiteX16" fmla="*/ 695739 w 7381461"/>
              <a:gd name="connsiteY16" fmla="*/ 1411359 h 1815644"/>
              <a:gd name="connsiteX17" fmla="*/ 735495 w 7381461"/>
              <a:gd name="connsiteY17" fmla="*/ 1371603 h 1815644"/>
              <a:gd name="connsiteX18" fmla="*/ 801756 w 7381461"/>
              <a:gd name="connsiteY18" fmla="*/ 1417985 h 1815644"/>
              <a:gd name="connsiteX19" fmla="*/ 815008 w 7381461"/>
              <a:gd name="connsiteY19" fmla="*/ 1192698 h 1815644"/>
              <a:gd name="connsiteX20" fmla="*/ 848139 w 7381461"/>
              <a:gd name="connsiteY20" fmla="*/ 1431238 h 1815644"/>
              <a:gd name="connsiteX21" fmla="*/ 901147 w 7381461"/>
              <a:gd name="connsiteY21" fmla="*/ 1358351 h 1815644"/>
              <a:gd name="connsiteX22" fmla="*/ 914400 w 7381461"/>
              <a:gd name="connsiteY22" fmla="*/ 1417985 h 1815644"/>
              <a:gd name="connsiteX23" fmla="*/ 934278 w 7381461"/>
              <a:gd name="connsiteY23" fmla="*/ 1225829 h 1815644"/>
              <a:gd name="connsiteX24" fmla="*/ 993913 w 7381461"/>
              <a:gd name="connsiteY24" fmla="*/ 1437864 h 1815644"/>
              <a:gd name="connsiteX25" fmla="*/ 1060174 w 7381461"/>
              <a:gd name="connsiteY25" fmla="*/ 1398107 h 1815644"/>
              <a:gd name="connsiteX26" fmla="*/ 1093304 w 7381461"/>
              <a:gd name="connsiteY26" fmla="*/ 1437864 h 1815644"/>
              <a:gd name="connsiteX27" fmla="*/ 1166191 w 7381461"/>
              <a:gd name="connsiteY27" fmla="*/ 1384855 h 1815644"/>
              <a:gd name="connsiteX28" fmla="*/ 1172817 w 7381461"/>
              <a:gd name="connsiteY28" fmla="*/ 1411359 h 1815644"/>
              <a:gd name="connsiteX29" fmla="*/ 1232452 w 7381461"/>
              <a:gd name="connsiteY29" fmla="*/ 1378229 h 1815644"/>
              <a:gd name="connsiteX30" fmla="*/ 1358347 w 7381461"/>
              <a:gd name="connsiteY30" fmla="*/ 1444490 h 1815644"/>
              <a:gd name="connsiteX31" fmla="*/ 1404730 w 7381461"/>
              <a:gd name="connsiteY31" fmla="*/ 1398107 h 1815644"/>
              <a:gd name="connsiteX32" fmla="*/ 1497495 w 7381461"/>
              <a:gd name="connsiteY32" fmla="*/ 1437864 h 1815644"/>
              <a:gd name="connsiteX33" fmla="*/ 1543878 w 7381461"/>
              <a:gd name="connsiteY33" fmla="*/ 1371603 h 1815644"/>
              <a:gd name="connsiteX34" fmla="*/ 1570382 w 7381461"/>
              <a:gd name="connsiteY34" fmla="*/ 1431238 h 1815644"/>
              <a:gd name="connsiteX35" fmla="*/ 1596887 w 7381461"/>
              <a:gd name="connsiteY35" fmla="*/ 1384855 h 1815644"/>
              <a:gd name="connsiteX36" fmla="*/ 1623391 w 7381461"/>
              <a:gd name="connsiteY36" fmla="*/ 1398107 h 1815644"/>
              <a:gd name="connsiteX37" fmla="*/ 1636643 w 7381461"/>
              <a:gd name="connsiteY37" fmla="*/ 364438 h 1815644"/>
              <a:gd name="connsiteX38" fmla="*/ 1656521 w 7381461"/>
              <a:gd name="connsiteY38" fmla="*/ 1451116 h 1815644"/>
              <a:gd name="connsiteX39" fmla="*/ 1716156 w 7381461"/>
              <a:gd name="connsiteY39" fmla="*/ 1364977 h 1815644"/>
              <a:gd name="connsiteX40" fmla="*/ 1736034 w 7381461"/>
              <a:gd name="connsiteY40" fmla="*/ 1404733 h 1815644"/>
              <a:gd name="connsiteX41" fmla="*/ 1762539 w 7381461"/>
              <a:gd name="connsiteY41" fmla="*/ 1371603 h 1815644"/>
              <a:gd name="connsiteX42" fmla="*/ 1782417 w 7381461"/>
              <a:gd name="connsiteY42" fmla="*/ 1404733 h 1815644"/>
              <a:gd name="connsiteX43" fmla="*/ 1822174 w 7381461"/>
              <a:gd name="connsiteY43" fmla="*/ 1364977 h 1815644"/>
              <a:gd name="connsiteX44" fmla="*/ 1848678 w 7381461"/>
              <a:gd name="connsiteY44" fmla="*/ 1431238 h 1815644"/>
              <a:gd name="connsiteX45" fmla="*/ 1895061 w 7381461"/>
              <a:gd name="connsiteY45" fmla="*/ 1358351 h 1815644"/>
              <a:gd name="connsiteX46" fmla="*/ 1908313 w 7381461"/>
              <a:gd name="connsiteY46" fmla="*/ 1550507 h 1815644"/>
              <a:gd name="connsiteX47" fmla="*/ 1928191 w 7381461"/>
              <a:gd name="connsiteY47" fmla="*/ 1364977 h 1815644"/>
              <a:gd name="connsiteX48" fmla="*/ 1954695 w 7381461"/>
              <a:gd name="connsiteY48" fmla="*/ 1417985 h 1815644"/>
              <a:gd name="connsiteX49" fmla="*/ 1987826 w 7381461"/>
              <a:gd name="connsiteY49" fmla="*/ 1384855 h 1815644"/>
              <a:gd name="connsiteX50" fmla="*/ 2027582 w 7381461"/>
              <a:gd name="connsiteY50" fmla="*/ 1411359 h 1815644"/>
              <a:gd name="connsiteX51" fmla="*/ 2054087 w 7381461"/>
              <a:gd name="connsiteY51" fmla="*/ 1358351 h 1815644"/>
              <a:gd name="connsiteX52" fmla="*/ 2087217 w 7381461"/>
              <a:gd name="connsiteY52" fmla="*/ 1384855 h 1815644"/>
              <a:gd name="connsiteX53" fmla="*/ 2140226 w 7381461"/>
              <a:gd name="connsiteY53" fmla="*/ 1351725 h 1815644"/>
              <a:gd name="connsiteX54" fmla="*/ 2166730 w 7381461"/>
              <a:gd name="connsiteY54" fmla="*/ 1424611 h 1815644"/>
              <a:gd name="connsiteX55" fmla="*/ 2213113 w 7381461"/>
              <a:gd name="connsiteY55" fmla="*/ 1364977 h 1815644"/>
              <a:gd name="connsiteX56" fmla="*/ 2239617 w 7381461"/>
              <a:gd name="connsiteY56" fmla="*/ 1537255 h 1815644"/>
              <a:gd name="connsiteX57" fmla="*/ 2252869 w 7381461"/>
              <a:gd name="connsiteY57" fmla="*/ 1371603 h 1815644"/>
              <a:gd name="connsiteX58" fmla="*/ 2299252 w 7381461"/>
              <a:gd name="connsiteY58" fmla="*/ 1404733 h 1815644"/>
              <a:gd name="connsiteX59" fmla="*/ 2352261 w 7381461"/>
              <a:gd name="connsiteY59" fmla="*/ 1351725 h 1815644"/>
              <a:gd name="connsiteX60" fmla="*/ 2358887 w 7381461"/>
              <a:gd name="connsiteY60" fmla="*/ 1424611 h 1815644"/>
              <a:gd name="connsiteX61" fmla="*/ 2458278 w 7381461"/>
              <a:gd name="connsiteY61" fmla="*/ 1398107 h 1815644"/>
              <a:gd name="connsiteX62" fmla="*/ 2484782 w 7381461"/>
              <a:gd name="connsiteY62" fmla="*/ 1457742 h 1815644"/>
              <a:gd name="connsiteX63" fmla="*/ 2491408 w 7381461"/>
              <a:gd name="connsiteY63" fmla="*/ 742125 h 1815644"/>
              <a:gd name="connsiteX64" fmla="*/ 2517913 w 7381461"/>
              <a:gd name="connsiteY64" fmla="*/ 1517377 h 1815644"/>
              <a:gd name="connsiteX65" fmla="*/ 2551043 w 7381461"/>
              <a:gd name="connsiteY65" fmla="*/ 1398107 h 1815644"/>
              <a:gd name="connsiteX66" fmla="*/ 2584174 w 7381461"/>
              <a:gd name="connsiteY66" fmla="*/ 1404733 h 1815644"/>
              <a:gd name="connsiteX67" fmla="*/ 2637182 w 7381461"/>
              <a:gd name="connsiteY67" fmla="*/ 1351725 h 1815644"/>
              <a:gd name="connsiteX68" fmla="*/ 2643808 w 7381461"/>
              <a:gd name="connsiteY68" fmla="*/ 1404733 h 1815644"/>
              <a:gd name="connsiteX69" fmla="*/ 2723321 w 7381461"/>
              <a:gd name="connsiteY69" fmla="*/ 1378229 h 1815644"/>
              <a:gd name="connsiteX70" fmla="*/ 2736574 w 7381461"/>
              <a:gd name="connsiteY70" fmla="*/ 1417985 h 1815644"/>
              <a:gd name="connsiteX71" fmla="*/ 2782956 w 7381461"/>
              <a:gd name="connsiteY71" fmla="*/ 1378229 h 1815644"/>
              <a:gd name="connsiteX72" fmla="*/ 2829339 w 7381461"/>
              <a:gd name="connsiteY72" fmla="*/ 1437864 h 1815644"/>
              <a:gd name="connsiteX73" fmla="*/ 2862469 w 7381461"/>
              <a:gd name="connsiteY73" fmla="*/ 1345098 h 1815644"/>
              <a:gd name="connsiteX74" fmla="*/ 2888974 w 7381461"/>
              <a:gd name="connsiteY74" fmla="*/ 1417985 h 1815644"/>
              <a:gd name="connsiteX75" fmla="*/ 2908852 w 7381461"/>
              <a:gd name="connsiteY75" fmla="*/ 1345098 h 1815644"/>
              <a:gd name="connsiteX76" fmla="*/ 2915478 w 7381461"/>
              <a:gd name="connsiteY76" fmla="*/ 1411359 h 1815644"/>
              <a:gd name="connsiteX77" fmla="*/ 2975113 w 7381461"/>
              <a:gd name="connsiteY77" fmla="*/ 1358351 h 1815644"/>
              <a:gd name="connsiteX78" fmla="*/ 3008243 w 7381461"/>
              <a:gd name="connsiteY78" fmla="*/ 1417985 h 1815644"/>
              <a:gd name="connsiteX79" fmla="*/ 3054626 w 7381461"/>
              <a:gd name="connsiteY79" fmla="*/ 1371603 h 1815644"/>
              <a:gd name="connsiteX80" fmla="*/ 3074504 w 7381461"/>
              <a:gd name="connsiteY80" fmla="*/ 1411359 h 1815644"/>
              <a:gd name="connsiteX81" fmla="*/ 3127513 w 7381461"/>
              <a:gd name="connsiteY81" fmla="*/ 1364977 h 1815644"/>
              <a:gd name="connsiteX82" fmla="*/ 3147391 w 7381461"/>
              <a:gd name="connsiteY82" fmla="*/ 1404733 h 1815644"/>
              <a:gd name="connsiteX83" fmla="*/ 3200400 w 7381461"/>
              <a:gd name="connsiteY83" fmla="*/ 1338472 h 1815644"/>
              <a:gd name="connsiteX84" fmla="*/ 3233530 w 7381461"/>
              <a:gd name="connsiteY84" fmla="*/ 1630020 h 1815644"/>
              <a:gd name="connsiteX85" fmla="*/ 3240156 w 7381461"/>
              <a:gd name="connsiteY85" fmla="*/ 1358351 h 1815644"/>
              <a:gd name="connsiteX86" fmla="*/ 3279913 w 7381461"/>
              <a:gd name="connsiteY86" fmla="*/ 1417985 h 1815644"/>
              <a:gd name="connsiteX87" fmla="*/ 3306417 w 7381461"/>
              <a:gd name="connsiteY87" fmla="*/ 1364977 h 1815644"/>
              <a:gd name="connsiteX88" fmla="*/ 3359426 w 7381461"/>
              <a:gd name="connsiteY88" fmla="*/ 1417985 h 1815644"/>
              <a:gd name="connsiteX89" fmla="*/ 3392556 w 7381461"/>
              <a:gd name="connsiteY89" fmla="*/ 960785 h 1815644"/>
              <a:gd name="connsiteX90" fmla="*/ 3405808 w 7381461"/>
              <a:gd name="connsiteY90" fmla="*/ 1424611 h 1815644"/>
              <a:gd name="connsiteX91" fmla="*/ 3465443 w 7381461"/>
              <a:gd name="connsiteY91" fmla="*/ 1364977 h 1815644"/>
              <a:gd name="connsiteX92" fmla="*/ 3498574 w 7381461"/>
              <a:gd name="connsiteY92" fmla="*/ 1431238 h 1815644"/>
              <a:gd name="connsiteX93" fmla="*/ 3558208 w 7381461"/>
              <a:gd name="connsiteY93" fmla="*/ 1404733 h 1815644"/>
              <a:gd name="connsiteX94" fmla="*/ 3631095 w 7381461"/>
              <a:gd name="connsiteY94" fmla="*/ 1417985 h 1815644"/>
              <a:gd name="connsiteX95" fmla="*/ 3637721 w 7381461"/>
              <a:gd name="connsiteY95" fmla="*/ 1338472 h 1815644"/>
              <a:gd name="connsiteX96" fmla="*/ 3697356 w 7381461"/>
              <a:gd name="connsiteY96" fmla="*/ 1411359 h 1815644"/>
              <a:gd name="connsiteX97" fmla="*/ 3737113 w 7381461"/>
              <a:gd name="connsiteY97" fmla="*/ 1338472 h 1815644"/>
              <a:gd name="connsiteX98" fmla="*/ 3750365 w 7381461"/>
              <a:gd name="connsiteY98" fmla="*/ 1417985 h 1815644"/>
              <a:gd name="connsiteX99" fmla="*/ 3790121 w 7381461"/>
              <a:gd name="connsiteY99" fmla="*/ 1384855 h 1815644"/>
              <a:gd name="connsiteX100" fmla="*/ 3810000 w 7381461"/>
              <a:gd name="connsiteY100" fmla="*/ 1444490 h 1815644"/>
              <a:gd name="connsiteX101" fmla="*/ 3889513 w 7381461"/>
              <a:gd name="connsiteY101" fmla="*/ 1364977 h 1815644"/>
              <a:gd name="connsiteX102" fmla="*/ 3916017 w 7381461"/>
              <a:gd name="connsiteY102" fmla="*/ 1371603 h 1815644"/>
              <a:gd name="connsiteX103" fmla="*/ 3975652 w 7381461"/>
              <a:gd name="connsiteY103" fmla="*/ 1398107 h 1815644"/>
              <a:gd name="connsiteX104" fmla="*/ 4022034 w 7381461"/>
              <a:gd name="connsiteY104" fmla="*/ 318055 h 1815644"/>
              <a:gd name="connsiteX105" fmla="*/ 4015408 w 7381461"/>
              <a:gd name="connsiteY105" fmla="*/ 1457742 h 1815644"/>
              <a:gd name="connsiteX106" fmla="*/ 4068417 w 7381461"/>
              <a:gd name="connsiteY106" fmla="*/ 1364977 h 1815644"/>
              <a:gd name="connsiteX107" fmla="*/ 4094921 w 7381461"/>
              <a:gd name="connsiteY107" fmla="*/ 1404733 h 1815644"/>
              <a:gd name="connsiteX108" fmla="*/ 4154556 w 7381461"/>
              <a:gd name="connsiteY108" fmla="*/ 1364977 h 1815644"/>
              <a:gd name="connsiteX109" fmla="*/ 4181061 w 7381461"/>
              <a:gd name="connsiteY109" fmla="*/ 1411359 h 1815644"/>
              <a:gd name="connsiteX110" fmla="*/ 4220817 w 7381461"/>
              <a:gd name="connsiteY110" fmla="*/ 576472 h 1815644"/>
              <a:gd name="connsiteX111" fmla="*/ 4227443 w 7381461"/>
              <a:gd name="connsiteY111" fmla="*/ 1444490 h 1815644"/>
              <a:gd name="connsiteX112" fmla="*/ 4293704 w 7381461"/>
              <a:gd name="connsiteY112" fmla="*/ 1358351 h 1815644"/>
              <a:gd name="connsiteX113" fmla="*/ 4287078 w 7381461"/>
              <a:gd name="connsiteY113" fmla="*/ 1391481 h 1815644"/>
              <a:gd name="connsiteX114" fmla="*/ 4346713 w 7381461"/>
              <a:gd name="connsiteY114" fmla="*/ 1364977 h 1815644"/>
              <a:gd name="connsiteX115" fmla="*/ 4353339 w 7381461"/>
              <a:gd name="connsiteY115" fmla="*/ 1424611 h 1815644"/>
              <a:gd name="connsiteX116" fmla="*/ 4399721 w 7381461"/>
              <a:gd name="connsiteY116" fmla="*/ 1371603 h 1815644"/>
              <a:gd name="connsiteX117" fmla="*/ 4432852 w 7381461"/>
              <a:gd name="connsiteY117" fmla="*/ 1417985 h 1815644"/>
              <a:gd name="connsiteX118" fmla="*/ 4485861 w 7381461"/>
              <a:gd name="connsiteY118" fmla="*/ 1351725 h 1815644"/>
              <a:gd name="connsiteX119" fmla="*/ 4525617 w 7381461"/>
              <a:gd name="connsiteY119" fmla="*/ 1398107 h 1815644"/>
              <a:gd name="connsiteX120" fmla="*/ 4565374 w 7381461"/>
              <a:gd name="connsiteY120" fmla="*/ 1331846 h 1815644"/>
              <a:gd name="connsiteX121" fmla="*/ 4591878 w 7381461"/>
              <a:gd name="connsiteY121" fmla="*/ 1378229 h 1815644"/>
              <a:gd name="connsiteX122" fmla="*/ 4598504 w 7381461"/>
              <a:gd name="connsiteY122" fmla="*/ 1364977 h 1815644"/>
              <a:gd name="connsiteX123" fmla="*/ 4631634 w 7381461"/>
              <a:gd name="connsiteY123" fmla="*/ 1477620 h 1815644"/>
              <a:gd name="connsiteX124" fmla="*/ 4638261 w 7381461"/>
              <a:gd name="connsiteY124" fmla="*/ 1384855 h 1815644"/>
              <a:gd name="connsiteX125" fmla="*/ 4697895 w 7381461"/>
              <a:gd name="connsiteY125" fmla="*/ 1384855 h 1815644"/>
              <a:gd name="connsiteX126" fmla="*/ 4717774 w 7381461"/>
              <a:gd name="connsiteY126" fmla="*/ 1470994 h 1815644"/>
              <a:gd name="connsiteX127" fmla="*/ 4737652 w 7381461"/>
              <a:gd name="connsiteY127" fmla="*/ 1371603 h 1815644"/>
              <a:gd name="connsiteX128" fmla="*/ 4837043 w 7381461"/>
              <a:gd name="connsiteY128" fmla="*/ 1411359 h 1815644"/>
              <a:gd name="connsiteX129" fmla="*/ 4949687 w 7381461"/>
              <a:gd name="connsiteY129" fmla="*/ 3 h 1815644"/>
              <a:gd name="connsiteX130" fmla="*/ 4969565 w 7381461"/>
              <a:gd name="connsiteY130" fmla="*/ 1424611 h 1815644"/>
              <a:gd name="connsiteX131" fmla="*/ 4976191 w 7381461"/>
              <a:gd name="connsiteY131" fmla="*/ 1490872 h 1815644"/>
              <a:gd name="connsiteX132" fmla="*/ 5015947 w 7381461"/>
              <a:gd name="connsiteY132" fmla="*/ 1351725 h 1815644"/>
              <a:gd name="connsiteX133" fmla="*/ 5055704 w 7381461"/>
              <a:gd name="connsiteY133" fmla="*/ 1431238 h 1815644"/>
              <a:gd name="connsiteX134" fmla="*/ 5108713 w 7381461"/>
              <a:gd name="connsiteY134" fmla="*/ 1358351 h 1815644"/>
              <a:gd name="connsiteX135" fmla="*/ 5135217 w 7381461"/>
              <a:gd name="connsiteY135" fmla="*/ 1404733 h 1815644"/>
              <a:gd name="connsiteX136" fmla="*/ 5188226 w 7381461"/>
              <a:gd name="connsiteY136" fmla="*/ 1331846 h 1815644"/>
              <a:gd name="connsiteX137" fmla="*/ 5201478 w 7381461"/>
              <a:gd name="connsiteY137" fmla="*/ 1398107 h 1815644"/>
              <a:gd name="connsiteX138" fmla="*/ 5254487 w 7381461"/>
              <a:gd name="connsiteY138" fmla="*/ 1345098 h 1815644"/>
              <a:gd name="connsiteX139" fmla="*/ 5287617 w 7381461"/>
              <a:gd name="connsiteY139" fmla="*/ 1444490 h 1815644"/>
              <a:gd name="connsiteX140" fmla="*/ 5307495 w 7381461"/>
              <a:gd name="connsiteY140" fmla="*/ 1351725 h 1815644"/>
              <a:gd name="connsiteX141" fmla="*/ 5327374 w 7381461"/>
              <a:gd name="connsiteY141" fmla="*/ 1398107 h 1815644"/>
              <a:gd name="connsiteX142" fmla="*/ 5347252 w 7381461"/>
              <a:gd name="connsiteY142" fmla="*/ 1815551 h 1815644"/>
              <a:gd name="connsiteX143" fmla="*/ 5373756 w 7381461"/>
              <a:gd name="connsiteY143" fmla="*/ 1358351 h 1815644"/>
              <a:gd name="connsiteX144" fmla="*/ 5426765 w 7381461"/>
              <a:gd name="connsiteY144" fmla="*/ 1431238 h 1815644"/>
              <a:gd name="connsiteX145" fmla="*/ 5486400 w 7381461"/>
              <a:gd name="connsiteY145" fmla="*/ 1331846 h 1815644"/>
              <a:gd name="connsiteX146" fmla="*/ 5539408 w 7381461"/>
              <a:gd name="connsiteY146" fmla="*/ 1424611 h 1815644"/>
              <a:gd name="connsiteX147" fmla="*/ 5585791 w 7381461"/>
              <a:gd name="connsiteY147" fmla="*/ 1345098 h 1815644"/>
              <a:gd name="connsiteX148" fmla="*/ 5599043 w 7381461"/>
              <a:gd name="connsiteY148" fmla="*/ 1424611 h 1815644"/>
              <a:gd name="connsiteX149" fmla="*/ 5625547 w 7381461"/>
              <a:gd name="connsiteY149" fmla="*/ 1272211 h 1815644"/>
              <a:gd name="connsiteX150" fmla="*/ 5638800 w 7381461"/>
              <a:gd name="connsiteY150" fmla="*/ 1510751 h 1815644"/>
              <a:gd name="connsiteX151" fmla="*/ 5691808 w 7381461"/>
              <a:gd name="connsiteY151" fmla="*/ 1345098 h 1815644"/>
              <a:gd name="connsiteX152" fmla="*/ 5771321 w 7381461"/>
              <a:gd name="connsiteY152" fmla="*/ 1437864 h 1815644"/>
              <a:gd name="connsiteX153" fmla="*/ 5797826 w 7381461"/>
              <a:gd name="connsiteY153" fmla="*/ 1371603 h 1815644"/>
              <a:gd name="connsiteX154" fmla="*/ 5817704 w 7381461"/>
              <a:gd name="connsiteY154" fmla="*/ 1431238 h 1815644"/>
              <a:gd name="connsiteX155" fmla="*/ 5864087 w 7381461"/>
              <a:gd name="connsiteY155" fmla="*/ 1311968 h 1815644"/>
              <a:gd name="connsiteX156" fmla="*/ 5883965 w 7381461"/>
              <a:gd name="connsiteY156" fmla="*/ 1431238 h 1815644"/>
              <a:gd name="connsiteX157" fmla="*/ 5923721 w 7381461"/>
              <a:gd name="connsiteY157" fmla="*/ 1358351 h 1815644"/>
              <a:gd name="connsiteX158" fmla="*/ 5950226 w 7381461"/>
              <a:gd name="connsiteY158" fmla="*/ 1424611 h 1815644"/>
              <a:gd name="connsiteX159" fmla="*/ 6003234 w 7381461"/>
              <a:gd name="connsiteY159" fmla="*/ 1265585 h 1815644"/>
              <a:gd name="connsiteX160" fmla="*/ 6036365 w 7381461"/>
              <a:gd name="connsiteY160" fmla="*/ 1530629 h 1815644"/>
              <a:gd name="connsiteX161" fmla="*/ 6069495 w 7381461"/>
              <a:gd name="connsiteY161" fmla="*/ 1331846 h 1815644"/>
              <a:gd name="connsiteX162" fmla="*/ 6096000 w 7381461"/>
              <a:gd name="connsiteY162" fmla="*/ 1457742 h 1815644"/>
              <a:gd name="connsiteX163" fmla="*/ 6135756 w 7381461"/>
              <a:gd name="connsiteY163" fmla="*/ 1311968 h 1815644"/>
              <a:gd name="connsiteX164" fmla="*/ 6162261 w 7381461"/>
              <a:gd name="connsiteY164" fmla="*/ 1411359 h 1815644"/>
              <a:gd name="connsiteX165" fmla="*/ 6288156 w 7381461"/>
              <a:gd name="connsiteY165" fmla="*/ 655985 h 1815644"/>
              <a:gd name="connsiteX166" fmla="*/ 6380921 w 7381461"/>
              <a:gd name="connsiteY166" fmla="*/ 1398107 h 1815644"/>
              <a:gd name="connsiteX167" fmla="*/ 6400800 w 7381461"/>
              <a:gd name="connsiteY167" fmla="*/ 1656525 h 1815644"/>
              <a:gd name="connsiteX168" fmla="*/ 6420678 w 7381461"/>
              <a:gd name="connsiteY168" fmla="*/ 1378229 h 1815644"/>
              <a:gd name="connsiteX169" fmla="*/ 6460434 w 7381461"/>
              <a:gd name="connsiteY169" fmla="*/ 1431238 h 1815644"/>
              <a:gd name="connsiteX170" fmla="*/ 6513443 w 7381461"/>
              <a:gd name="connsiteY170" fmla="*/ 1338472 h 1815644"/>
              <a:gd name="connsiteX171" fmla="*/ 6539947 w 7381461"/>
              <a:gd name="connsiteY171" fmla="*/ 1417985 h 1815644"/>
              <a:gd name="connsiteX172" fmla="*/ 6645965 w 7381461"/>
              <a:gd name="connsiteY172" fmla="*/ 1292090 h 1815644"/>
              <a:gd name="connsiteX173" fmla="*/ 6751982 w 7381461"/>
              <a:gd name="connsiteY173" fmla="*/ 1431238 h 1815644"/>
              <a:gd name="connsiteX174" fmla="*/ 6758608 w 7381461"/>
              <a:gd name="connsiteY174" fmla="*/ 1345098 h 1815644"/>
              <a:gd name="connsiteX175" fmla="*/ 6844747 w 7381461"/>
              <a:gd name="connsiteY175" fmla="*/ 1398107 h 1815644"/>
              <a:gd name="connsiteX176" fmla="*/ 6871252 w 7381461"/>
              <a:gd name="connsiteY176" fmla="*/ 1298716 h 1815644"/>
              <a:gd name="connsiteX177" fmla="*/ 6891130 w 7381461"/>
              <a:gd name="connsiteY177" fmla="*/ 1524003 h 1815644"/>
              <a:gd name="connsiteX178" fmla="*/ 6924261 w 7381461"/>
              <a:gd name="connsiteY178" fmla="*/ 1384855 h 1815644"/>
              <a:gd name="connsiteX179" fmla="*/ 7010400 w 7381461"/>
              <a:gd name="connsiteY179" fmla="*/ 1431238 h 1815644"/>
              <a:gd name="connsiteX180" fmla="*/ 7010400 w 7381461"/>
              <a:gd name="connsiteY180" fmla="*/ 1318594 h 1815644"/>
              <a:gd name="connsiteX181" fmla="*/ 7056782 w 7381461"/>
              <a:gd name="connsiteY181" fmla="*/ 1424611 h 1815644"/>
              <a:gd name="connsiteX182" fmla="*/ 7096539 w 7381461"/>
              <a:gd name="connsiteY182" fmla="*/ 1311968 h 1815644"/>
              <a:gd name="connsiteX183" fmla="*/ 7149547 w 7381461"/>
              <a:gd name="connsiteY183" fmla="*/ 1470994 h 1815644"/>
              <a:gd name="connsiteX184" fmla="*/ 7176052 w 7381461"/>
              <a:gd name="connsiteY184" fmla="*/ 1331846 h 1815644"/>
              <a:gd name="connsiteX185" fmla="*/ 7215808 w 7381461"/>
              <a:gd name="connsiteY185" fmla="*/ 1437864 h 1815644"/>
              <a:gd name="connsiteX186" fmla="*/ 7248939 w 7381461"/>
              <a:gd name="connsiteY186" fmla="*/ 1364977 h 1815644"/>
              <a:gd name="connsiteX187" fmla="*/ 7288695 w 7381461"/>
              <a:gd name="connsiteY187" fmla="*/ 1437864 h 1815644"/>
              <a:gd name="connsiteX188" fmla="*/ 7315200 w 7381461"/>
              <a:gd name="connsiteY188" fmla="*/ 1351725 h 1815644"/>
              <a:gd name="connsiteX189" fmla="*/ 7328452 w 7381461"/>
              <a:gd name="connsiteY189" fmla="*/ 1464368 h 1815644"/>
              <a:gd name="connsiteX190" fmla="*/ 7381461 w 7381461"/>
              <a:gd name="connsiteY190" fmla="*/ 1391481 h 1815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7381461" h="1815644">
                <a:moveTo>
                  <a:pt x="0" y="1364977"/>
                </a:moveTo>
                <a:cubicBezTo>
                  <a:pt x="25400" y="1350068"/>
                  <a:pt x="50800" y="1335159"/>
                  <a:pt x="66261" y="1338472"/>
                </a:cubicBezTo>
                <a:cubicBezTo>
                  <a:pt x="81722" y="1341785"/>
                  <a:pt x="77304" y="1385959"/>
                  <a:pt x="92765" y="1384855"/>
                </a:cubicBezTo>
                <a:cubicBezTo>
                  <a:pt x="108226" y="1383751"/>
                  <a:pt x="141357" y="1328533"/>
                  <a:pt x="159026" y="1331846"/>
                </a:cubicBezTo>
                <a:cubicBezTo>
                  <a:pt x="176695" y="1335159"/>
                  <a:pt x="178904" y="1416881"/>
                  <a:pt x="198782" y="1404733"/>
                </a:cubicBezTo>
                <a:cubicBezTo>
                  <a:pt x="218660" y="1392585"/>
                  <a:pt x="258417" y="1258959"/>
                  <a:pt x="278295" y="1258959"/>
                </a:cubicBezTo>
                <a:cubicBezTo>
                  <a:pt x="298173" y="1258959"/>
                  <a:pt x="304800" y="1391481"/>
                  <a:pt x="318052" y="1404733"/>
                </a:cubicBezTo>
                <a:cubicBezTo>
                  <a:pt x="331304" y="1417985"/>
                  <a:pt x="343452" y="1337368"/>
                  <a:pt x="357808" y="1338472"/>
                </a:cubicBezTo>
                <a:cubicBezTo>
                  <a:pt x="372165" y="1339576"/>
                  <a:pt x="385417" y="1406942"/>
                  <a:pt x="404191" y="1411359"/>
                </a:cubicBezTo>
                <a:cubicBezTo>
                  <a:pt x="422965" y="1415777"/>
                  <a:pt x="453887" y="1364977"/>
                  <a:pt x="470452" y="1364977"/>
                </a:cubicBezTo>
                <a:cubicBezTo>
                  <a:pt x="487017" y="1364977"/>
                  <a:pt x="490330" y="1411359"/>
                  <a:pt x="503582" y="1411359"/>
                </a:cubicBezTo>
                <a:cubicBezTo>
                  <a:pt x="516834" y="1411359"/>
                  <a:pt x="537817" y="1364977"/>
                  <a:pt x="549965" y="1364977"/>
                </a:cubicBezTo>
                <a:cubicBezTo>
                  <a:pt x="562113" y="1364977"/>
                  <a:pt x="561008" y="1416881"/>
                  <a:pt x="576469" y="1411359"/>
                </a:cubicBezTo>
                <a:cubicBezTo>
                  <a:pt x="591930" y="1405837"/>
                  <a:pt x="629478" y="1334055"/>
                  <a:pt x="642730" y="1331846"/>
                </a:cubicBezTo>
                <a:cubicBezTo>
                  <a:pt x="655982" y="1329637"/>
                  <a:pt x="650101" y="1483284"/>
                  <a:pt x="655982" y="1398107"/>
                </a:cubicBezTo>
                <a:cubicBezTo>
                  <a:pt x="661863" y="1312930"/>
                  <a:pt x="671390" y="818572"/>
                  <a:pt x="678016" y="820781"/>
                </a:cubicBezTo>
                <a:cubicBezTo>
                  <a:pt x="684642" y="822990"/>
                  <a:pt x="686159" y="1319555"/>
                  <a:pt x="695739" y="1411359"/>
                </a:cubicBezTo>
                <a:cubicBezTo>
                  <a:pt x="705319" y="1503163"/>
                  <a:pt x="717826" y="1370499"/>
                  <a:pt x="735495" y="1371603"/>
                </a:cubicBezTo>
                <a:cubicBezTo>
                  <a:pt x="753164" y="1372707"/>
                  <a:pt x="788504" y="1447802"/>
                  <a:pt x="801756" y="1417985"/>
                </a:cubicBezTo>
                <a:cubicBezTo>
                  <a:pt x="815008" y="1388168"/>
                  <a:pt x="807278" y="1190489"/>
                  <a:pt x="815008" y="1192698"/>
                </a:cubicBezTo>
                <a:cubicBezTo>
                  <a:pt x="822738" y="1194907"/>
                  <a:pt x="833783" y="1403629"/>
                  <a:pt x="848139" y="1431238"/>
                </a:cubicBezTo>
                <a:cubicBezTo>
                  <a:pt x="862496" y="1458847"/>
                  <a:pt x="890104" y="1360560"/>
                  <a:pt x="901147" y="1358351"/>
                </a:cubicBezTo>
                <a:cubicBezTo>
                  <a:pt x="912190" y="1356142"/>
                  <a:pt x="908878" y="1440072"/>
                  <a:pt x="914400" y="1417985"/>
                </a:cubicBezTo>
                <a:cubicBezTo>
                  <a:pt x="919922" y="1395898"/>
                  <a:pt x="921026" y="1222516"/>
                  <a:pt x="934278" y="1225829"/>
                </a:cubicBezTo>
                <a:cubicBezTo>
                  <a:pt x="947530" y="1229142"/>
                  <a:pt x="972930" y="1409151"/>
                  <a:pt x="993913" y="1437864"/>
                </a:cubicBezTo>
                <a:cubicBezTo>
                  <a:pt x="1014896" y="1466577"/>
                  <a:pt x="1043609" y="1398107"/>
                  <a:pt x="1060174" y="1398107"/>
                </a:cubicBezTo>
                <a:cubicBezTo>
                  <a:pt x="1076739" y="1398107"/>
                  <a:pt x="1075634" y="1440073"/>
                  <a:pt x="1093304" y="1437864"/>
                </a:cubicBezTo>
                <a:cubicBezTo>
                  <a:pt x="1110974" y="1435655"/>
                  <a:pt x="1152939" y="1389272"/>
                  <a:pt x="1166191" y="1384855"/>
                </a:cubicBezTo>
                <a:cubicBezTo>
                  <a:pt x="1179443" y="1380438"/>
                  <a:pt x="1161774" y="1412463"/>
                  <a:pt x="1172817" y="1411359"/>
                </a:cubicBezTo>
                <a:cubicBezTo>
                  <a:pt x="1183860" y="1410255"/>
                  <a:pt x="1201530" y="1372707"/>
                  <a:pt x="1232452" y="1378229"/>
                </a:cubicBezTo>
                <a:cubicBezTo>
                  <a:pt x="1263374" y="1383751"/>
                  <a:pt x="1329634" y="1441177"/>
                  <a:pt x="1358347" y="1444490"/>
                </a:cubicBezTo>
                <a:cubicBezTo>
                  <a:pt x="1387060" y="1447803"/>
                  <a:pt x="1381539" y="1399211"/>
                  <a:pt x="1404730" y="1398107"/>
                </a:cubicBezTo>
                <a:cubicBezTo>
                  <a:pt x="1427921" y="1397003"/>
                  <a:pt x="1474304" y="1442281"/>
                  <a:pt x="1497495" y="1437864"/>
                </a:cubicBezTo>
                <a:cubicBezTo>
                  <a:pt x="1520686" y="1433447"/>
                  <a:pt x="1531730" y="1372707"/>
                  <a:pt x="1543878" y="1371603"/>
                </a:cubicBezTo>
                <a:cubicBezTo>
                  <a:pt x="1556026" y="1370499"/>
                  <a:pt x="1561547" y="1429029"/>
                  <a:pt x="1570382" y="1431238"/>
                </a:cubicBezTo>
                <a:cubicBezTo>
                  <a:pt x="1579217" y="1433447"/>
                  <a:pt x="1596887" y="1384855"/>
                  <a:pt x="1596887" y="1384855"/>
                </a:cubicBezTo>
                <a:cubicBezTo>
                  <a:pt x="1605722" y="1379333"/>
                  <a:pt x="1616765" y="1568177"/>
                  <a:pt x="1623391" y="1398107"/>
                </a:cubicBezTo>
                <a:cubicBezTo>
                  <a:pt x="1630017" y="1228037"/>
                  <a:pt x="1631121" y="355603"/>
                  <a:pt x="1636643" y="364438"/>
                </a:cubicBezTo>
                <a:cubicBezTo>
                  <a:pt x="1642165" y="373273"/>
                  <a:pt x="1643269" y="1284360"/>
                  <a:pt x="1656521" y="1451116"/>
                </a:cubicBezTo>
                <a:cubicBezTo>
                  <a:pt x="1669773" y="1617872"/>
                  <a:pt x="1702904" y="1372707"/>
                  <a:pt x="1716156" y="1364977"/>
                </a:cubicBezTo>
                <a:cubicBezTo>
                  <a:pt x="1729408" y="1357247"/>
                  <a:pt x="1728304" y="1403629"/>
                  <a:pt x="1736034" y="1404733"/>
                </a:cubicBezTo>
                <a:cubicBezTo>
                  <a:pt x="1743764" y="1405837"/>
                  <a:pt x="1754809" y="1371603"/>
                  <a:pt x="1762539" y="1371603"/>
                </a:cubicBezTo>
                <a:cubicBezTo>
                  <a:pt x="1770269" y="1371603"/>
                  <a:pt x="1772478" y="1405837"/>
                  <a:pt x="1782417" y="1404733"/>
                </a:cubicBezTo>
                <a:cubicBezTo>
                  <a:pt x="1792356" y="1403629"/>
                  <a:pt x="1811131" y="1360560"/>
                  <a:pt x="1822174" y="1364977"/>
                </a:cubicBezTo>
                <a:cubicBezTo>
                  <a:pt x="1833217" y="1369394"/>
                  <a:pt x="1836530" y="1432342"/>
                  <a:pt x="1848678" y="1431238"/>
                </a:cubicBezTo>
                <a:cubicBezTo>
                  <a:pt x="1860826" y="1430134"/>
                  <a:pt x="1885122" y="1338473"/>
                  <a:pt x="1895061" y="1358351"/>
                </a:cubicBezTo>
                <a:cubicBezTo>
                  <a:pt x="1905000" y="1378229"/>
                  <a:pt x="1902791" y="1549403"/>
                  <a:pt x="1908313" y="1550507"/>
                </a:cubicBezTo>
                <a:cubicBezTo>
                  <a:pt x="1913835" y="1551611"/>
                  <a:pt x="1920461" y="1387064"/>
                  <a:pt x="1928191" y="1364977"/>
                </a:cubicBezTo>
                <a:cubicBezTo>
                  <a:pt x="1935921" y="1342890"/>
                  <a:pt x="1944756" y="1414672"/>
                  <a:pt x="1954695" y="1417985"/>
                </a:cubicBezTo>
                <a:cubicBezTo>
                  <a:pt x="1964634" y="1421298"/>
                  <a:pt x="1975678" y="1385959"/>
                  <a:pt x="1987826" y="1384855"/>
                </a:cubicBezTo>
                <a:cubicBezTo>
                  <a:pt x="1999974" y="1383751"/>
                  <a:pt x="2016539" y="1415776"/>
                  <a:pt x="2027582" y="1411359"/>
                </a:cubicBezTo>
                <a:cubicBezTo>
                  <a:pt x="2038626" y="1406942"/>
                  <a:pt x="2044148" y="1362768"/>
                  <a:pt x="2054087" y="1358351"/>
                </a:cubicBezTo>
                <a:cubicBezTo>
                  <a:pt x="2064026" y="1353934"/>
                  <a:pt x="2072861" y="1385959"/>
                  <a:pt x="2087217" y="1384855"/>
                </a:cubicBezTo>
                <a:cubicBezTo>
                  <a:pt x="2101574" y="1383751"/>
                  <a:pt x="2126974" y="1345099"/>
                  <a:pt x="2140226" y="1351725"/>
                </a:cubicBezTo>
                <a:cubicBezTo>
                  <a:pt x="2153478" y="1358351"/>
                  <a:pt x="2154582" y="1422402"/>
                  <a:pt x="2166730" y="1424611"/>
                </a:cubicBezTo>
                <a:cubicBezTo>
                  <a:pt x="2178878" y="1426820"/>
                  <a:pt x="2200965" y="1346203"/>
                  <a:pt x="2213113" y="1364977"/>
                </a:cubicBezTo>
                <a:cubicBezTo>
                  <a:pt x="2225261" y="1383751"/>
                  <a:pt x="2232991" y="1536151"/>
                  <a:pt x="2239617" y="1537255"/>
                </a:cubicBezTo>
                <a:cubicBezTo>
                  <a:pt x="2246243" y="1538359"/>
                  <a:pt x="2242930" y="1393690"/>
                  <a:pt x="2252869" y="1371603"/>
                </a:cubicBezTo>
                <a:cubicBezTo>
                  <a:pt x="2262808" y="1349516"/>
                  <a:pt x="2282687" y="1408046"/>
                  <a:pt x="2299252" y="1404733"/>
                </a:cubicBezTo>
                <a:cubicBezTo>
                  <a:pt x="2315817" y="1401420"/>
                  <a:pt x="2342322" y="1348412"/>
                  <a:pt x="2352261" y="1351725"/>
                </a:cubicBezTo>
                <a:cubicBezTo>
                  <a:pt x="2362200" y="1355038"/>
                  <a:pt x="2341217" y="1416881"/>
                  <a:pt x="2358887" y="1424611"/>
                </a:cubicBezTo>
                <a:cubicBezTo>
                  <a:pt x="2376557" y="1432341"/>
                  <a:pt x="2437296" y="1392585"/>
                  <a:pt x="2458278" y="1398107"/>
                </a:cubicBezTo>
                <a:cubicBezTo>
                  <a:pt x="2479260" y="1403629"/>
                  <a:pt x="2479260" y="1567072"/>
                  <a:pt x="2484782" y="1457742"/>
                </a:cubicBezTo>
                <a:cubicBezTo>
                  <a:pt x="2490304" y="1348412"/>
                  <a:pt x="2485886" y="732186"/>
                  <a:pt x="2491408" y="742125"/>
                </a:cubicBezTo>
                <a:cubicBezTo>
                  <a:pt x="2496930" y="752064"/>
                  <a:pt x="2507974" y="1408047"/>
                  <a:pt x="2517913" y="1517377"/>
                </a:cubicBezTo>
                <a:cubicBezTo>
                  <a:pt x="2527852" y="1626707"/>
                  <a:pt x="2540000" y="1416881"/>
                  <a:pt x="2551043" y="1398107"/>
                </a:cubicBezTo>
                <a:cubicBezTo>
                  <a:pt x="2562087" y="1379333"/>
                  <a:pt x="2569818" y="1412463"/>
                  <a:pt x="2584174" y="1404733"/>
                </a:cubicBezTo>
                <a:cubicBezTo>
                  <a:pt x="2598530" y="1397003"/>
                  <a:pt x="2627243" y="1351725"/>
                  <a:pt x="2637182" y="1351725"/>
                </a:cubicBezTo>
                <a:cubicBezTo>
                  <a:pt x="2647121" y="1351725"/>
                  <a:pt x="2629452" y="1400316"/>
                  <a:pt x="2643808" y="1404733"/>
                </a:cubicBezTo>
                <a:cubicBezTo>
                  <a:pt x="2658164" y="1409150"/>
                  <a:pt x="2707860" y="1376020"/>
                  <a:pt x="2723321" y="1378229"/>
                </a:cubicBezTo>
                <a:cubicBezTo>
                  <a:pt x="2738782" y="1380438"/>
                  <a:pt x="2726635" y="1417985"/>
                  <a:pt x="2736574" y="1417985"/>
                </a:cubicBezTo>
                <a:cubicBezTo>
                  <a:pt x="2746513" y="1417985"/>
                  <a:pt x="2767495" y="1374916"/>
                  <a:pt x="2782956" y="1378229"/>
                </a:cubicBezTo>
                <a:cubicBezTo>
                  <a:pt x="2798417" y="1381542"/>
                  <a:pt x="2816087" y="1443386"/>
                  <a:pt x="2829339" y="1437864"/>
                </a:cubicBezTo>
                <a:cubicBezTo>
                  <a:pt x="2842591" y="1432342"/>
                  <a:pt x="2852530" y="1348411"/>
                  <a:pt x="2862469" y="1345098"/>
                </a:cubicBezTo>
                <a:cubicBezTo>
                  <a:pt x="2872408" y="1341785"/>
                  <a:pt x="2881244" y="1417985"/>
                  <a:pt x="2888974" y="1417985"/>
                </a:cubicBezTo>
                <a:cubicBezTo>
                  <a:pt x="2896704" y="1417985"/>
                  <a:pt x="2904435" y="1346202"/>
                  <a:pt x="2908852" y="1345098"/>
                </a:cubicBezTo>
                <a:cubicBezTo>
                  <a:pt x="2913269" y="1343994"/>
                  <a:pt x="2904435" y="1409150"/>
                  <a:pt x="2915478" y="1411359"/>
                </a:cubicBezTo>
                <a:cubicBezTo>
                  <a:pt x="2926521" y="1413568"/>
                  <a:pt x="2959652" y="1357247"/>
                  <a:pt x="2975113" y="1358351"/>
                </a:cubicBezTo>
                <a:cubicBezTo>
                  <a:pt x="2990574" y="1359455"/>
                  <a:pt x="2994991" y="1415776"/>
                  <a:pt x="3008243" y="1417985"/>
                </a:cubicBezTo>
                <a:cubicBezTo>
                  <a:pt x="3021495" y="1420194"/>
                  <a:pt x="3043583" y="1372707"/>
                  <a:pt x="3054626" y="1371603"/>
                </a:cubicBezTo>
                <a:cubicBezTo>
                  <a:pt x="3065669" y="1370499"/>
                  <a:pt x="3062356" y="1412463"/>
                  <a:pt x="3074504" y="1411359"/>
                </a:cubicBezTo>
                <a:cubicBezTo>
                  <a:pt x="3086652" y="1410255"/>
                  <a:pt x="3115365" y="1366081"/>
                  <a:pt x="3127513" y="1364977"/>
                </a:cubicBezTo>
                <a:cubicBezTo>
                  <a:pt x="3139661" y="1363873"/>
                  <a:pt x="3135243" y="1409150"/>
                  <a:pt x="3147391" y="1404733"/>
                </a:cubicBezTo>
                <a:cubicBezTo>
                  <a:pt x="3159539" y="1400316"/>
                  <a:pt x="3186044" y="1300924"/>
                  <a:pt x="3200400" y="1338472"/>
                </a:cubicBezTo>
                <a:cubicBezTo>
                  <a:pt x="3214756" y="1376020"/>
                  <a:pt x="3226904" y="1626707"/>
                  <a:pt x="3233530" y="1630020"/>
                </a:cubicBezTo>
                <a:cubicBezTo>
                  <a:pt x="3240156" y="1633333"/>
                  <a:pt x="3232426" y="1393690"/>
                  <a:pt x="3240156" y="1358351"/>
                </a:cubicBezTo>
                <a:cubicBezTo>
                  <a:pt x="3247886" y="1323012"/>
                  <a:pt x="3268870" y="1416881"/>
                  <a:pt x="3279913" y="1417985"/>
                </a:cubicBezTo>
                <a:cubicBezTo>
                  <a:pt x="3290956" y="1419089"/>
                  <a:pt x="3293165" y="1364977"/>
                  <a:pt x="3306417" y="1364977"/>
                </a:cubicBezTo>
                <a:cubicBezTo>
                  <a:pt x="3319669" y="1364977"/>
                  <a:pt x="3345069" y="1485350"/>
                  <a:pt x="3359426" y="1417985"/>
                </a:cubicBezTo>
                <a:cubicBezTo>
                  <a:pt x="3373783" y="1350620"/>
                  <a:pt x="3384826" y="959681"/>
                  <a:pt x="3392556" y="960785"/>
                </a:cubicBezTo>
                <a:cubicBezTo>
                  <a:pt x="3400286" y="961889"/>
                  <a:pt x="3393660" y="1357246"/>
                  <a:pt x="3405808" y="1424611"/>
                </a:cubicBezTo>
                <a:cubicBezTo>
                  <a:pt x="3417956" y="1491976"/>
                  <a:pt x="3449982" y="1363872"/>
                  <a:pt x="3465443" y="1364977"/>
                </a:cubicBezTo>
                <a:cubicBezTo>
                  <a:pt x="3480904" y="1366082"/>
                  <a:pt x="3483113" y="1424612"/>
                  <a:pt x="3498574" y="1431238"/>
                </a:cubicBezTo>
                <a:cubicBezTo>
                  <a:pt x="3514035" y="1437864"/>
                  <a:pt x="3536121" y="1406942"/>
                  <a:pt x="3558208" y="1404733"/>
                </a:cubicBezTo>
                <a:cubicBezTo>
                  <a:pt x="3580295" y="1402524"/>
                  <a:pt x="3617843" y="1429028"/>
                  <a:pt x="3631095" y="1417985"/>
                </a:cubicBezTo>
                <a:cubicBezTo>
                  <a:pt x="3644347" y="1406942"/>
                  <a:pt x="3626678" y="1339576"/>
                  <a:pt x="3637721" y="1338472"/>
                </a:cubicBezTo>
                <a:cubicBezTo>
                  <a:pt x="3648764" y="1337368"/>
                  <a:pt x="3680791" y="1411359"/>
                  <a:pt x="3697356" y="1411359"/>
                </a:cubicBezTo>
                <a:cubicBezTo>
                  <a:pt x="3713921" y="1411359"/>
                  <a:pt x="3728278" y="1337368"/>
                  <a:pt x="3737113" y="1338472"/>
                </a:cubicBezTo>
                <a:cubicBezTo>
                  <a:pt x="3745948" y="1339576"/>
                  <a:pt x="3741530" y="1410255"/>
                  <a:pt x="3750365" y="1417985"/>
                </a:cubicBezTo>
                <a:cubicBezTo>
                  <a:pt x="3759200" y="1425715"/>
                  <a:pt x="3780182" y="1380438"/>
                  <a:pt x="3790121" y="1384855"/>
                </a:cubicBezTo>
                <a:cubicBezTo>
                  <a:pt x="3800060" y="1389272"/>
                  <a:pt x="3793435" y="1447803"/>
                  <a:pt x="3810000" y="1444490"/>
                </a:cubicBezTo>
                <a:cubicBezTo>
                  <a:pt x="3826565" y="1441177"/>
                  <a:pt x="3871844" y="1377125"/>
                  <a:pt x="3889513" y="1364977"/>
                </a:cubicBezTo>
                <a:cubicBezTo>
                  <a:pt x="3907183" y="1352829"/>
                  <a:pt x="3901661" y="1366081"/>
                  <a:pt x="3916017" y="1371603"/>
                </a:cubicBezTo>
                <a:cubicBezTo>
                  <a:pt x="3930373" y="1377125"/>
                  <a:pt x="3957983" y="1573698"/>
                  <a:pt x="3975652" y="1398107"/>
                </a:cubicBezTo>
                <a:cubicBezTo>
                  <a:pt x="3993321" y="1222516"/>
                  <a:pt x="4015408" y="308116"/>
                  <a:pt x="4022034" y="318055"/>
                </a:cubicBezTo>
                <a:cubicBezTo>
                  <a:pt x="4028660" y="327994"/>
                  <a:pt x="4007678" y="1283255"/>
                  <a:pt x="4015408" y="1457742"/>
                </a:cubicBezTo>
                <a:cubicBezTo>
                  <a:pt x="4023138" y="1632229"/>
                  <a:pt x="4055165" y="1373812"/>
                  <a:pt x="4068417" y="1364977"/>
                </a:cubicBezTo>
                <a:cubicBezTo>
                  <a:pt x="4081669" y="1356142"/>
                  <a:pt x="4080565" y="1404733"/>
                  <a:pt x="4094921" y="1404733"/>
                </a:cubicBezTo>
                <a:cubicBezTo>
                  <a:pt x="4109277" y="1404733"/>
                  <a:pt x="4140199" y="1363873"/>
                  <a:pt x="4154556" y="1364977"/>
                </a:cubicBezTo>
                <a:cubicBezTo>
                  <a:pt x="4168913" y="1366081"/>
                  <a:pt x="4170018" y="1542777"/>
                  <a:pt x="4181061" y="1411359"/>
                </a:cubicBezTo>
                <a:cubicBezTo>
                  <a:pt x="4192105" y="1279941"/>
                  <a:pt x="4213087" y="570950"/>
                  <a:pt x="4220817" y="576472"/>
                </a:cubicBezTo>
                <a:cubicBezTo>
                  <a:pt x="4228547" y="581994"/>
                  <a:pt x="4215295" y="1314177"/>
                  <a:pt x="4227443" y="1444490"/>
                </a:cubicBezTo>
                <a:cubicBezTo>
                  <a:pt x="4239591" y="1574803"/>
                  <a:pt x="4283765" y="1367186"/>
                  <a:pt x="4293704" y="1358351"/>
                </a:cubicBezTo>
                <a:cubicBezTo>
                  <a:pt x="4303643" y="1349516"/>
                  <a:pt x="4278243" y="1390377"/>
                  <a:pt x="4287078" y="1391481"/>
                </a:cubicBezTo>
                <a:cubicBezTo>
                  <a:pt x="4295913" y="1392585"/>
                  <a:pt x="4335670" y="1359455"/>
                  <a:pt x="4346713" y="1364977"/>
                </a:cubicBezTo>
                <a:cubicBezTo>
                  <a:pt x="4357757" y="1370499"/>
                  <a:pt x="4344504" y="1423507"/>
                  <a:pt x="4353339" y="1424611"/>
                </a:cubicBezTo>
                <a:cubicBezTo>
                  <a:pt x="4362174" y="1425715"/>
                  <a:pt x="4386469" y="1372707"/>
                  <a:pt x="4399721" y="1371603"/>
                </a:cubicBezTo>
                <a:cubicBezTo>
                  <a:pt x="4412973" y="1370499"/>
                  <a:pt x="4418495" y="1421298"/>
                  <a:pt x="4432852" y="1417985"/>
                </a:cubicBezTo>
                <a:cubicBezTo>
                  <a:pt x="4447209" y="1414672"/>
                  <a:pt x="4470400" y="1355038"/>
                  <a:pt x="4485861" y="1351725"/>
                </a:cubicBezTo>
                <a:cubicBezTo>
                  <a:pt x="4501322" y="1348412"/>
                  <a:pt x="4512365" y="1401420"/>
                  <a:pt x="4525617" y="1398107"/>
                </a:cubicBezTo>
                <a:cubicBezTo>
                  <a:pt x="4538869" y="1394794"/>
                  <a:pt x="4554331" y="1335159"/>
                  <a:pt x="4565374" y="1331846"/>
                </a:cubicBezTo>
                <a:cubicBezTo>
                  <a:pt x="4576417" y="1328533"/>
                  <a:pt x="4586356" y="1372707"/>
                  <a:pt x="4591878" y="1378229"/>
                </a:cubicBezTo>
                <a:cubicBezTo>
                  <a:pt x="4597400" y="1383751"/>
                  <a:pt x="4591878" y="1348412"/>
                  <a:pt x="4598504" y="1364977"/>
                </a:cubicBezTo>
                <a:cubicBezTo>
                  <a:pt x="4605130" y="1381542"/>
                  <a:pt x="4625008" y="1474307"/>
                  <a:pt x="4631634" y="1477620"/>
                </a:cubicBezTo>
                <a:cubicBezTo>
                  <a:pt x="4638260" y="1480933"/>
                  <a:pt x="4627218" y="1400316"/>
                  <a:pt x="4638261" y="1384855"/>
                </a:cubicBezTo>
                <a:cubicBezTo>
                  <a:pt x="4649305" y="1369394"/>
                  <a:pt x="4684643" y="1370499"/>
                  <a:pt x="4697895" y="1384855"/>
                </a:cubicBezTo>
                <a:cubicBezTo>
                  <a:pt x="4711147" y="1399212"/>
                  <a:pt x="4711148" y="1473203"/>
                  <a:pt x="4717774" y="1470994"/>
                </a:cubicBezTo>
                <a:cubicBezTo>
                  <a:pt x="4724400" y="1468785"/>
                  <a:pt x="4717774" y="1381542"/>
                  <a:pt x="4737652" y="1371603"/>
                </a:cubicBezTo>
                <a:cubicBezTo>
                  <a:pt x="4757530" y="1361664"/>
                  <a:pt x="4801704" y="1639959"/>
                  <a:pt x="4837043" y="1411359"/>
                </a:cubicBezTo>
                <a:cubicBezTo>
                  <a:pt x="4872382" y="1182759"/>
                  <a:pt x="4927600" y="-2206"/>
                  <a:pt x="4949687" y="3"/>
                </a:cubicBezTo>
                <a:cubicBezTo>
                  <a:pt x="4971774" y="2212"/>
                  <a:pt x="4965148" y="1176133"/>
                  <a:pt x="4969565" y="1424611"/>
                </a:cubicBezTo>
                <a:cubicBezTo>
                  <a:pt x="4973982" y="1673089"/>
                  <a:pt x="4968461" y="1503020"/>
                  <a:pt x="4976191" y="1490872"/>
                </a:cubicBezTo>
                <a:cubicBezTo>
                  <a:pt x="4983921" y="1478724"/>
                  <a:pt x="5002695" y="1361664"/>
                  <a:pt x="5015947" y="1351725"/>
                </a:cubicBezTo>
                <a:cubicBezTo>
                  <a:pt x="5029199" y="1341786"/>
                  <a:pt x="5040243" y="1430134"/>
                  <a:pt x="5055704" y="1431238"/>
                </a:cubicBezTo>
                <a:cubicBezTo>
                  <a:pt x="5071165" y="1432342"/>
                  <a:pt x="5095461" y="1362768"/>
                  <a:pt x="5108713" y="1358351"/>
                </a:cubicBezTo>
                <a:cubicBezTo>
                  <a:pt x="5121965" y="1353934"/>
                  <a:pt x="5121965" y="1409150"/>
                  <a:pt x="5135217" y="1404733"/>
                </a:cubicBezTo>
                <a:cubicBezTo>
                  <a:pt x="5148469" y="1400316"/>
                  <a:pt x="5177183" y="1332950"/>
                  <a:pt x="5188226" y="1331846"/>
                </a:cubicBezTo>
                <a:cubicBezTo>
                  <a:pt x="5199269" y="1330742"/>
                  <a:pt x="5190435" y="1395898"/>
                  <a:pt x="5201478" y="1398107"/>
                </a:cubicBezTo>
                <a:cubicBezTo>
                  <a:pt x="5212521" y="1400316"/>
                  <a:pt x="5240130" y="1337367"/>
                  <a:pt x="5254487" y="1345098"/>
                </a:cubicBezTo>
                <a:cubicBezTo>
                  <a:pt x="5268844" y="1352829"/>
                  <a:pt x="5278782" y="1443386"/>
                  <a:pt x="5287617" y="1444490"/>
                </a:cubicBezTo>
                <a:cubicBezTo>
                  <a:pt x="5296452" y="1445594"/>
                  <a:pt x="5300869" y="1359455"/>
                  <a:pt x="5307495" y="1351725"/>
                </a:cubicBezTo>
                <a:cubicBezTo>
                  <a:pt x="5314121" y="1343995"/>
                  <a:pt x="5320748" y="1320803"/>
                  <a:pt x="5327374" y="1398107"/>
                </a:cubicBezTo>
                <a:cubicBezTo>
                  <a:pt x="5334000" y="1475411"/>
                  <a:pt x="5339522" y="1822177"/>
                  <a:pt x="5347252" y="1815551"/>
                </a:cubicBezTo>
                <a:cubicBezTo>
                  <a:pt x="5354982" y="1808925"/>
                  <a:pt x="5360504" y="1422403"/>
                  <a:pt x="5373756" y="1358351"/>
                </a:cubicBezTo>
                <a:cubicBezTo>
                  <a:pt x="5387008" y="1294299"/>
                  <a:pt x="5407991" y="1435656"/>
                  <a:pt x="5426765" y="1431238"/>
                </a:cubicBezTo>
                <a:cubicBezTo>
                  <a:pt x="5445539" y="1426821"/>
                  <a:pt x="5467626" y="1332950"/>
                  <a:pt x="5486400" y="1331846"/>
                </a:cubicBezTo>
                <a:cubicBezTo>
                  <a:pt x="5505174" y="1330742"/>
                  <a:pt x="5522843" y="1422402"/>
                  <a:pt x="5539408" y="1424611"/>
                </a:cubicBezTo>
                <a:cubicBezTo>
                  <a:pt x="5555973" y="1426820"/>
                  <a:pt x="5575852" y="1345098"/>
                  <a:pt x="5585791" y="1345098"/>
                </a:cubicBezTo>
                <a:cubicBezTo>
                  <a:pt x="5595730" y="1345098"/>
                  <a:pt x="5592417" y="1436759"/>
                  <a:pt x="5599043" y="1424611"/>
                </a:cubicBezTo>
                <a:cubicBezTo>
                  <a:pt x="5605669" y="1412463"/>
                  <a:pt x="5618921" y="1257854"/>
                  <a:pt x="5625547" y="1272211"/>
                </a:cubicBezTo>
                <a:cubicBezTo>
                  <a:pt x="5632173" y="1286568"/>
                  <a:pt x="5627757" y="1498603"/>
                  <a:pt x="5638800" y="1510751"/>
                </a:cubicBezTo>
                <a:cubicBezTo>
                  <a:pt x="5649844" y="1522899"/>
                  <a:pt x="5669721" y="1357246"/>
                  <a:pt x="5691808" y="1345098"/>
                </a:cubicBezTo>
                <a:cubicBezTo>
                  <a:pt x="5713895" y="1332950"/>
                  <a:pt x="5753651" y="1433447"/>
                  <a:pt x="5771321" y="1437864"/>
                </a:cubicBezTo>
                <a:cubicBezTo>
                  <a:pt x="5788991" y="1442281"/>
                  <a:pt x="5790096" y="1372707"/>
                  <a:pt x="5797826" y="1371603"/>
                </a:cubicBezTo>
                <a:cubicBezTo>
                  <a:pt x="5805556" y="1370499"/>
                  <a:pt x="5806661" y="1441177"/>
                  <a:pt x="5817704" y="1431238"/>
                </a:cubicBezTo>
                <a:cubicBezTo>
                  <a:pt x="5828747" y="1421299"/>
                  <a:pt x="5853044" y="1311968"/>
                  <a:pt x="5864087" y="1311968"/>
                </a:cubicBezTo>
                <a:cubicBezTo>
                  <a:pt x="5875130" y="1311968"/>
                  <a:pt x="5874026" y="1423508"/>
                  <a:pt x="5883965" y="1431238"/>
                </a:cubicBezTo>
                <a:cubicBezTo>
                  <a:pt x="5893904" y="1438968"/>
                  <a:pt x="5912678" y="1359455"/>
                  <a:pt x="5923721" y="1358351"/>
                </a:cubicBezTo>
                <a:cubicBezTo>
                  <a:pt x="5934765" y="1357246"/>
                  <a:pt x="5936974" y="1440072"/>
                  <a:pt x="5950226" y="1424611"/>
                </a:cubicBezTo>
                <a:cubicBezTo>
                  <a:pt x="5963478" y="1409150"/>
                  <a:pt x="5988878" y="1247915"/>
                  <a:pt x="6003234" y="1265585"/>
                </a:cubicBezTo>
                <a:cubicBezTo>
                  <a:pt x="6017590" y="1283255"/>
                  <a:pt x="6025322" y="1519586"/>
                  <a:pt x="6036365" y="1530629"/>
                </a:cubicBezTo>
                <a:cubicBezTo>
                  <a:pt x="6047408" y="1541672"/>
                  <a:pt x="6059556" y="1343994"/>
                  <a:pt x="6069495" y="1331846"/>
                </a:cubicBezTo>
                <a:cubicBezTo>
                  <a:pt x="6079434" y="1319698"/>
                  <a:pt x="6084957" y="1461055"/>
                  <a:pt x="6096000" y="1457742"/>
                </a:cubicBezTo>
                <a:cubicBezTo>
                  <a:pt x="6107043" y="1454429"/>
                  <a:pt x="6124713" y="1319698"/>
                  <a:pt x="6135756" y="1311968"/>
                </a:cubicBezTo>
                <a:cubicBezTo>
                  <a:pt x="6146799" y="1304238"/>
                  <a:pt x="6136861" y="1520690"/>
                  <a:pt x="6162261" y="1411359"/>
                </a:cubicBezTo>
                <a:cubicBezTo>
                  <a:pt x="6187661" y="1302028"/>
                  <a:pt x="6251713" y="658194"/>
                  <a:pt x="6288156" y="655985"/>
                </a:cubicBezTo>
                <a:cubicBezTo>
                  <a:pt x="6324599" y="653776"/>
                  <a:pt x="6362147" y="1231350"/>
                  <a:pt x="6380921" y="1398107"/>
                </a:cubicBezTo>
                <a:cubicBezTo>
                  <a:pt x="6399695" y="1564864"/>
                  <a:pt x="6394174" y="1659838"/>
                  <a:pt x="6400800" y="1656525"/>
                </a:cubicBezTo>
                <a:cubicBezTo>
                  <a:pt x="6407426" y="1653212"/>
                  <a:pt x="6410739" y="1415777"/>
                  <a:pt x="6420678" y="1378229"/>
                </a:cubicBezTo>
                <a:cubicBezTo>
                  <a:pt x="6430617" y="1340681"/>
                  <a:pt x="6444973" y="1437864"/>
                  <a:pt x="6460434" y="1431238"/>
                </a:cubicBezTo>
                <a:cubicBezTo>
                  <a:pt x="6475895" y="1424612"/>
                  <a:pt x="6500191" y="1340681"/>
                  <a:pt x="6513443" y="1338472"/>
                </a:cubicBezTo>
                <a:cubicBezTo>
                  <a:pt x="6526695" y="1336263"/>
                  <a:pt x="6517860" y="1425715"/>
                  <a:pt x="6539947" y="1417985"/>
                </a:cubicBezTo>
                <a:cubicBezTo>
                  <a:pt x="6562034" y="1410255"/>
                  <a:pt x="6610626" y="1289881"/>
                  <a:pt x="6645965" y="1292090"/>
                </a:cubicBezTo>
                <a:cubicBezTo>
                  <a:pt x="6681304" y="1294299"/>
                  <a:pt x="6733208" y="1422403"/>
                  <a:pt x="6751982" y="1431238"/>
                </a:cubicBezTo>
                <a:cubicBezTo>
                  <a:pt x="6770756" y="1440073"/>
                  <a:pt x="6743147" y="1350620"/>
                  <a:pt x="6758608" y="1345098"/>
                </a:cubicBezTo>
                <a:cubicBezTo>
                  <a:pt x="6774069" y="1339576"/>
                  <a:pt x="6825973" y="1405837"/>
                  <a:pt x="6844747" y="1398107"/>
                </a:cubicBezTo>
                <a:cubicBezTo>
                  <a:pt x="6863521" y="1390377"/>
                  <a:pt x="6863522" y="1277733"/>
                  <a:pt x="6871252" y="1298716"/>
                </a:cubicBezTo>
                <a:cubicBezTo>
                  <a:pt x="6878982" y="1319699"/>
                  <a:pt x="6882295" y="1509646"/>
                  <a:pt x="6891130" y="1524003"/>
                </a:cubicBezTo>
                <a:cubicBezTo>
                  <a:pt x="6899965" y="1538360"/>
                  <a:pt x="6904383" y="1400316"/>
                  <a:pt x="6924261" y="1384855"/>
                </a:cubicBezTo>
                <a:cubicBezTo>
                  <a:pt x="6944139" y="1369394"/>
                  <a:pt x="6996044" y="1442281"/>
                  <a:pt x="7010400" y="1431238"/>
                </a:cubicBezTo>
                <a:cubicBezTo>
                  <a:pt x="7024756" y="1420195"/>
                  <a:pt x="7002670" y="1319698"/>
                  <a:pt x="7010400" y="1318594"/>
                </a:cubicBezTo>
                <a:cubicBezTo>
                  <a:pt x="7018130" y="1317490"/>
                  <a:pt x="7042426" y="1425715"/>
                  <a:pt x="7056782" y="1424611"/>
                </a:cubicBezTo>
                <a:cubicBezTo>
                  <a:pt x="7071139" y="1423507"/>
                  <a:pt x="7081078" y="1304238"/>
                  <a:pt x="7096539" y="1311968"/>
                </a:cubicBezTo>
                <a:cubicBezTo>
                  <a:pt x="7112000" y="1319698"/>
                  <a:pt x="7136295" y="1467681"/>
                  <a:pt x="7149547" y="1470994"/>
                </a:cubicBezTo>
                <a:cubicBezTo>
                  <a:pt x="7162799" y="1474307"/>
                  <a:pt x="7165009" y="1337368"/>
                  <a:pt x="7176052" y="1331846"/>
                </a:cubicBezTo>
                <a:cubicBezTo>
                  <a:pt x="7187096" y="1326324"/>
                  <a:pt x="7203660" y="1432342"/>
                  <a:pt x="7215808" y="1437864"/>
                </a:cubicBezTo>
                <a:cubicBezTo>
                  <a:pt x="7227956" y="1443386"/>
                  <a:pt x="7236791" y="1364977"/>
                  <a:pt x="7248939" y="1364977"/>
                </a:cubicBezTo>
                <a:cubicBezTo>
                  <a:pt x="7261087" y="1364977"/>
                  <a:pt x="7277652" y="1440073"/>
                  <a:pt x="7288695" y="1437864"/>
                </a:cubicBezTo>
                <a:cubicBezTo>
                  <a:pt x="7299738" y="1435655"/>
                  <a:pt x="7308574" y="1347308"/>
                  <a:pt x="7315200" y="1351725"/>
                </a:cubicBezTo>
                <a:cubicBezTo>
                  <a:pt x="7321826" y="1356142"/>
                  <a:pt x="7317409" y="1457742"/>
                  <a:pt x="7328452" y="1464368"/>
                </a:cubicBezTo>
                <a:cubicBezTo>
                  <a:pt x="7339496" y="1470994"/>
                  <a:pt x="7360478" y="1431237"/>
                  <a:pt x="7381461" y="1391481"/>
                </a:cubicBezTo>
              </a:path>
            </a:pathLst>
          </a:cu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6" name="Freeform 15">
            <a:extLst>
              <a:ext uri="{FF2B5EF4-FFF2-40B4-BE49-F238E27FC236}">
                <a16:creationId xmlns:a16="http://schemas.microsoft.com/office/drawing/2014/main" id="{BE485CA2-C46A-4BEF-88E7-B658BDCC18BD}"/>
              </a:ext>
            </a:extLst>
          </p:cNvPr>
          <p:cNvSpPr/>
          <p:nvPr/>
        </p:nvSpPr>
        <p:spPr>
          <a:xfrm>
            <a:off x="3104370" y="2236631"/>
            <a:ext cx="5546035" cy="419891"/>
          </a:xfrm>
          <a:custGeom>
            <a:avLst/>
            <a:gdLst>
              <a:gd name="connsiteX0" fmla="*/ 0 w 7394713"/>
              <a:gd name="connsiteY0" fmla="*/ 473662 h 559854"/>
              <a:gd name="connsiteX1" fmla="*/ 92766 w 7394713"/>
              <a:gd name="connsiteY1" fmla="*/ 559801 h 559854"/>
              <a:gd name="connsiteX2" fmla="*/ 185531 w 7394713"/>
              <a:gd name="connsiteY2" fmla="*/ 486914 h 559854"/>
              <a:gd name="connsiteX3" fmla="*/ 324679 w 7394713"/>
              <a:gd name="connsiteY3" fmla="*/ 506793 h 559854"/>
              <a:gd name="connsiteX4" fmla="*/ 357809 w 7394713"/>
              <a:gd name="connsiteY4" fmla="*/ 440532 h 559854"/>
              <a:gd name="connsiteX5" fmla="*/ 384313 w 7394713"/>
              <a:gd name="connsiteY5" fmla="*/ 506793 h 559854"/>
              <a:gd name="connsiteX6" fmla="*/ 576470 w 7394713"/>
              <a:gd name="connsiteY6" fmla="*/ 486914 h 559854"/>
              <a:gd name="connsiteX7" fmla="*/ 576470 w 7394713"/>
              <a:gd name="connsiteY7" fmla="*/ 506793 h 559854"/>
              <a:gd name="connsiteX8" fmla="*/ 735496 w 7394713"/>
              <a:gd name="connsiteY8" fmla="*/ 453784 h 559854"/>
              <a:gd name="connsiteX9" fmla="*/ 768626 w 7394713"/>
              <a:gd name="connsiteY9" fmla="*/ 500167 h 559854"/>
              <a:gd name="connsiteX10" fmla="*/ 854766 w 7394713"/>
              <a:gd name="connsiteY10" fmla="*/ 460410 h 559854"/>
              <a:gd name="connsiteX11" fmla="*/ 887896 w 7394713"/>
              <a:gd name="connsiteY11" fmla="*/ 480288 h 559854"/>
              <a:gd name="connsiteX12" fmla="*/ 954157 w 7394713"/>
              <a:gd name="connsiteY12" fmla="*/ 447158 h 559854"/>
              <a:gd name="connsiteX13" fmla="*/ 980661 w 7394713"/>
              <a:gd name="connsiteY13" fmla="*/ 513419 h 559854"/>
              <a:gd name="connsiteX14" fmla="*/ 1093305 w 7394713"/>
              <a:gd name="connsiteY14" fmla="*/ 427280 h 559854"/>
              <a:gd name="connsiteX15" fmla="*/ 1139687 w 7394713"/>
              <a:gd name="connsiteY15" fmla="*/ 473662 h 559854"/>
              <a:gd name="connsiteX16" fmla="*/ 1351722 w 7394713"/>
              <a:gd name="connsiteY16" fmla="*/ 433906 h 559854"/>
              <a:gd name="connsiteX17" fmla="*/ 1398105 w 7394713"/>
              <a:gd name="connsiteY17" fmla="*/ 480288 h 559854"/>
              <a:gd name="connsiteX18" fmla="*/ 1490870 w 7394713"/>
              <a:gd name="connsiteY18" fmla="*/ 420653 h 559854"/>
              <a:gd name="connsiteX19" fmla="*/ 1543879 w 7394713"/>
              <a:gd name="connsiteY19" fmla="*/ 473662 h 559854"/>
              <a:gd name="connsiteX20" fmla="*/ 1610140 w 7394713"/>
              <a:gd name="connsiteY20" fmla="*/ 420653 h 559854"/>
              <a:gd name="connsiteX21" fmla="*/ 1649896 w 7394713"/>
              <a:gd name="connsiteY21" fmla="*/ 453784 h 559854"/>
              <a:gd name="connsiteX22" fmla="*/ 1769166 w 7394713"/>
              <a:gd name="connsiteY22" fmla="*/ 400775 h 559854"/>
              <a:gd name="connsiteX23" fmla="*/ 1795670 w 7394713"/>
              <a:gd name="connsiteY23" fmla="*/ 460410 h 559854"/>
              <a:gd name="connsiteX24" fmla="*/ 1934818 w 7394713"/>
              <a:gd name="connsiteY24" fmla="*/ 407401 h 559854"/>
              <a:gd name="connsiteX25" fmla="*/ 1948070 w 7394713"/>
              <a:gd name="connsiteY25" fmla="*/ 433906 h 559854"/>
              <a:gd name="connsiteX26" fmla="*/ 2034209 w 7394713"/>
              <a:gd name="connsiteY26" fmla="*/ 394149 h 559854"/>
              <a:gd name="connsiteX27" fmla="*/ 2093844 w 7394713"/>
              <a:gd name="connsiteY27" fmla="*/ 447158 h 559854"/>
              <a:gd name="connsiteX28" fmla="*/ 2199861 w 7394713"/>
              <a:gd name="connsiteY28" fmla="*/ 394149 h 559854"/>
              <a:gd name="connsiteX29" fmla="*/ 2226366 w 7394713"/>
              <a:gd name="connsiteY29" fmla="*/ 440532 h 559854"/>
              <a:gd name="connsiteX30" fmla="*/ 2378766 w 7394713"/>
              <a:gd name="connsiteY30" fmla="*/ 354393 h 559854"/>
              <a:gd name="connsiteX31" fmla="*/ 2405270 w 7394713"/>
              <a:gd name="connsiteY31" fmla="*/ 407401 h 559854"/>
              <a:gd name="connsiteX32" fmla="*/ 2564296 w 7394713"/>
              <a:gd name="connsiteY32" fmla="*/ 354393 h 559854"/>
              <a:gd name="connsiteX33" fmla="*/ 2590800 w 7394713"/>
              <a:gd name="connsiteY33" fmla="*/ 420653 h 559854"/>
              <a:gd name="connsiteX34" fmla="*/ 2676940 w 7394713"/>
              <a:gd name="connsiteY34" fmla="*/ 354393 h 559854"/>
              <a:gd name="connsiteX35" fmla="*/ 2729948 w 7394713"/>
              <a:gd name="connsiteY35" fmla="*/ 387523 h 559854"/>
              <a:gd name="connsiteX36" fmla="*/ 2816087 w 7394713"/>
              <a:gd name="connsiteY36" fmla="*/ 341140 h 559854"/>
              <a:gd name="connsiteX37" fmla="*/ 2855844 w 7394713"/>
              <a:gd name="connsiteY37" fmla="*/ 394149 h 559854"/>
              <a:gd name="connsiteX38" fmla="*/ 2981740 w 7394713"/>
              <a:gd name="connsiteY38" fmla="*/ 354393 h 559854"/>
              <a:gd name="connsiteX39" fmla="*/ 3001618 w 7394713"/>
              <a:gd name="connsiteY39" fmla="*/ 407401 h 559854"/>
              <a:gd name="connsiteX40" fmla="*/ 3067879 w 7394713"/>
              <a:gd name="connsiteY40" fmla="*/ 334514 h 559854"/>
              <a:gd name="connsiteX41" fmla="*/ 3120887 w 7394713"/>
              <a:gd name="connsiteY41" fmla="*/ 433906 h 559854"/>
              <a:gd name="connsiteX42" fmla="*/ 3187148 w 7394713"/>
              <a:gd name="connsiteY42" fmla="*/ 334514 h 559854"/>
              <a:gd name="connsiteX43" fmla="*/ 3240157 w 7394713"/>
              <a:gd name="connsiteY43" fmla="*/ 380897 h 559854"/>
              <a:gd name="connsiteX44" fmla="*/ 3286540 w 7394713"/>
              <a:gd name="connsiteY44" fmla="*/ 341140 h 559854"/>
              <a:gd name="connsiteX45" fmla="*/ 3319670 w 7394713"/>
              <a:gd name="connsiteY45" fmla="*/ 400775 h 559854"/>
              <a:gd name="connsiteX46" fmla="*/ 3405809 w 7394713"/>
              <a:gd name="connsiteY46" fmla="*/ 327888 h 559854"/>
              <a:gd name="connsiteX47" fmla="*/ 3465444 w 7394713"/>
              <a:gd name="connsiteY47" fmla="*/ 394149 h 559854"/>
              <a:gd name="connsiteX48" fmla="*/ 3544957 w 7394713"/>
              <a:gd name="connsiteY48" fmla="*/ 308010 h 559854"/>
              <a:gd name="connsiteX49" fmla="*/ 3571461 w 7394713"/>
              <a:gd name="connsiteY49" fmla="*/ 354393 h 559854"/>
              <a:gd name="connsiteX50" fmla="*/ 3664226 w 7394713"/>
              <a:gd name="connsiteY50" fmla="*/ 301384 h 559854"/>
              <a:gd name="connsiteX51" fmla="*/ 3677479 w 7394713"/>
              <a:gd name="connsiteY51" fmla="*/ 347767 h 559854"/>
              <a:gd name="connsiteX52" fmla="*/ 3763618 w 7394713"/>
              <a:gd name="connsiteY52" fmla="*/ 255001 h 559854"/>
              <a:gd name="connsiteX53" fmla="*/ 3803374 w 7394713"/>
              <a:gd name="connsiteY53" fmla="*/ 387523 h 559854"/>
              <a:gd name="connsiteX54" fmla="*/ 3969026 w 7394713"/>
              <a:gd name="connsiteY54" fmla="*/ 288132 h 559854"/>
              <a:gd name="connsiteX55" fmla="*/ 4002157 w 7394713"/>
              <a:gd name="connsiteY55" fmla="*/ 361019 h 559854"/>
              <a:gd name="connsiteX56" fmla="*/ 4075044 w 7394713"/>
              <a:gd name="connsiteY56" fmla="*/ 288132 h 559854"/>
              <a:gd name="connsiteX57" fmla="*/ 4141305 w 7394713"/>
              <a:gd name="connsiteY57" fmla="*/ 327888 h 559854"/>
              <a:gd name="connsiteX58" fmla="*/ 4194313 w 7394713"/>
              <a:gd name="connsiteY58" fmla="*/ 274880 h 559854"/>
              <a:gd name="connsiteX59" fmla="*/ 4240696 w 7394713"/>
              <a:gd name="connsiteY59" fmla="*/ 314636 h 559854"/>
              <a:gd name="connsiteX60" fmla="*/ 4353340 w 7394713"/>
              <a:gd name="connsiteY60" fmla="*/ 261627 h 559854"/>
              <a:gd name="connsiteX61" fmla="*/ 4412974 w 7394713"/>
              <a:gd name="connsiteY61" fmla="*/ 294758 h 559854"/>
              <a:gd name="connsiteX62" fmla="*/ 4512366 w 7394713"/>
              <a:gd name="connsiteY62" fmla="*/ 255001 h 559854"/>
              <a:gd name="connsiteX63" fmla="*/ 4578626 w 7394713"/>
              <a:gd name="connsiteY63" fmla="*/ 294758 h 559854"/>
              <a:gd name="connsiteX64" fmla="*/ 4625009 w 7394713"/>
              <a:gd name="connsiteY64" fmla="*/ 255001 h 559854"/>
              <a:gd name="connsiteX65" fmla="*/ 4664766 w 7394713"/>
              <a:gd name="connsiteY65" fmla="*/ 281506 h 559854"/>
              <a:gd name="connsiteX66" fmla="*/ 4797287 w 7394713"/>
              <a:gd name="connsiteY66" fmla="*/ 235123 h 559854"/>
              <a:gd name="connsiteX67" fmla="*/ 4823792 w 7394713"/>
              <a:gd name="connsiteY67" fmla="*/ 274880 h 559854"/>
              <a:gd name="connsiteX68" fmla="*/ 4909931 w 7394713"/>
              <a:gd name="connsiteY68" fmla="*/ 208619 h 559854"/>
              <a:gd name="connsiteX69" fmla="*/ 4976192 w 7394713"/>
              <a:gd name="connsiteY69" fmla="*/ 268253 h 559854"/>
              <a:gd name="connsiteX70" fmla="*/ 5049079 w 7394713"/>
              <a:gd name="connsiteY70" fmla="*/ 221871 h 559854"/>
              <a:gd name="connsiteX71" fmla="*/ 5121966 w 7394713"/>
              <a:gd name="connsiteY71" fmla="*/ 268253 h 559854"/>
              <a:gd name="connsiteX72" fmla="*/ 5188226 w 7394713"/>
              <a:gd name="connsiteY72" fmla="*/ 188740 h 559854"/>
              <a:gd name="connsiteX73" fmla="*/ 5287618 w 7394713"/>
              <a:gd name="connsiteY73" fmla="*/ 248375 h 559854"/>
              <a:gd name="connsiteX74" fmla="*/ 5367131 w 7394713"/>
              <a:gd name="connsiteY74" fmla="*/ 188740 h 559854"/>
              <a:gd name="connsiteX75" fmla="*/ 5400261 w 7394713"/>
              <a:gd name="connsiteY75" fmla="*/ 215245 h 559854"/>
              <a:gd name="connsiteX76" fmla="*/ 5479774 w 7394713"/>
              <a:gd name="connsiteY76" fmla="*/ 175488 h 559854"/>
              <a:gd name="connsiteX77" fmla="*/ 5559287 w 7394713"/>
              <a:gd name="connsiteY77" fmla="*/ 228497 h 559854"/>
              <a:gd name="connsiteX78" fmla="*/ 5638800 w 7394713"/>
              <a:gd name="connsiteY78" fmla="*/ 168862 h 559854"/>
              <a:gd name="connsiteX79" fmla="*/ 5731566 w 7394713"/>
              <a:gd name="connsiteY79" fmla="*/ 208619 h 559854"/>
              <a:gd name="connsiteX80" fmla="*/ 5830957 w 7394713"/>
              <a:gd name="connsiteY80" fmla="*/ 142358 h 559854"/>
              <a:gd name="connsiteX81" fmla="*/ 5870713 w 7394713"/>
              <a:gd name="connsiteY81" fmla="*/ 162236 h 559854"/>
              <a:gd name="connsiteX82" fmla="*/ 5930348 w 7394713"/>
              <a:gd name="connsiteY82" fmla="*/ 122480 h 559854"/>
              <a:gd name="connsiteX83" fmla="*/ 6062870 w 7394713"/>
              <a:gd name="connsiteY83" fmla="*/ 188740 h 559854"/>
              <a:gd name="connsiteX84" fmla="*/ 6149009 w 7394713"/>
              <a:gd name="connsiteY84" fmla="*/ 102601 h 559854"/>
              <a:gd name="connsiteX85" fmla="*/ 6241774 w 7394713"/>
              <a:gd name="connsiteY85" fmla="*/ 162236 h 559854"/>
              <a:gd name="connsiteX86" fmla="*/ 6301409 w 7394713"/>
              <a:gd name="connsiteY86" fmla="*/ 82723 h 559854"/>
              <a:gd name="connsiteX87" fmla="*/ 6347792 w 7394713"/>
              <a:gd name="connsiteY87" fmla="*/ 129106 h 559854"/>
              <a:gd name="connsiteX88" fmla="*/ 6467061 w 7394713"/>
              <a:gd name="connsiteY88" fmla="*/ 95975 h 559854"/>
              <a:gd name="connsiteX89" fmla="*/ 6493566 w 7394713"/>
              <a:gd name="connsiteY89" fmla="*/ 148984 h 559854"/>
              <a:gd name="connsiteX90" fmla="*/ 6566453 w 7394713"/>
              <a:gd name="connsiteY90" fmla="*/ 89349 h 559854"/>
              <a:gd name="connsiteX91" fmla="*/ 6606209 w 7394713"/>
              <a:gd name="connsiteY91" fmla="*/ 129106 h 559854"/>
              <a:gd name="connsiteX92" fmla="*/ 6645966 w 7394713"/>
              <a:gd name="connsiteY92" fmla="*/ 49593 h 559854"/>
              <a:gd name="connsiteX93" fmla="*/ 6732105 w 7394713"/>
              <a:gd name="connsiteY93" fmla="*/ 95975 h 559854"/>
              <a:gd name="connsiteX94" fmla="*/ 6765235 w 7394713"/>
              <a:gd name="connsiteY94" fmla="*/ 62845 h 559854"/>
              <a:gd name="connsiteX95" fmla="*/ 6804992 w 7394713"/>
              <a:gd name="connsiteY95" fmla="*/ 102601 h 559854"/>
              <a:gd name="connsiteX96" fmla="*/ 6838122 w 7394713"/>
              <a:gd name="connsiteY96" fmla="*/ 29714 h 559854"/>
              <a:gd name="connsiteX97" fmla="*/ 6884505 w 7394713"/>
              <a:gd name="connsiteY97" fmla="*/ 89349 h 559854"/>
              <a:gd name="connsiteX98" fmla="*/ 6950766 w 7394713"/>
              <a:gd name="connsiteY98" fmla="*/ 29714 h 559854"/>
              <a:gd name="connsiteX99" fmla="*/ 6997148 w 7394713"/>
              <a:gd name="connsiteY99" fmla="*/ 95975 h 559854"/>
              <a:gd name="connsiteX100" fmla="*/ 7056783 w 7394713"/>
              <a:gd name="connsiteY100" fmla="*/ 3210 h 559854"/>
              <a:gd name="connsiteX101" fmla="*/ 7156174 w 7394713"/>
              <a:gd name="connsiteY101" fmla="*/ 62845 h 559854"/>
              <a:gd name="connsiteX102" fmla="*/ 7222435 w 7394713"/>
              <a:gd name="connsiteY102" fmla="*/ 23088 h 559854"/>
              <a:gd name="connsiteX103" fmla="*/ 7275444 w 7394713"/>
              <a:gd name="connsiteY103" fmla="*/ 69471 h 559854"/>
              <a:gd name="connsiteX104" fmla="*/ 7328453 w 7394713"/>
              <a:gd name="connsiteY104" fmla="*/ 3210 h 559854"/>
              <a:gd name="connsiteX105" fmla="*/ 7394713 w 7394713"/>
              <a:gd name="connsiteY105" fmla="*/ 16462 h 559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7394713" h="559854">
                <a:moveTo>
                  <a:pt x="0" y="473662"/>
                </a:moveTo>
                <a:cubicBezTo>
                  <a:pt x="30922" y="515627"/>
                  <a:pt x="61844" y="557592"/>
                  <a:pt x="92766" y="559801"/>
                </a:cubicBezTo>
                <a:cubicBezTo>
                  <a:pt x="123688" y="562010"/>
                  <a:pt x="146879" y="495749"/>
                  <a:pt x="185531" y="486914"/>
                </a:cubicBezTo>
                <a:cubicBezTo>
                  <a:pt x="224183" y="478079"/>
                  <a:pt x="295966" y="514523"/>
                  <a:pt x="324679" y="506793"/>
                </a:cubicBezTo>
                <a:cubicBezTo>
                  <a:pt x="353392" y="499063"/>
                  <a:pt x="347870" y="440532"/>
                  <a:pt x="357809" y="440532"/>
                </a:cubicBezTo>
                <a:cubicBezTo>
                  <a:pt x="367748" y="440532"/>
                  <a:pt x="347870" y="499063"/>
                  <a:pt x="384313" y="506793"/>
                </a:cubicBezTo>
                <a:cubicBezTo>
                  <a:pt x="420756" y="514523"/>
                  <a:pt x="576470" y="486914"/>
                  <a:pt x="576470" y="486914"/>
                </a:cubicBezTo>
                <a:cubicBezTo>
                  <a:pt x="608496" y="486914"/>
                  <a:pt x="549966" y="512315"/>
                  <a:pt x="576470" y="506793"/>
                </a:cubicBezTo>
                <a:cubicBezTo>
                  <a:pt x="602974" y="501271"/>
                  <a:pt x="703470" y="454888"/>
                  <a:pt x="735496" y="453784"/>
                </a:cubicBezTo>
                <a:cubicBezTo>
                  <a:pt x="767522" y="452680"/>
                  <a:pt x="748748" y="499063"/>
                  <a:pt x="768626" y="500167"/>
                </a:cubicBezTo>
                <a:cubicBezTo>
                  <a:pt x="788504" y="501271"/>
                  <a:pt x="834888" y="463723"/>
                  <a:pt x="854766" y="460410"/>
                </a:cubicBezTo>
                <a:cubicBezTo>
                  <a:pt x="874644" y="457097"/>
                  <a:pt x="871331" y="482497"/>
                  <a:pt x="887896" y="480288"/>
                </a:cubicBezTo>
                <a:cubicBezTo>
                  <a:pt x="904461" y="478079"/>
                  <a:pt x="938696" y="441636"/>
                  <a:pt x="954157" y="447158"/>
                </a:cubicBezTo>
                <a:cubicBezTo>
                  <a:pt x="969618" y="452680"/>
                  <a:pt x="957470" y="516732"/>
                  <a:pt x="980661" y="513419"/>
                </a:cubicBezTo>
                <a:cubicBezTo>
                  <a:pt x="1003852" y="510106"/>
                  <a:pt x="1066801" y="433906"/>
                  <a:pt x="1093305" y="427280"/>
                </a:cubicBezTo>
                <a:cubicBezTo>
                  <a:pt x="1119809" y="420654"/>
                  <a:pt x="1096618" y="472558"/>
                  <a:pt x="1139687" y="473662"/>
                </a:cubicBezTo>
                <a:cubicBezTo>
                  <a:pt x="1182756" y="474766"/>
                  <a:pt x="1308652" y="432802"/>
                  <a:pt x="1351722" y="433906"/>
                </a:cubicBezTo>
                <a:cubicBezTo>
                  <a:pt x="1394792" y="435010"/>
                  <a:pt x="1374914" y="482497"/>
                  <a:pt x="1398105" y="480288"/>
                </a:cubicBezTo>
                <a:cubicBezTo>
                  <a:pt x="1421296" y="478079"/>
                  <a:pt x="1466574" y="421757"/>
                  <a:pt x="1490870" y="420653"/>
                </a:cubicBezTo>
                <a:cubicBezTo>
                  <a:pt x="1515166" y="419549"/>
                  <a:pt x="1524001" y="473662"/>
                  <a:pt x="1543879" y="473662"/>
                </a:cubicBezTo>
                <a:cubicBezTo>
                  <a:pt x="1563757" y="473662"/>
                  <a:pt x="1592471" y="423966"/>
                  <a:pt x="1610140" y="420653"/>
                </a:cubicBezTo>
                <a:cubicBezTo>
                  <a:pt x="1627809" y="417340"/>
                  <a:pt x="1623392" y="457097"/>
                  <a:pt x="1649896" y="453784"/>
                </a:cubicBezTo>
                <a:cubicBezTo>
                  <a:pt x="1676400" y="450471"/>
                  <a:pt x="1744870" y="399671"/>
                  <a:pt x="1769166" y="400775"/>
                </a:cubicBezTo>
                <a:cubicBezTo>
                  <a:pt x="1793462" y="401879"/>
                  <a:pt x="1768061" y="459306"/>
                  <a:pt x="1795670" y="460410"/>
                </a:cubicBezTo>
                <a:cubicBezTo>
                  <a:pt x="1823279" y="461514"/>
                  <a:pt x="1934818" y="407401"/>
                  <a:pt x="1934818" y="407401"/>
                </a:cubicBezTo>
                <a:cubicBezTo>
                  <a:pt x="1960218" y="402984"/>
                  <a:pt x="1931505" y="436115"/>
                  <a:pt x="1948070" y="433906"/>
                </a:cubicBezTo>
                <a:cubicBezTo>
                  <a:pt x="1964635" y="431697"/>
                  <a:pt x="2009913" y="391940"/>
                  <a:pt x="2034209" y="394149"/>
                </a:cubicBezTo>
                <a:cubicBezTo>
                  <a:pt x="2058505" y="396358"/>
                  <a:pt x="2066235" y="447158"/>
                  <a:pt x="2093844" y="447158"/>
                </a:cubicBezTo>
                <a:cubicBezTo>
                  <a:pt x="2121453" y="447158"/>
                  <a:pt x="2177774" y="395253"/>
                  <a:pt x="2199861" y="394149"/>
                </a:cubicBezTo>
                <a:cubicBezTo>
                  <a:pt x="2221948" y="393045"/>
                  <a:pt x="2196549" y="447158"/>
                  <a:pt x="2226366" y="440532"/>
                </a:cubicBezTo>
                <a:cubicBezTo>
                  <a:pt x="2256183" y="433906"/>
                  <a:pt x="2348949" y="359915"/>
                  <a:pt x="2378766" y="354393"/>
                </a:cubicBezTo>
                <a:cubicBezTo>
                  <a:pt x="2408583" y="348871"/>
                  <a:pt x="2374348" y="407401"/>
                  <a:pt x="2405270" y="407401"/>
                </a:cubicBezTo>
                <a:cubicBezTo>
                  <a:pt x="2436192" y="407401"/>
                  <a:pt x="2533374" y="352184"/>
                  <a:pt x="2564296" y="354393"/>
                </a:cubicBezTo>
                <a:cubicBezTo>
                  <a:pt x="2595218" y="356602"/>
                  <a:pt x="2572026" y="420653"/>
                  <a:pt x="2590800" y="420653"/>
                </a:cubicBezTo>
                <a:cubicBezTo>
                  <a:pt x="2609574" y="420653"/>
                  <a:pt x="2653749" y="359915"/>
                  <a:pt x="2676940" y="354393"/>
                </a:cubicBezTo>
                <a:cubicBezTo>
                  <a:pt x="2700131" y="348871"/>
                  <a:pt x="2706757" y="389732"/>
                  <a:pt x="2729948" y="387523"/>
                </a:cubicBezTo>
                <a:cubicBezTo>
                  <a:pt x="2753139" y="385314"/>
                  <a:pt x="2795104" y="340036"/>
                  <a:pt x="2816087" y="341140"/>
                </a:cubicBezTo>
                <a:cubicBezTo>
                  <a:pt x="2837070" y="342244"/>
                  <a:pt x="2828235" y="391940"/>
                  <a:pt x="2855844" y="394149"/>
                </a:cubicBezTo>
                <a:cubicBezTo>
                  <a:pt x="2883453" y="396358"/>
                  <a:pt x="2957444" y="352184"/>
                  <a:pt x="2981740" y="354393"/>
                </a:cubicBezTo>
                <a:cubicBezTo>
                  <a:pt x="3006036" y="356602"/>
                  <a:pt x="2987262" y="410714"/>
                  <a:pt x="3001618" y="407401"/>
                </a:cubicBezTo>
                <a:cubicBezTo>
                  <a:pt x="3015974" y="404088"/>
                  <a:pt x="3048001" y="330097"/>
                  <a:pt x="3067879" y="334514"/>
                </a:cubicBezTo>
                <a:cubicBezTo>
                  <a:pt x="3087757" y="338931"/>
                  <a:pt x="3101009" y="433906"/>
                  <a:pt x="3120887" y="433906"/>
                </a:cubicBezTo>
                <a:cubicBezTo>
                  <a:pt x="3140765" y="433906"/>
                  <a:pt x="3167270" y="343349"/>
                  <a:pt x="3187148" y="334514"/>
                </a:cubicBezTo>
                <a:cubicBezTo>
                  <a:pt x="3207026" y="325679"/>
                  <a:pt x="3223592" y="379793"/>
                  <a:pt x="3240157" y="380897"/>
                </a:cubicBezTo>
                <a:cubicBezTo>
                  <a:pt x="3256722" y="382001"/>
                  <a:pt x="3273288" y="337827"/>
                  <a:pt x="3286540" y="341140"/>
                </a:cubicBezTo>
                <a:cubicBezTo>
                  <a:pt x="3299792" y="344453"/>
                  <a:pt x="3299792" y="402984"/>
                  <a:pt x="3319670" y="400775"/>
                </a:cubicBezTo>
                <a:cubicBezTo>
                  <a:pt x="3339548" y="398566"/>
                  <a:pt x="3381513" y="328992"/>
                  <a:pt x="3405809" y="327888"/>
                </a:cubicBezTo>
                <a:cubicBezTo>
                  <a:pt x="3430105" y="326784"/>
                  <a:pt x="3442253" y="397462"/>
                  <a:pt x="3465444" y="394149"/>
                </a:cubicBezTo>
                <a:cubicBezTo>
                  <a:pt x="3488635" y="390836"/>
                  <a:pt x="3527288" y="314636"/>
                  <a:pt x="3544957" y="308010"/>
                </a:cubicBezTo>
                <a:cubicBezTo>
                  <a:pt x="3562627" y="301384"/>
                  <a:pt x="3551583" y="355497"/>
                  <a:pt x="3571461" y="354393"/>
                </a:cubicBezTo>
                <a:cubicBezTo>
                  <a:pt x="3591339" y="353289"/>
                  <a:pt x="3646557" y="302488"/>
                  <a:pt x="3664226" y="301384"/>
                </a:cubicBezTo>
                <a:cubicBezTo>
                  <a:pt x="3681895" y="300280"/>
                  <a:pt x="3660914" y="355497"/>
                  <a:pt x="3677479" y="347767"/>
                </a:cubicBezTo>
                <a:cubicBezTo>
                  <a:pt x="3694044" y="340036"/>
                  <a:pt x="3742636" y="248375"/>
                  <a:pt x="3763618" y="255001"/>
                </a:cubicBezTo>
                <a:cubicBezTo>
                  <a:pt x="3784600" y="261627"/>
                  <a:pt x="3769139" y="382001"/>
                  <a:pt x="3803374" y="387523"/>
                </a:cubicBezTo>
                <a:cubicBezTo>
                  <a:pt x="3837609" y="393045"/>
                  <a:pt x="3935896" y="292549"/>
                  <a:pt x="3969026" y="288132"/>
                </a:cubicBezTo>
                <a:cubicBezTo>
                  <a:pt x="4002156" y="283715"/>
                  <a:pt x="3984487" y="361019"/>
                  <a:pt x="4002157" y="361019"/>
                </a:cubicBezTo>
                <a:cubicBezTo>
                  <a:pt x="4019827" y="361019"/>
                  <a:pt x="4051853" y="293654"/>
                  <a:pt x="4075044" y="288132"/>
                </a:cubicBezTo>
                <a:cubicBezTo>
                  <a:pt x="4098235" y="282610"/>
                  <a:pt x="4121427" y="330097"/>
                  <a:pt x="4141305" y="327888"/>
                </a:cubicBezTo>
                <a:cubicBezTo>
                  <a:pt x="4161183" y="325679"/>
                  <a:pt x="4177748" y="277089"/>
                  <a:pt x="4194313" y="274880"/>
                </a:cubicBezTo>
                <a:cubicBezTo>
                  <a:pt x="4210878" y="272671"/>
                  <a:pt x="4214192" y="316845"/>
                  <a:pt x="4240696" y="314636"/>
                </a:cubicBezTo>
                <a:cubicBezTo>
                  <a:pt x="4267201" y="312427"/>
                  <a:pt x="4324627" y="264940"/>
                  <a:pt x="4353340" y="261627"/>
                </a:cubicBezTo>
                <a:cubicBezTo>
                  <a:pt x="4382053" y="258314"/>
                  <a:pt x="4386470" y="295862"/>
                  <a:pt x="4412974" y="294758"/>
                </a:cubicBezTo>
                <a:cubicBezTo>
                  <a:pt x="4439478" y="293654"/>
                  <a:pt x="4484757" y="255001"/>
                  <a:pt x="4512366" y="255001"/>
                </a:cubicBezTo>
                <a:cubicBezTo>
                  <a:pt x="4539975" y="255001"/>
                  <a:pt x="4559852" y="294758"/>
                  <a:pt x="4578626" y="294758"/>
                </a:cubicBezTo>
                <a:cubicBezTo>
                  <a:pt x="4597400" y="294758"/>
                  <a:pt x="4610653" y="257210"/>
                  <a:pt x="4625009" y="255001"/>
                </a:cubicBezTo>
                <a:cubicBezTo>
                  <a:pt x="4639365" y="252792"/>
                  <a:pt x="4636053" y="284819"/>
                  <a:pt x="4664766" y="281506"/>
                </a:cubicBezTo>
                <a:cubicBezTo>
                  <a:pt x="4693479" y="278193"/>
                  <a:pt x="4770783" y="236227"/>
                  <a:pt x="4797287" y="235123"/>
                </a:cubicBezTo>
                <a:cubicBezTo>
                  <a:pt x="4823791" y="234019"/>
                  <a:pt x="4805018" y="279297"/>
                  <a:pt x="4823792" y="274880"/>
                </a:cubicBezTo>
                <a:cubicBezTo>
                  <a:pt x="4842566" y="270463"/>
                  <a:pt x="4884531" y="209723"/>
                  <a:pt x="4909931" y="208619"/>
                </a:cubicBezTo>
                <a:cubicBezTo>
                  <a:pt x="4935331" y="207514"/>
                  <a:pt x="4953001" y="266044"/>
                  <a:pt x="4976192" y="268253"/>
                </a:cubicBezTo>
                <a:cubicBezTo>
                  <a:pt x="4999383" y="270462"/>
                  <a:pt x="5024783" y="221871"/>
                  <a:pt x="5049079" y="221871"/>
                </a:cubicBezTo>
                <a:cubicBezTo>
                  <a:pt x="5073375" y="221871"/>
                  <a:pt x="5098775" y="273775"/>
                  <a:pt x="5121966" y="268253"/>
                </a:cubicBezTo>
                <a:cubicBezTo>
                  <a:pt x="5145157" y="262731"/>
                  <a:pt x="5160617" y="192053"/>
                  <a:pt x="5188226" y="188740"/>
                </a:cubicBezTo>
                <a:cubicBezTo>
                  <a:pt x="5215835" y="185427"/>
                  <a:pt x="5257801" y="248375"/>
                  <a:pt x="5287618" y="248375"/>
                </a:cubicBezTo>
                <a:cubicBezTo>
                  <a:pt x="5317435" y="248375"/>
                  <a:pt x="5348357" y="194262"/>
                  <a:pt x="5367131" y="188740"/>
                </a:cubicBezTo>
                <a:cubicBezTo>
                  <a:pt x="5385905" y="183218"/>
                  <a:pt x="5381487" y="217454"/>
                  <a:pt x="5400261" y="215245"/>
                </a:cubicBezTo>
                <a:cubicBezTo>
                  <a:pt x="5419035" y="213036"/>
                  <a:pt x="5453270" y="173279"/>
                  <a:pt x="5479774" y="175488"/>
                </a:cubicBezTo>
                <a:cubicBezTo>
                  <a:pt x="5506278" y="177697"/>
                  <a:pt x="5532783" y="229601"/>
                  <a:pt x="5559287" y="228497"/>
                </a:cubicBezTo>
                <a:cubicBezTo>
                  <a:pt x="5585791" y="227393"/>
                  <a:pt x="5610087" y="172175"/>
                  <a:pt x="5638800" y="168862"/>
                </a:cubicBezTo>
                <a:cubicBezTo>
                  <a:pt x="5667513" y="165549"/>
                  <a:pt x="5699540" y="213036"/>
                  <a:pt x="5731566" y="208619"/>
                </a:cubicBezTo>
                <a:cubicBezTo>
                  <a:pt x="5763592" y="204202"/>
                  <a:pt x="5807766" y="150089"/>
                  <a:pt x="5830957" y="142358"/>
                </a:cubicBezTo>
                <a:cubicBezTo>
                  <a:pt x="5854148" y="134627"/>
                  <a:pt x="5854148" y="165549"/>
                  <a:pt x="5870713" y="162236"/>
                </a:cubicBezTo>
                <a:cubicBezTo>
                  <a:pt x="5887278" y="158923"/>
                  <a:pt x="5898322" y="118063"/>
                  <a:pt x="5930348" y="122480"/>
                </a:cubicBezTo>
                <a:cubicBezTo>
                  <a:pt x="5962374" y="126897"/>
                  <a:pt x="6026427" y="192053"/>
                  <a:pt x="6062870" y="188740"/>
                </a:cubicBezTo>
                <a:cubicBezTo>
                  <a:pt x="6099313" y="185427"/>
                  <a:pt x="6119192" y="107018"/>
                  <a:pt x="6149009" y="102601"/>
                </a:cubicBezTo>
                <a:cubicBezTo>
                  <a:pt x="6178826" y="98184"/>
                  <a:pt x="6216374" y="165549"/>
                  <a:pt x="6241774" y="162236"/>
                </a:cubicBezTo>
                <a:cubicBezTo>
                  <a:pt x="6267174" y="158923"/>
                  <a:pt x="6283739" y="88245"/>
                  <a:pt x="6301409" y="82723"/>
                </a:cubicBezTo>
                <a:cubicBezTo>
                  <a:pt x="6319079" y="77201"/>
                  <a:pt x="6320183" y="126897"/>
                  <a:pt x="6347792" y="129106"/>
                </a:cubicBezTo>
                <a:cubicBezTo>
                  <a:pt x="6375401" y="131315"/>
                  <a:pt x="6442765" y="92662"/>
                  <a:pt x="6467061" y="95975"/>
                </a:cubicBezTo>
                <a:cubicBezTo>
                  <a:pt x="6491357" y="99288"/>
                  <a:pt x="6477001" y="150088"/>
                  <a:pt x="6493566" y="148984"/>
                </a:cubicBezTo>
                <a:cubicBezTo>
                  <a:pt x="6510131" y="147880"/>
                  <a:pt x="6547679" y="92662"/>
                  <a:pt x="6566453" y="89349"/>
                </a:cubicBezTo>
                <a:cubicBezTo>
                  <a:pt x="6585227" y="86036"/>
                  <a:pt x="6592957" y="135732"/>
                  <a:pt x="6606209" y="129106"/>
                </a:cubicBezTo>
                <a:cubicBezTo>
                  <a:pt x="6619461" y="122480"/>
                  <a:pt x="6624983" y="55115"/>
                  <a:pt x="6645966" y="49593"/>
                </a:cubicBezTo>
                <a:cubicBezTo>
                  <a:pt x="6666949" y="44071"/>
                  <a:pt x="6712227" y="93766"/>
                  <a:pt x="6732105" y="95975"/>
                </a:cubicBezTo>
                <a:cubicBezTo>
                  <a:pt x="6751983" y="98184"/>
                  <a:pt x="6753087" y="61741"/>
                  <a:pt x="6765235" y="62845"/>
                </a:cubicBezTo>
                <a:cubicBezTo>
                  <a:pt x="6777383" y="63949"/>
                  <a:pt x="6792844" y="108123"/>
                  <a:pt x="6804992" y="102601"/>
                </a:cubicBezTo>
                <a:cubicBezTo>
                  <a:pt x="6817140" y="97079"/>
                  <a:pt x="6824870" y="31923"/>
                  <a:pt x="6838122" y="29714"/>
                </a:cubicBezTo>
                <a:cubicBezTo>
                  <a:pt x="6851374" y="27505"/>
                  <a:pt x="6865731" y="89349"/>
                  <a:pt x="6884505" y="89349"/>
                </a:cubicBezTo>
                <a:cubicBezTo>
                  <a:pt x="6903279" y="89349"/>
                  <a:pt x="6931992" y="28610"/>
                  <a:pt x="6950766" y="29714"/>
                </a:cubicBezTo>
                <a:cubicBezTo>
                  <a:pt x="6969540" y="30818"/>
                  <a:pt x="6979479" y="100392"/>
                  <a:pt x="6997148" y="95975"/>
                </a:cubicBezTo>
                <a:cubicBezTo>
                  <a:pt x="7014817" y="91558"/>
                  <a:pt x="7030279" y="8732"/>
                  <a:pt x="7056783" y="3210"/>
                </a:cubicBezTo>
                <a:cubicBezTo>
                  <a:pt x="7083287" y="-2312"/>
                  <a:pt x="7128565" y="59532"/>
                  <a:pt x="7156174" y="62845"/>
                </a:cubicBezTo>
                <a:cubicBezTo>
                  <a:pt x="7183783" y="66158"/>
                  <a:pt x="7202557" y="21984"/>
                  <a:pt x="7222435" y="23088"/>
                </a:cubicBezTo>
                <a:cubicBezTo>
                  <a:pt x="7242313" y="24192"/>
                  <a:pt x="7257774" y="72784"/>
                  <a:pt x="7275444" y="69471"/>
                </a:cubicBezTo>
                <a:cubicBezTo>
                  <a:pt x="7293114" y="66158"/>
                  <a:pt x="7308575" y="12045"/>
                  <a:pt x="7328453" y="3210"/>
                </a:cubicBezTo>
                <a:cubicBezTo>
                  <a:pt x="7348331" y="-5625"/>
                  <a:pt x="7371522" y="5418"/>
                  <a:pt x="7394713" y="16462"/>
                </a:cubicBezTo>
              </a:path>
            </a:pathLst>
          </a:custGeom>
          <a:noFill/>
          <a:ln w="5715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3E90B025-63E9-A68A-22D2-67FCB022A012}"/>
              </a:ext>
            </a:extLst>
          </p:cNvPr>
          <p:cNvSpPr txBox="1"/>
          <p:nvPr/>
        </p:nvSpPr>
        <p:spPr>
          <a:xfrm>
            <a:off x="288234" y="1468324"/>
            <a:ext cx="2609022" cy="738664"/>
          </a:xfrm>
          <a:prstGeom prst="rect">
            <a:avLst/>
          </a:prstGeom>
          <a:noFill/>
        </p:spPr>
        <p:txBody>
          <a:bodyPr wrap="square" rtlCol="0">
            <a:spAutoFit/>
          </a:bodyPr>
          <a:lstStyle/>
          <a:p>
            <a:r>
              <a:rPr lang="en-US" sz="2100" b="1" dirty="0">
                <a:solidFill>
                  <a:schemeClr val="tx2"/>
                </a:solidFill>
                <a:latin typeface="Arial" panose="020B0604020202020204" pitchFamily="34" charset="0"/>
                <a:cs typeface="Arial" panose="020B0604020202020204" pitchFamily="34" charset="0"/>
              </a:rPr>
              <a:t>Short term weather variability</a:t>
            </a:r>
          </a:p>
        </p:txBody>
      </p:sp>
      <p:sp>
        <p:nvSpPr>
          <p:cNvPr id="22" name="TextBox 21">
            <a:extLst>
              <a:ext uri="{FF2B5EF4-FFF2-40B4-BE49-F238E27FC236}">
                <a16:creationId xmlns:a16="http://schemas.microsoft.com/office/drawing/2014/main" id="{1FC402C1-47EE-7F11-7B6D-E3B6F7F11D13}"/>
              </a:ext>
            </a:extLst>
          </p:cNvPr>
          <p:cNvSpPr txBox="1"/>
          <p:nvPr/>
        </p:nvSpPr>
        <p:spPr>
          <a:xfrm>
            <a:off x="288234" y="2398980"/>
            <a:ext cx="2609022" cy="415498"/>
          </a:xfrm>
          <a:prstGeom prst="rect">
            <a:avLst/>
          </a:prstGeom>
          <a:noFill/>
        </p:spPr>
        <p:txBody>
          <a:bodyPr wrap="square" rtlCol="0">
            <a:spAutoFit/>
          </a:bodyPr>
          <a:lstStyle/>
          <a:p>
            <a:r>
              <a:rPr lang="en-US" sz="2100" b="1" dirty="0">
                <a:solidFill>
                  <a:schemeClr val="tx2"/>
                </a:solidFill>
                <a:latin typeface="Arial" panose="020B0604020202020204" pitchFamily="34" charset="0"/>
                <a:cs typeface="Arial" panose="020B0604020202020204" pitchFamily="34" charset="0"/>
              </a:rPr>
              <a:t>Climate change</a:t>
            </a:r>
          </a:p>
        </p:txBody>
      </p:sp>
      <p:sp>
        <p:nvSpPr>
          <p:cNvPr id="23" name="TextBox 22">
            <a:extLst>
              <a:ext uri="{FF2B5EF4-FFF2-40B4-BE49-F238E27FC236}">
                <a16:creationId xmlns:a16="http://schemas.microsoft.com/office/drawing/2014/main" id="{6D5EBF4C-4F4E-6CA9-617F-8B30B0ACB7FD}"/>
              </a:ext>
            </a:extLst>
          </p:cNvPr>
          <p:cNvSpPr txBox="1"/>
          <p:nvPr/>
        </p:nvSpPr>
        <p:spPr>
          <a:xfrm>
            <a:off x="288234" y="3174820"/>
            <a:ext cx="2609022" cy="738664"/>
          </a:xfrm>
          <a:prstGeom prst="rect">
            <a:avLst/>
          </a:prstGeom>
          <a:noFill/>
        </p:spPr>
        <p:txBody>
          <a:bodyPr wrap="square" rtlCol="0">
            <a:spAutoFit/>
          </a:bodyPr>
          <a:lstStyle/>
          <a:p>
            <a:r>
              <a:rPr lang="en-US" sz="2100" b="1" dirty="0">
                <a:solidFill>
                  <a:schemeClr val="tx2"/>
                </a:solidFill>
                <a:latin typeface="Arial" panose="020B0604020202020204" pitchFamily="34" charset="0"/>
                <a:cs typeface="Arial" panose="020B0604020202020204" pitchFamily="34" charset="0"/>
              </a:rPr>
              <a:t>Ecological characteristic</a:t>
            </a:r>
          </a:p>
        </p:txBody>
      </p:sp>
      <p:sp>
        <p:nvSpPr>
          <p:cNvPr id="4" name="TextBox 3">
            <a:extLst>
              <a:ext uri="{FF2B5EF4-FFF2-40B4-BE49-F238E27FC236}">
                <a16:creationId xmlns:a16="http://schemas.microsoft.com/office/drawing/2014/main" id="{8B65D072-4A81-B5BD-FDDC-B99C5DAC5D26}"/>
              </a:ext>
            </a:extLst>
          </p:cNvPr>
          <p:cNvSpPr txBox="1"/>
          <p:nvPr/>
        </p:nvSpPr>
        <p:spPr>
          <a:xfrm>
            <a:off x="3104370" y="1201402"/>
            <a:ext cx="3422906" cy="300082"/>
          </a:xfrm>
          <a:prstGeom prst="rect">
            <a:avLst/>
          </a:prstGeom>
          <a:noFill/>
        </p:spPr>
        <p:txBody>
          <a:bodyPr wrap="square" rtlCol="0">
            <a:spAutoFit/>
          </a:bodyPr>
          <a:lstStyle/>
          <a:p>
            <a:r>
              <a:rPr lang="en-US" sz="1350" dirty="0">
                <a:solidFill>
                  <a:schemeClr val="accent2"/>
                </a:solidFill>
                <a:latin typeface="Arial" panose="020B0604020202020204" pitchFamily="34" charset="0"/>
                <a:cs typeface="Arial" panose="020B0604020202020204" pitchFamily="34" charset="0"/>
              </a:rPr>
              <a:t>Increasing climate extremes</a:t>
            </a:r>
          </a:p>
        </p:txBody>
      </p:sp>
      <p:sp>
        <p:nvSpPr>
          <p:cNvPr id="6" name="TextBox 5">
            <a:extLst>
              <a:ext uri="{FF2B5EF4-FFF2-40B4-BE49-F238E27FC236}">
                <a16:creationId xmlns:a16="http://schemas.microsoft.com/office/drawing/2014/main" id="{65BCD149-2CC3-7AB2-3525-608BD86AAC00}"/>
              </a:ext>
            </a:extLst>
          </p:cNvPr>
          <p:cNvSpPr txBox="1"/>
          <p:nvPr/>
        </p:nvSpPr>
        <p:spPr>
          <a:xfrm>
            <a:off x="4213627" y="3292180"/>
            <a:ext cx="1230923" cy="300082"/>
          </a:xfrm>
          <a:prstGeom prst="rect">
            <a:avLst/>
          </a:prstGeom>
          <a:noFill/>
        </p:spPr>
        <p:txBody>
          <a:bodyPr wrap="square" rtlCol="0">
            <a:spAutoFit/>
          </a:bodyPr>
          <a:lstStyle/>
          <a:p>
            <a:r>
              <a:rPr lang="en-US" sz="1350" dirty="0">
                <a:solidFill>
                  <a:schemeClr val="accent4">
                    <a:lumMod val="75000"/>
                  </a:schemeClr>
                </a:solidFill>
                <a:latin typeface="Arial" panose="020B0604020202020204" pitchFamily="34" charset="0"/>
                <a:cs typeface="Arial" panose="020B0604020202020204" pitchFamily="34" charset="0"/>
              </a:rPr>
              <a:t>Resilience</a:t>
            </a:r>
          </a:p>
        </p:txBody>
      </p:sp>
      <p:sp>
        <p:nvSpPr>
          <p:cNvPr id="8" name="Freeform 7">
            <a:extLst>
              <a:ext uri="{FF2B5EF4-FFF2-40B4-BE49-F238E27FC236}">
                <a16:creationId xmlns:a16="http://schemas.microsoft.com/office/drawing/2014/main" id="{07AEC38C-B7FF-BB24-0D7E-15B547A9ED41}"/>
              </a:ext>
            </a:extLst>
          </p:cNvPr>
          <p:cNvSpPr/>
          <p:nvPr/>
        </p:nvSpPr>
        <p:spPr>
          <a:xfrm>
            <a:off x="3114308" y="3038264"/>
            <a:ext cx="5659916" cy="1304533"/>
          </a:xfrm>
          <a:custGeom>
            <a:avLst/>
            <a:gdLst>
              <a:gd name="connsiteX0" fmla="*/ 0 w 7436386"/>
              <a:gd name="connsiteY0" fmla="*/ 99833 h 1983717"/>
              <a:gd name="connsiteX1" fmla="*/ 473726 w 7436386"/>
              <a:gd name="connsiteY1" fmla="*/ 681 h 1983717"/>
              <a:gd name="connsiteX2" fmla="*/ 1046603 w 7436386"/>
              <a:gd name="connsiteY2" fmla="*/ 143900 h 1983717"/>
              <a:gd name="connsiteX3" fmla="*/ 1564396 w 7436386"/>
              <a:gd name="connsiteY3" fmla="*/ 33732 h 1983717"/>
              <a:gd name="connsiteX4" fmla="*/ 1994053 w 7436386"/>
              <a:gd name="connsiteY4" fmla="*/ 221018 h 1983717"/>
              <a:gd name="connsiteX5" fmla="*/ 2633032 w 7436386"/>
              <a:gd name="connsiteY5" fmla="*/ 33732 h 1983717"/>
              <a:gd name="connsiteX6" fmla="*/ 2897437 w 7436386"/>
              <a:gd name="connsiteY6" fmla="*/ 187968 h 1983717"/>
              <a:gd name="connsiteX7" fmla="*/ 3194892 w 7436386"/>
              <a:gd name="connsiteY7" fmla="*/ 143900 h 1983717"/>
              <a:gd name="connsiteX8" fmla="*/ 3470314 w 7436386"/>
              <a:gd name="connsiteY8" fmla="*/ 342204 h 1983717"/>
              <a:gd name="connsiteX9" fmla="*/ 3922005 w 7436386"/>
              <a:gd name="connsiteY9" fmla="*/ 198985 h 1983717"/>
              <a:gd name="connsiteX10" fmla="*/ 4263528 w 7436386"/>
              <a:gd name="connsiteY10" fmla="*/ 1146435 h 1983717"/>
              <a:gd name="connsiteX11" fmla="*/ 4439798 w 7436386"/>
              <a:gd name="connsiteY11" fmla="*/ 1476941 h 1983717"/>
              <a:gd name="connsiteX12" fmla="*/ 4759287 w 7436386"/>
              <a:gd name="connsiteY12" fmla="*/ 408305 h 1983717"/>
              <a:gd name="connsiteX13" fmla="*/ 5210979 w 7436386"/>
              <a:gd name="connsiteY13" fmla="*/ 1697279 h 1983717"/>
              <a:gd name="connsiteX14" fmla="*/ 5486400 w 7436386"/>
              <a:gd name="connsiteY14" fmla="*/ 1190503 h 1983717"/>
              <a:gd name="connsiteX15" fmla="*/ 5607586 w 7436386"/>
              <a:gd name="connsiteY15" fmla="*/ 1080334 h 1983717"/>
              <a:gd name="connsiteX16" fmla="*/ 5717755 w 7436386"/>
              <a:gd name="connsiteY16" fmla="*/ 1201520 h 1983717"/>
              <a:gd name="connsiteX17" fmla="*/ 5905041 w 7436386"/>
              <a:gd name="connsiteY17" fmla="*/ 1146435 h 1983717"/>
              <a:gd name="connsiteX18" fmla="*/ 6367750 w 7436386"/>
              <a:gd name="connsiteY18" fmla="*/ 1730329 h 1983717"/>
              <a:gd name="connsiteX19" fmla="*/ 6951644 w 7436386"/>
              <a:gd name="connsiteY19" fmla="*/ 1752363 h 1983717"/>
              <a:gd name="connsiteX20" fmla="*/ 7436386 w 7436386"/>
              <a:gd name="connsiteY20" fmla="*/ 1983717 h 1983717"/>
              <a:gd name="connsiteX0" fmla="*/ 0 w 7436386"/>
              <a:gd name="connsiteY0" fmla="*/ 99478 h 1983362"/>
              <a:gd name="connsiteX1" fmla="*/ 473726 w 7436386"/>
              <a:gd name="connsiteY1" fmla="*/ 326 h 1983362"/>
              <a:gd name="connsiteX2" fmla="*/ 1057619 w 7436386"/>
              <a:gd name="connsiteY2" fmla="*/ 66427 h 1983362"/>
              <a:gd name="connsiteX3" fmla="*/ 1564396 w 7436386"/>
              <a:gd name="connsiteY3" fmla="*/ 33377 h 1983362"/>
              <a:gd name="connsiteX4" fmla="*/ 1994053 w 7436386"/>
              <a:gd name="connsiteY4" fmla="*/ 220663 h 1983362"/>
              <a:gd name="connsiteX5" fmla="*/ 2633032 w 7436386"/>
              <a:gd name="connsiteY5" fmla="*/ 33377 h 1983362"/>
              <a:gd name="connsiteX6" fmla="*/ 2897437 w 7436386"/>
              <a:gd name="connsiteY6" fmla="*/ 187613 h 1983362"/>
              <a:gd name="connsiteX7" fmla="*/ 3194892 w 7436386"/>
              <a:gd name="connsiteY7" fmla="*/ 143545 h 1983362"/>
              <a:gd name="connsiteX8" fmla="*/ 3470314 w 7436386"/>
              <a:gd name="connsiteY8" fmla="*/ 341849 h 1983362"/>
              <a:gd name="connsiteX9" fmla="*/ 3922005 w 7436386"/>
              <a:gd name="connsiteY9" fmla="*/ 198630 h 1983362"/>
              <a:gd name="connsiteX10" fmla="*/ 4263528 w 7436386"/>
              <a:gd name="connsiteY10" fmla="*/ 1146080 h 1983362"/>
              <a:gd name="connsiteX11" fmla="*/ 4439798 w 7436386"/>
              <a:gd name="connsiteY11" fmla="*/ 1476586 h 1983362"/>
              <a:gd name="connsiteX12" fmla="*/ 4759287 w 7436386"/>
              <a:gd name="connsiteY12" fmla="*/ 407950 h 1983362"/>
              <a:gd name="connsiteX13" fmla="*/ 5210979 w 7436386"/>
              <a:gd name="connsiteY13" fmla="*/ 1696924 h 1983362"/>
              <a:gd name="connsiteX14" fmla="*/ 5486400 w 7436386"/>
              <a:gd name="connsiteY14" fmla="*/ 1190148 h 1983362"/>
              <a:gd name="connsiteX15" fmla="*/ 5607586 w 7436386"/>
              <a:gd name="connsiteY15" fmla="*/ 1079979 h 1983362"/>
              <a:gd name="connsiteX16" fmla="*/ 5717755 w 7436386"/>
              <a:gd name="connsiteY16" fmla="*/ 1201165 h 1983362"/>
              <a:gd name="connsiteX17" fmla="*/ 5905041 w 7436386"/>
              <a:gd name="connsiteY17" fmla="*/ 1146080 h 1983362"/>
              <a:gd name="connsiteX18" fmla="*/ 6367750 w 7436386"/>
              <a:gd name="connsiteY18" fmla="*/ 1729974 h 1983362"/>
              <a:gd name="connsiteX19" fmla="*/ 6951644 w 7436386"/>
              <a:gd name="connsiteY19" fmla="*/ 1752008 h 1983362"/>
              <a:gd name="connsiteX20" fmla="*/ 7436386 w 7436386"/>
              <a:gd name="connsiteY20" fmla="*/ 1983362 h 1983362"/>
              <a:gd name="connsiteX0" fmla="*/ 0 w 7436386"/>
              <a:gd name="connsiteY0" fmla="*/ 99478 h 1983362"/>
              <a:gd name="connsiteX1" fmla="*/ 473726 w 7436386"/>
              <a:gd name="connsiteY1" fmla="*/ 326 h 1983362"/>
              <a:gd name="connsiteX2" fmla="*/ 1057619 w 7436386"/>
              <a:gd name="connsiteY2" fmla="*/ 66427 h 1983362"/>
              <a:gd name="connsiteX3" fmla="*/ 1564396 w 7436386"/>
              <a:gd name="connsiteY3" fmla="*/ 33377 h 1983362"/>
              <a:gd name="connsiteX4" fmla="*/ 2115238 w 7436386"/>
              <a:gd name="connsiteY4" fmla="*/ 275748 h 1983362"/>
              <a:gd name="connsiteX5" fmla="*/ 2633032 w 7436386"/>
              <a:gd name="connsiteY5" fmla="*/ 33377 h 1983362"/>
              <a:gd name="connsiteX6" fmla="*/ 2897437 w 7436386"/>
              <a:gd name="connsiteY6" fmla="*/ 187613 h 1983362"/>
              <a:gd name="connsiteX7" fmla="*/ 3194892 w 7436386"/>
              <a:gd name="connsiteY7" fmla="*/ 143545 h 1983362"/>
              <a:gd name="connsiteX8" fmla="*/ 3470314 w 7436386"/>
              <a:gd name="connsiteY8" fmla="*/ 341849 h 1983362"/>
              <a:gd name="connsiteX9" fmla="*/ 3922005 w 7436386"/>
              <a:gd name="connsiteY9" fmla="*/ 198630 h 1983362"/>
              <a:gd name="connsiteX10" fmla="*/ 4263528 w 7436386"/>
              <a:gd name="connsiteY10" fmla="*/ 1146080 h 1983362"/>
              <a:gd name="connsiteX11" fmla="*/ 4439798 w 7436386"/>
              <a:gd name="connsiteY11" fmla="*/ 1476586 h 1983362"/>
              <a:gd name="connsiteX12" fmla="*/ 4759287 w 7436386"/>
              <a:gd name="connsiteY12" fmla="*/ 407950 h 1983362"/>
              <a:gd name="connsiteX13" fmla="*/ 5210979 w 7436386"/>
              <a:gd name="connsiteY13" fmla="*/ 1696924 h 1983362"/>
              <a:gd name="connsiteX14" fmla="*/ 5486400 w 7436386"/>
              <a:gd name="connsiteY14" fmla="*/ 1190148 h 1983362"/>
              <a:gd name="connsiteX15" fmla="*/ 5607586 w 7436386"/>
              <a:gd name="connsiteY15" fmla="*/ 1079979 h 1983362"/>
              <a:gd name="connsiteX16" fmla="*/ 5717755 w 7436386"/>
              <a:gd name="connsiteY16" fmla="*/ 1201165 h 1983362"/>
              <a:gd name="connsiteX17" fmla="*/ 5905041 w 7436386"/>
              <a:gd name="connsiteY17" fmla="*/ 1146080 h 1983362"/>
              <a:gd name="connsiteX18" fmla="*/ 6367750 w 7436386"/>
              <a:gd name="connsiteY18" fmla="*/ 1729974 h 1983362"/>
              <a:gd name="connsiteX19" fmla="*/ 6951644 w 7436386"/>
              <a:gd name="connsiteY19" fmla="*/ 1752008 h 1983362"/>
              <a:gd name="connsiteX20" fmla="*/ 7436386 w 7436386"/>
              <a:gd name="connsiteY20" fmla="*/ 1983362 h 1983362"/>
              <a:gd name="connsiteX0" fmla="*/ 0 w 7436386"/>
              <a:gd name="connsiteY0" fmla="*/ 99478 h 1983362"/>
              <a:gd name="connsiteX1" fmla="*/ 473726 w 7436386"/>
              <a:gd name="connsiteY1" fmla="*/ 326 h 1983362"/>
              <a:gd name="connsiteX2" fmla="*/ 1057619 w 7436386"/>
              <a:gd name="connsiteY2" fmla="*/ 66427 h 1983362"/>
              <a:gd name="connsiteX3" fmla="*/ 1564396 w 7436386"/>
              <a:gd name="connsiteY3" fmla="*/ 33377 h 1983362"/>
              <a:gd name="connsiteX4" fmla="*/ 2115238 w 7436386"/>
              <a:gd name="connsiteY4" fmla="*/ 275748 h 1983362"/>
              <a:gd name="connsiteX5" fmla="*/ 2633032 w 7436386"/>
              <a:gd name="connsiteY5" fmla="*/ 33377 h 1983362"/>
              <a:gd name="connsiteX6" fmla="*/ 2897437 w 7436386"/>
              <a:gd name="connsiteY6" fmla="*/ 187613 h 1983362"/>
              <a:gd name="connsiteX7" fmla="*/ 3194892 w 7436386"/>
              <a:gd name="connsiteY7" fmla="*/ 143545 h 1983362"/>
              <a:gd name="connsiteX8" fmla="*/ 3470314 w 7436386"/>
              <a:gd name="connsiteY8" fmla="*/ 341849 h 1983362"/>
              <a:gd name="connsiteX9" fmla="*/ 3922005 w 7436386"/>
              <a:gd name="connsiteY9" fmla="*/ 198630 h 1983362"/>
              <a:gd name="connsiteX10" fmla="*/ 4096307 w 7436386"/>
              <a:gd name="connsiteY10" fmla="*/ 762838 h 1983362"/>
              <a:gd name="connsiteX11" fmla="*/ 4263528 w 7436386"/>
              <a:gd name="connsiteY11" fmla="*/ 1146080 h 1983362"/>
              <a:gd name="connsiteX12" fmla="*/ 4439798 w 7436386"/>
              <a:gd name="connsiteY12" fmla="*/ 1476586 h 1983362"/>
              <a:gd name="connsiteX13" fmla="*/ 4759287 w 7436386"/>
              <a:gd name="connsiteY13" fmla="*/ 407950 h 1983362"/>
              <a:gd name="connsiteX14" fmla="*/ 5210979 w 7436386"/>
              <a:gd name="connsiteY14" fmla="*/ 1696924 h 1983362"/>
              <a:gd name="connsiteX15" fmla="*/ 5486400 w 7436386"/>
              <a:gd name="connsiteY15" fmla="*/ 1190148 h 1983362"/>
              <a:gd name="connsiteX16" fmla="*/ 5607586 w 7436386"/>
              <a:gd name="connsiteY16" fmla="*/ 1079979 h 1983362"/>
              <a:gd name="connsiteX17" fmla="*/ 5717755 w 7436386"/>
              <a:gd name="connsiteY17" fmla="*/ 1201165 h 1983362"/>
              <a:gd name="connsiteX18" fmla="*/ 5905041 w 7436386"/>
              <a:gd name="connsiteY18" fmla="*/ 1146080 h 1983362"/>
              <a:gd name="connsiteX19" fmla="*/ 6367750 w 7436386"/>
              <a:gd name="connsiteY19" fmla="*/ 1729974 h 1983362"/>
              <a:gd name="connsiteX20" fmla="*/ 6951644 w 7436386"/>
              <a:gd name="connsiteY20" fmla="*/ 1752008 h 1983362"/>
              <a:gd name="connsiteX21" fmla="*/ 7436386 w 7436386"/>
              <a:gd name="connsiteY21" fmla="*/ 1983362 h 1983362"/>
              <a:gd name="connsiteX0" fmla="*/ 0 w 7436386"/>
              <a:gd name="connsiteY0" fmla="*/ 99478 h 1983362"/>
              <a:gd name="connsiteX1" fmla="*/ 473726 w 7436386"/>
              <a:gd name="connsiteY1" fmla="*/ 326 h 1983362"/>
              <a:gd name="connsiteX2" fmla="*/ 1057619 w 7436386"/>
              <a:gd name="connsiteY2" fmla="*/ 66427 h 1983362"/>
              <a:gd name="connsiteX3" fmla="*/ 1564396 w 7436386"/>
              <a:gd name="connsiteY3" fmla="*/ 33377 h 1983362"/>
              <a:gd name="connsiteX4" fmla="*/ 2115238 w 7436386"/>
              <a:gd name="connsiteY4" fmla="*/ 275748 h 1983362"/>
              <a:gd name="connsiteX5" fmla="*/ 2633032 w 7436386"/>
              <a:gd name="connsiteY5" fmla="*/ 33377 h 1983362"/>
              <a:gd name="connsiteX6" fmla="*/ 2897437 w 7436386"/>
              <a:gd name="connsiteY6" fmla="*/ 187613 h 1983362"/>
              <a:gd name="connsiteX7" fmla="*/ 3194892 w 7436386"/>
              <a:gd name="connsiteY7" fmla="*/ 143545 h 1983362"/>
              <a:gd name="connsiteX8" fmla="*/ 3470314 w 7436386"/>
              <a:gd name="connsiteY8" fmla="*/ 341849 h 1983362"/>
              <a:gd name="connsiteX9" fmla="*/ 3922005 w 7436386"/>
              <a:gd name="connsiteY9" fmla="*/ 198630 h 1983362"/>
              <a:gd name="connsiteX10" fmla="*/ 4096307 w 7436386"/>
              <a:gd name="connsiteY10" fmla="*/ 762838 h 1983362"/>
              <a:gd name="connsiteX11" fmla="*/ 4263528 w 7436386"/>
              <a:gd name="connsiteY11" fmla="*/ 1146080 h 1983362"/>
              <a:gd name="connsiteX12" fmla="*/ 4439798 w 7436386"/>
              <a:gd name="connsiteY12" fmla="*/ 1476586 h 1983362"/>
              <a:gd name="connsiteX13" fmla="*/ 4891489 w 7436386"/>
              <a:gd name="connsiteY13" fmla="*/ 650321 h 1983362"/>
              <a:gd name="connsiteX14" fmla="*/ 5210979 w 7436386"/>
              <a:gd name="connsiteY14" fmla="*/ 1696924 h 1983362"/>
              <a:gd name="connsiteX15" fmla="*/ 5486400 w 7436386"/>
              <a:gd name="connsiteY15" fmla="*/ 1190148 h 1983362"/>
              <a:gd name="connsiteX16" fmla="*/ 5607586 w 7436386"/>
              <a:gd name="connsiteY16" fmla="*/ 1079979 h 1983362"/>
              <a:gd name="connsiteX17" fmla="*/ 5717755 w 7436386"/>
              <a:gd name="connsiteY17" fmla="*/ 1201165 h 1983362"/>
              <a:gd name="connsiteX18" fmla="*/ 5905041 w 7436386"/>
              <a:gd name="connsiteY18" fmla="*/ 1146080 h 1983362"/>
              <a:gd name="connsiteX19" fmla="*/ 6367750 w 7436386"/>
              <a:gd name="connsiteY19" fmla="*/ 1729974 h 1983362"/>
              <a:gd name="connsiteX20" fmla="*/ 6951644 w 7436386"/>
              <a:gd name="connsiteY20" fmla="*/ 1752008 h 1983362"/>
              <a:gd name="connsiteX21" fmla="*/ 7436386 w 7436386"/>
              <a:gd name="connsiteY21" fmla="*/ 1983362 h 1983362"/>
              <a:gd name="connsiteX0" fmla="*/ 0 w 7436386"/>
              <a:gd name="connsiteY0" fmla="*/ 99478 h 1983362"/>
              <a:gd name="connsiteX1" fmla="*/ 473726 w 7436386"/>
              <a:gd name="connsiteY1" fmla="*/ 326 h 1983362"/>
              <a:gd name="connsiteX2" fmla="*/ 1057619 w 7436386"/>
              <a:gd name="connsiteY2" fmla="*/ 66427 h 1983362"/>
              <a:gd name="connsiteX3" fmla="*/ 1564396 w 7436386"/>
              <a:gd name="connsiteY3" fmla="*/ 33377 h 1983362"/>
              <a:gd name="connsiteX4" fmla="*/ 2115238 w 7436386"/>
              <a:gd name="connsiteY4" fmla="*/ 275748 h 1983362"/>
              <a:gd name="connsiteX5" fmla="*/ 2633032 w 7436386"/>
              <a:gd name="connsiteY5" fmla="*/ 33377 h 1983362"/>
              <a:gd name="connsiteX6" fmla="*/ 2897437 w 7436386"/>
              <a:gd name="connsiteY6" fmla="*/ 187613 h 1983362"/>
              <a:gd name="connsiteX7" fmla="*/ 3194892 w 7436386"/>
              <a:gd name="connsiteY7" fmla="*/ 143545 h 1983362"/>
              <a:gd name="connsiteX8" fmla="*/ 3470314 w 7436386"/>
              <a:gd name="connsiteY8" fmla="*/ 341849 h 1983362"/>
              <a:gd name="connsiteX9" fmla="*/ 3922005 w 7436386"/>
              <a:gd name="connsiteY9" fmla="*/ 198630 h 1983362"/>
              <a:gd name="connsiteX10" fmla="*/ 4096307 w 7436386"/>
              <a:gd name="connsiteY10" fmla="*/ 762838 h 1983362"/>
              <a:gd name="connsiteX11" fmla="*/ 4263528 w 7436386"/>
              <a:gd name="connsiteY11" fmla="*/ 1146080 h 1983362"/>
              <a:gd name="connsiteX12" fmla="*/ 4439798 w 7436386"/>
              <a:gd name="connsiteY12" fmla="*/ 1476586 h 1983362"/>
              <a:gd name="connsiteX13" fmla="*/ 4880473 w 7436386"/>
              <a:gd name="connsiteY13" fmla="*/ 936760 h 1983362"/>
              <a:gd name="connsiteX14" fmla="*/ 5210979 w 7436386"/>
              <a:gd name="connsiteY14" fmla="*/ 1696924 h 1983362"/>
              <a:gd name="connsiteX15" fmla="*/ 5486400 w 7436386"/>
              <a:gd name="connsiteY15" fmla="*/ 1190148 h 1983362"/>
              <a:gd name="connsiteX16" fmla="*/ 5607586 w 7436386"/>
              <a:gd name="connsiteY16" fmla="*/ 1079979 h 1983362"/>
              <a:gd name="connsiteX17" fmla="*/ 5717755 w 7436386"/>
              <a:gd name="connsiteY17" fmla="*/ 1201165 h 1983362"/>
              <a:gd name="connsiteX18" fmla="*/ 5905041 w 7436386"/>
              <a:gd name="connsiteY18" fmla="*/ 1146080 h 1983362"/>
              <a:gd name="connsiteX19" fmla="*/ 6367750 w 7436386"/>
              <a:gd name="connsiteY19" fmla="*/ 1729974 h 1983362"/>
              <a:gd name="connsiteX20" fmla="*/ 6951644 w 7436386"/>
              <a:gd name="connsiteY20" fmla="*/ 1752008 h 1983362"/>
              <a:gd name="connsiteX21" fmla="*/ 7436386 w 7436386"/>
              <a:gd name="connsiteY21" fmla="*/ 1983362 h 1983362"/>
              <a:gd name="connsiteX0" fmla="*/ 0 w 7436386"/>
              <a:gd name="connsiteY0" fmla="*/ 99478 h 1983362"/>
              <a:gd name="connsiteX1" fmla="*/ 473726 w 7436386"/>
              <a:gd name="connsiteY1" fmla="*/ 326 h 1983362"/>
              <a:gd name="connsiteX2" fmla="*/ 1057619 w 7436386"/>
              <a:gd name="connsiteY2" fmla="*/ 66427 h 1983362"/>
              <a:gd name="connsiteX3" fmla="*/ 1564396 w 7436386"/>
              <a:gd name="connsiteY3" fmla="*/ 33377 h 1983362"/>
              <a:gd name="connsiteX4" fmla="*/ 2115238 w 7436386"/>
              <a:gd name="connsiteY4" fmla="*/ 275748 h 1983362"/>
              <a:gd name="connsiteX5" fmla="*/ 2633032 w 7436386"/>
              <a:gd name="connsiteY5" fmla="*/ 33377 h 1983362"/>
              <a:gd name="connsiteX6" fmla="*/ 2897437 w 7436386"/>
              <a:gd name="connsiteY6" fmla="*/ 187613 h 1983362"/>
              <a:gd name="connsiteX7" fmla="*/ 3194892 w 7436386"/>
              <a:gd name="connsiteY7" fmla="*/ 143545 h 1983362"/>
              <a:gd name="connsiteX8" fmla="*/ 3470314 w 7436386"/>
              <a:gd name="connsiteY8" fmla="*/ 341849 h 1983362"/>
              <a:gd name="connsiteX9" fmla="*/ 3922005 w 7436386"/>
              <a:gd name="connsiteY9" fmla="*/ 198630 h 1983362"/>
              <a:gd name="connsiteX10" fmla="*/ 4096307 w 7436386"/>
              <a:gd name="connsiteY10" fmla="*/ 762838 h 1983362"/>
              <a:gd name="connsiteX11" fmla="*/ 4263528 w 7436386"/>
              <a:gd name="connsiteY11" fmla="*/ 1146080 h 1983362"/>
              <a:gd name="connsiteX12" fmla="*/ 4439798 w 7436386"/>
              <a:gd name="connsiteY12" fmla="*/ 1476586 h 1983362"/>
              <a:gd name="connsiteX13" fmla="*/ 4880473 w 7436386"/>
              <a:gd name="connsiteY13" fmla="*/ 936760 h 1983362"/>
              <a:gd name="connsiteX14" fmla="*/ 5277081 w 7436386"/>
              <a:gd name="connsiteY14" fmla="*/ 1906244 h 1983362"/>
              <a:gd name="connsiteX15" fmla="*/ 5486400 w 7436386"/>
              <a:gd name="connsiteY15" fmla="*/ 1190148 h 1983362"/>
              <a:gd name="connsiteX16" fmla="*/ 5607586 w 7436386"/>
              <a:gd name="connsiteY16" fmla="*/ 1079979 h 1983362"/>
              <a:gd name="connsiteX17" fmla="*/ 5717755 w 7436386"/>
              <a:gd name="connsiteY17" fmla="*/ 1201165 h 1983362"/>
              <a:gd name="connsiteX18" fmla="*/ 5905041 w 7436386"/>
              <a:gd name="connsiteY18" fmla="*/ 1146080 h 1983362"/>
              <a:gd name="connsiteX19" fmla="*/ 6367750 w 7436386"/>
              <a:gd name="connsiteY19" fmla="*/ 1729974 h 1983362"/>
              <a:gd name="connsiteX20" fmla="*/ 6951644 w 7436386"/>
              <a:gd name="connsiteY20" fmla="*/ 1752008 h 1983362"/>
              <a:gd name="connsiteX21" fmla="*/ 7436386 w 7436386"/>
              <a:gd name="connsiteY21" fmla="*/ 1983362 h 1983362"/>
              <a:gd name="connsiteX0" fmla="*/ 0 w 7436386"/>
              <a:gd name="connsiteY0" fmla="*/ 99478 h 1983362"/>
              <a:gd name="connsiteX1" fmla="*/ 473726 w 7436386"/>
              <a:gd name="connsiteY1" fmla="*/ 326 h 1983362"/>
              <a:gd name="connsiteX2" fmla="*/ 1057619 w 7436386"/>
              <a:gd name="connsiteY2" fmla="*/ 66427 h 1983362"/>
              <a:gd name="connsiteX3" fmla="*/ 1564396 w 7436386"/>
              <a:gd name="connsiteY3" fmla="*/ 33377 h 1983362"/>
              <a:gd name="connsiteX4" fmla="*/ 2115238 w 7436386"/>
              <a:gd name="connsiteY4" fmla="*/ 275748 h 1983362"/>
              <a:gd name="connsiteX5" fmla="*/ 2633032 w 7436386"/>
              <a:gd name="connsiteY5" fmla="*/ 33377 h 1983362"/>
              <a:gd name="connsiteX6" fmla="*/ 2897437 w 7436386"/>
              <a:gd name="connsiteY6" fmla="*/ 187613 h 1983362"/>
              <a:gd name="connsiteX7" fmla="*/ 3194892 w 7436386"/>
              <a:gd name="connsiteY7" fmla="*/ 143545 h 1983362"/>
              <a:gd name="connsiteX8" fmla="*/ 3470314 w 7436386"/>
              <a:gd name="connsiteY8" fmla="*/ 341849 h 1983362"/>
              <a:gd name="connsiteX9" fmla="*/ 3922005 w 7436386"/>
              <a:gd name="connsiteY9" fmla="*/ 198630 h 1983362"/>
              <a:gd name="connsiteX10" fmla="*/ 4096307 w 7436386"/>
              <a:gd name="connsiteY10" fmla="*/ 762838 h 1983362"/>
              <a:gd name="connsiteX11" fmla="*/ 4263528 w 7436386"/>
              <a:gd name="connsiteY11" fmla="*/ 1146080 h 1983362"/>
              <a:gd name="connsiteX12" fmla="*/ 4439798 w 7436386"/>
              <a:gd name="connsiteY12" fmla="*/ 1476586 h 1983362"/>
              <a:gd name="connsiteX13" fmla="*/ 4880473 w 7436386"/>
              <a:gd name="connsiteY13" fmla="*/ 936760 h 1983362"/>
              <a:gd name="connsiteX14" fmla="*/ 5277081 w 7436386"/>
              <a:gd name="connsiteY14" fmla="*/ 1906244 h 1983362"/>
              <a:gd name="connsiteX15" fmla="*/ 5486400 w 7436386"/>
              <a:gd name="connsiteY15" fmla="*/ 1190148 h 1983362"/>
              <a:gd name="connsiteX16" fmla="*/ 5618603 w 7436386"/>
              <a:gd name="connsiteY16" fmla="*/ 1421502 h 1983362"/>
              <a:gd name="connsiteX17" fmla="*/ 5717755 w 7436386"/>
              <a:gd name="connsiteY17" fmla="*/ 1201165 h 1983362"/>
              <a:gd name="connsiteX18" fmla="*/ 5905041 w 7436386"/>
              <a:gd name="connsiteY18" fmla="*/ 1146080 h 1983362"/>
              <a:gd name="connsiteX19" fmla="*/ 6367750 w 7436386"/>
              <a:gd name="connsiteY19" fmla="*/ 1729974 h 1983362"/>
              <a:gd name="connsiteX20" fmla="*/ 6951644 w 7436386"/>
              <a:gd name="connsiteY20" fmla="*/ 1752008 h 1983362"/>
              <a:gd name="connsiteX21" fmla="*/ 7436386 w 7436386"/>
              <a:gd name="connsiteY21" fmla="*/ 1983362 h 1983362"/>
              <a:gd name="connsiteX0" fmla="*/ 0 w 7436386"/>
              <a:gd name="connsiteY0" fmla="*/ 99478 h 1983362"/>
              <a:gd name="connsiteX1" fmla="*/ 473726 w 7436386"/>
              <a:gd name="connsiteY1" fmla="*/ 326 h 1983362"/>
              <a:gd name="connsiteX2" fmla="*/ 1057619 w 7436386"/>
              <a:gd name="connsiteY2" fmla="*/ 66427 h 1983362"/>
              <a:gd name="connsiteX3" fmla="*/ 1564396 w 7436386"/>
              <a:gd name="connsiteY3" fmla="*/ 33377 h 1983362"/>
              <a:gd name="connsiteX4" fmla="*/ 2115238 w 7436386"/>
              <a:gd name="connsiteY4" fmla="*/ 275748 h 1983362"/>
              <a:gd name="connsiteX5" fmla="*/ 2633032 w 7436386"/>
              <a:gd name="connsiteY5" fmla="*/ 33377 h 1983362"/>
              <a:gd name="connsiteX6" fmla="*/ 2897437 w 7436386"/>
              <a:gd name="connsiteY6" fmla="*/ 187613 h 1983362"/>
              <a:gd name="connsiteX7" fmla="*/ 3194892 w 7436386"/>
              <a:gd name="connsiteY7" fmla="*/ 143545 h 1983362"/>
              <a:gd name="connsiteX8" fmla="*/ 3470314 w 7436386"/>
              <a:gd name="connsiteY8" fmla="*/ 341849 h 1983362"/>
              <a:gd name="connsiteX9" fmla="*/ 3922005 w 7436386"/>
              <a:gd name="connsiteY9" fmla="*/ 198630 h 1983362"/>
              <a:gd name="connsiteX10" fmla="*/ 4096307 w 7436386"/>
              <a:gd name="connsiteY10" fmla="*/ 762838 h 1983362"/>
              <a:gd name="connsiteX11" fmla="*/ 4263528 w 7436386"/>
              <a:gd name="connsiteY11" fmla="*/ 1146080 h 1983362"/>
              <a:gd name="connsiteX12" fmla="*/ 4439798 w 7436386"/>
              <a:gd name="connsiteY12" fmla="*/ 1476586 h 1983362"/>
              <a:gd name="connsiteX13" fmla="*/ 4880473 w 7436386"/>
              <a:gd name="connsiteY13" fmla="*/ 936760 h 1983362"/>
              <a:gd name="connsiteX14" fmla="*/ 5277081 w 7436386"/>
              <a:gd name="connsiteY14" fmla="*/ 1906244 h 1983362"/>
              <a:gd name="connsiteX15" fmla="*/ 5486400 w 7436386"/>
              <a:gd name="connsiteY15" fmla="*/ 1586756 h 1983362"/>
              <a:gd name="connsiteX16" fmla="*/ 5618603 w 7436386"/>
              <a:gd name="connsiteY16" fmla="*/ 1421502 h 1983362"/>
              <a:gd name="connsiteX17" fmla="*/ 5717755 w 7436386"/>
              <a:gd name="connsiteY17" fmla="*/ 1201165 h 1983362"/>
              <a:gd name="connsiteX18" fmla="*/ 5905041 w 7436386"/>
              <a:gd name="connsiteY18" fmla="*/ 1146080 h 1983362"/>
              <a:gd name="connsiteX19" fmla="*/ 6367750 w 7436386"/>
              <a:gd name="connsiteY19" fmla="*/ 1729974 h 1983362"/>
              <a:gd name="connsiteX20" fmla="*/ 6951644 w 7436386"/>
              <a:gd name="connsiteY20" fmla="*/ 1752008 h 1983362"/>
              <a:gd name="connsiteX21" fmla="*/ 7436386 w 7436386"/>
              <a:gd name="connsiteY21" fmla="*/ 1983362 h 1983362"/>
              <a:gd name="connsiteX0" fmla="*/ 0 w 7436386"/>
              <a:gd name="connsiteY0" fmla="*/ 99478 h 1983362"/>
              <a:gd name="connsiteX1" fmla="*/ 473726 w 7436386"/>
              <a:gd name="connsiteY1" fmla="*/ 326 h 1983362"/>
              <a:gd name="connsiteX2" fmla="*/ 1057619 w 7436386"/>
              <a:gd name="connsiteY2" fmla="*/ 66427 h 1983362"/>
              <a:gd name="connsiteX3" fmla="*/ 1564396 w 7436386"/>
              <a:gd name="connsiteY3" fmla="*/ 33377 h 1983362"/>
              <a:gd name="connsiteX4" fmla="*/ 2115238 w 7436386"/>
              <a:gd name="connsiteY4" fmla="*/ 275748 h 1983362"/>
              <a:gd name="connsiteX5" fmla="*/ 2633032 w 7436386"/>
              <a:gd name="connsiteY5" fmla="*/ 33377 h 1983362"/>
              <a:gd name="connsiteX6" fmla="*/ 2897437 w 7436386"/>
              <a:gd name="connsiteY6" fmla="*/ 187613 h 1983362"/>
              <a:gd name="connsiteX7" fmla="*/ 3194892 w 7436386"/>
              <a:gd name="connsiteY7" fmla="*/ 143545 h 1983362"/>
              <a:gd name="connsiteX8" fmla="*/ 3470314 w 7436386"/>
              <a:gd name="connsiteY8" fmla="*/ 341849 h 1983362"/>
              <a:gd name="connsiteX9" fmla="*/ 3922005 w 7436386"/>
              <a:gd name="connsiteY9" fmla="*/ 198630 h 1983362"/>
              <a:gd name="connsiteX10" fmla="*/ 4096307 w 7436386"/>
              <a:gd name="connsiteY10" fmla="*/ 762838 h 1983362"/>
              <a:gd name="connsiteX11" fmla="*/ 4263528 w 7436386"/>
              <a:gd name="connsiteY11" fmla="*/ 1146080 h 1983362"/>
              <a:gd name="connsiteX12" fmla="*/ 4439798 w 7436386"/>
              <a:gd name="connsiteY12" fmla="*/ 1476586 h 1983362"/>
              <a:gd name="connsiteX13" fmla="*/ 4880473 w 7436386"/>
              <a:gd name="connsiteY13" fmla="*/ 936760 h 1983362"/>
              <a:gd name="connsiteX14" fmla="*/ 5277081 w 7436386"/>
              <a:gd name="connsiteY14" fmla="*/ 1906244 h 1983362"/>
              <a:gd name="connsiteX15" fmla="*/ 5618603 w 7436386"/>
              <a:gd name="connsiteY15" fmla="*/ 1421502 h 1983362"/>
              <a:gd name="connsiteX16" fmla="*/ 5717755 w 7436386"/>
              <a:gd name="connsiteY16" fmla="*/ 1201165 h 1983362"/>
              <a:gd name="connsiteX17" fmla="*/ 5905041 w 7436386"/>
              <a:gd name="connsiteY17" fmla="*/ 1146080 h 1983362"/>
              <a:gd name="connsiteX18" fmla="*/ 6367750 w 7436386"/>
              <a:gd name="connsiteY18" fmla="*/ 1729974 h 1983362"/>
              <a:gd name="connsiteX19" fmla="*/ 6951644 w 7436386"/>
              <a:gd name="connsiteY19" fmla="*/ 1752008 h 1983362"/>
              <a:gd name="connsiteX20" fmla="*/ 7436386 w 7436386"/>
              <a:gd name="connsiteY20" fmla="*/ 1983362 h 1983362"/>
              <a:gd name="connsiteX0" fmla="*/ 0 w 7436386"/>
              <a:gd name="connsiteY0" fmla="*/ 99478 h 1983362"/>
              <a:gd name="connsiteX1" fmla="*/ 473726 w 7436386"/>
              <a:gd name="connsiteY1" fmla="*/ 326 h 1983362"/>
              <a:gd name="connsiteX2" fmla="*/ 1057619 w 7436386"/>
              <a:gd name="connsiteY2" fmla="*/ 66427 h 1983362"/>
              <a:gd name="connsiteX3" fmla="*/ 1564396 w 7436386"/>
              <a:gd name="connsiteY3" fmla="*/ 33377 h 1983362"/>
              <a:gd name="connsiteX4" fmla="*/ 2115238 w 7436386"/>
              <a:gd name="connsiteY4" fmla="*/ 275748 h 1983362"/>
              <a:gd name="connsiteX5" fmla="*/ 2633032 w 7436386"/>
              <a:gd name="connsiteY5" fmla="*/ 33377 h 1983362"/>
              <a:gd name="connsiteX6" fmla="*/ 2897437 w 7436386"/>
              <a:gd name="connsiteY6" fmla="*/ 187613 h 1983362"/>
              <a:gd name="connsiteX7" fmla="*/ 3194892 w 7436386"/>
              <a:gd name="connsiteY7" fmla="*/ 143545 h 1983362"/>
              <a:gd name="connsiteX8" fmla="*/ 3470314 w 7436386"/>
              <a:gd name="connsiteY8" fmla="*/ 341849 h 1983362"/>
              <a:gd name="connsiteX9" fmla="*/ 3922005 w 7436386"/>
              <a:gd name="connsiteY9" fmla="*/ 198630 h 1983362"/>
              <a:gd name="connsiteX10" fmla="*/ 4096307 w 7436386"/>
              <a:gd name="connsiteY10" fmla="*/ 762838 h 1983362"/>
              <a:gd name="connsiteX11" fmla="*/ 4263528 w 7436386"/>
              <a:gd name="connsiteY11" fmla="*/ 1146080 h 1983362"/>
              <a:gd name="connsiteX12" fmla="*/ 4439798 w 7436386"/>
              <a:gd name="connsiteY12" fmla="*/ 1476586 h 1983362"/>
              <a:gd name="connsiteX13" fmla="*/ 4880473 w 7436386"/>
              <a:gd name="connsiteY13" fmla="*/ 936760 h 1983362"/>
              <a:gd name="connsiteX14" fmla="*/ 5277081 w 7436386"/>
              <a:gd name="connsiteY14" fmla="*/ 1906244 h 1983362"/>
              <a:gd name="connsiteX15" fmla="*/ 5739788 w 7436386"/>
              <a:gd name="connsiteY15" fmla="*/ 1564722 h 1983362"/>
              <a:gd name="connsiteX16" fmla="*/ 5717755 w 7436386"/>
              <a:gd name="connsiteY16" fmla="*/ 1201165 h 1983362"/>
              <a:gd name="connsiteX17" fmla="*/ 5905041 w 7436386"/>
              <a:gd name="connsiteY17" fmla="*/ 1146080 h 1983362"/>
              <a:gd name="connsiteX18" fmla="*/ 6367750 w 7436386"/>
              <a:gd name="connsiteY18" fmla="*/ 1729974 h 1983362"/>
              <a:gd name="connsiteX19" fmla="*/ 6951644 w 7436386"/>
              <a:gd name="connsiteY19" fmla="*/ 1752008 h 1983362"/>
              <a:gd name="connsiteX20" fmla="*/ 7436386 w 7436386"/>
              <a:gd name="connsiteY20" fmla="*/ 1983362 h 1983362"/>
              <a:gd name="connsiteX0" fmla="*/ 0 w 7436386"/>
              <a:gd name="connsiteY0" fmla="*/ 99478 h 1983362"/>
              <a:gd name="connsiteX1" fmla="*/ 473726 w 7436386"/>
              <a:gd name="connsiteY1" fmla="*/ 326 h 1983362"/>
              <a:gd name="connsiteX2" fmla="*/ 1057619 w 7436386"/>
              <a:gd name="connsiteY2" fmla="*/ 66427 h 1983362"/>
              <a:gd name="connsiteX3" fmla="*/ 1564396 w 7436386"/>
              <a:gd name="connsiteY3" fmla="*/ 33377 h 1983362"/>
              <a:gd name="connsiteX4" fmla="*/ 2115238 w 7436386"/>
              <a:gd name="connsiteY4" fmla="*/ 275748 h 1983362"/>
              <a:gd name="connsiteX5" fmla="*/ 2633032 w 7436386"/>
              <a:gd name="connsiteY5" fmla="*/ 33377 h 1983362"/>
              <a:gd name="connsiteX6" fmla="*/ 2897437 w 7436386"/>
              <a:gd name="connsiteY6" fmla="*/ 187613 h 1983362"/>
              <a:gd name="connsiteX7" fmla="*/ 3194892 w 7436386"/>
              <a:gd name="connsiteY7" fmla="*/ 143545 h 1983362"/>
              <a:gd name="connsiteX8" fmla="*/ 3470314 w 7436386"/>
              <a:gd name="connsiteY8" fmla="*/ 341849 h 1983362"/>
              <a:gd name="connsiteX9" fmla="*/ 3922005 w 7436386"/>
              <a:gd name="connsiteY9" fmla="*/ 198630 h 1983362"/>
              <a:gd name="connsiteX10" fmla="*/ 4096307 w 7436386"/>
              <a:gd name="connsiteY10" fmla="*/ 762838 h 1983362"/>
              <a:gd name="connsiteX11" fmla="*/ 4263528 w 7436386"/>
              <a:gd name="connsiteY11" fmla="*/ 1146080 h 1983362"/>
              <a:gd name="connsiteX12" fmla="*/ 4439798 w 7436386"/>
              <a:gd name="connsiteY12" fmla="*/ 1476586 h 1983362"/>
              <a:gd name="connsiteX13" fmla="*/ 4880473 w 7436386"/>
              <a:gd name="connsiteY13" fmla="*/ 936760 h 1983362"/>
              <a:gd name="connsiteX14" fmla="*/ 5277081 w 7436386"/>
              <a:gd name="connsiteY14" fmla="*/ 1906244 h 1983362"/>
              <a:gd name="connsiteX15" fmla="*/ 5739788 w 7436386"/>
              <a:gd name="connsiteY15" fmla="*/ 1564722 h 1983362"/>
              <a:gd name="connsiteX16" fmla="*/ 5905041 w 7436386"/>
              <a:gd name="connsiteY16" fmla="*/ 1146080 h 1983362"/>
              <a:gd name="connsiteX17" fmla="*/ 6367750 w 7436386"/>
              <a:gd name="connsiteY17" fmla="*/ 1729974 h 1983362"/>
              <a:gd name="connsiteX18" fmla="*/ 6951644 w 7436386"/>
              <a:gd name="connsiteY18" fmla="*/ 1752008 h 1983362"/>
              <a:gd name="connsiteX19" fmla="*/ 7436386 w 7436386"/>
              <a:gd name="connsiteY19" fmla="*/ 1983362 h 1983362"/>
              <a:gd name="connsiteX0" fmla="*/ 0 w 7436386"/>
              <a:gd name="connsiteY0" fmla="*/ 99478 h 1983362"/>
              <a:gd name="connsiteX1" fmla="*/ 473726 w 7436386"/>
              <a:gd name="connsiteY1" fmla="*/ 326 h 1983362"/>
              <a:gd name="connsiteX2" fmla="*/ 1057619 w 7436386"/>
              <a:gd name="connsiteY2" fmla="*/ 66427 h 1983362"/>
              <a:gd name="connsiteX3" fmla="*/ 1564396 w 7436386"/>
              <a:gd name="connsiteY3" fmla="*/ 33377 h 1983362"/>
              <a:gd name="connsiteX4" fmla="*/ 2115238 w 7436386"/>
              <a:gd name="connsiteY4" fmla="*/ 275748 h 1983362"/>
              <a:gd name="connsiteX5" fmla="*/ 2633032 w 7436386"/>
              <a:gd name="connsiteY5" fmla="*/ 33377 h 1983362"/>
              <a:gd name="connsiteX6" fmla="*/ 2897437 w 7436386"/>
              <a:gd name="connsiteY6" fmla="*/ 187613 h 1983362"/>
              <a:gd name="connsiteX7" fmla="*/ 3194892 w 7436386"/>
              <a:gd name="connsiteY7" fmla="*/ 143545 h 1983362"/>
              <a:gd name="connsiteX8" fmla="*/ 3470314 w 7436386"/>
              <a:gd name="connsiteY8" fmla="*/ 341849 h 1983362"/>
              <a:gd name="connsiteX9" fmla="*/ 3922005 w 7436386"/>
              <a:gd name="connsiteY9" fmla="*/ 198630 h 1983362"/>
              <a:gd name="connsiteX10" fmla="*/ 4096307 w 7436386"/>
              <a:gd name="connsiteY10" fmla="*/ 762838 h 1983362"/>
              <a:gd name="connsiteX11" fmla="*/ 4263528 w 7436386"/>
              <a:gd name="connsiteY11" fmla="*/ 1146080 h 1983362"/>
              <a:gd name="connsiteX12" fmla="*/ 4439798 w 7436386"/>
              <a:gd name="connsiteY12" fmla="*/ 1476586 h 1983362"/>
              <a:gd name="connsiteX13" fmla="*/ 4880473 w 7436386"/>
              <a:gd name="connsiteY13" fmla="*/ 936760 h 1983362"/>
              <a:gd name="connsiteX14" fmla="*/ 5277081 w 7436386"/>
              <a:gd name="connsiteY14" fmla="*/ 1906244 h 1983362"/>
              <a:gd name="connsiteX15" fmla="*/ 5739788 w 7436386"/>
              <a:gd name="connsiteY15" fmla="*/ 1564722 h 1983362"/>
              <a:gd name="connsiteX16" fmla="*/ 6367750 w 7436386"/>
              <a:gd name="connsiteY16" fmla="*/ 1729974 h 1983362"/>
              <a:gd name="connsiteX17" fmla="*/ 6951644 w 7436386"/>
              <a:gd name="connsiteY17" fmla="*/ 1752008 h 1983362"/>
              <a:gd name="connsiteX18" fmla="*/ 7436386 w 7436386"/>
              <a:gd name="connsiteY18" fmla="*/ 1983362 h 1983362"/>
              <a:gd name="connsiteX0" fmla="*/ 0 w 7436386"/>
              <a:gd name="connsiteY0" fmla="*/ 99478 h 1983362"/>
              <a:gd name="connsiteX1" fmla="*/ 473726 w 7436386"/>
              <a:gd name="connsiteY1" fmla="*/ 326 h 1983362"/>
              <a:gd name="connsiteX2" fmla="*/ 1057619 w 7436386"/>
              <a:gd name="connsiteY2" fmla="*/ 66427 h 1983362"/>
              <a:gd name="connsiteX3" fmla="*/ 1564396 w 7436386"/>
              <a:gd name="connsiteY3" fmla="*/ 33377 h 1983362"/>
              <a:gd name="connsiteX4" fmla="*/ 2115238 w 7436386"/>
              <a:gd name="connsiteY4" fmla="*/ 275748 h 1983362"/>
              <a:gd name="connsiteX5" fmla="*/ 2633032 w 7436386"/>
              <a:gd name="connsiteY5" fmla="*/ 33377 h 1983362"/>
              <a:gd name="connsiteX6" fmla="*/ 2897437 w 7436386"/>
              <a:gd name="connsiteY6" fmla="*/ 187613 h 1983362"/>
              <a:gd name="connsiteX7" fmla="*/ 3194892 w 7436386"/>
              <a:gd name="connsiteY7" fmla="*/ 143545 h 1983362"/>
              <a:gd name="connsiteX8" fmla="*/ 3470314 w 7436386"/>
              <a:gd name="connsiteY8" fmla="*/ 341849 h 1983362"/>
              <a:gd name="connsiteX9" fmla="*/ 3922005 w 7436386"/>
              <a:gd name="connsiteY9" fmla="*/ 198630 h 1983362"/>
              <a:gd name="connsiteX10" fmla="*/ 4096307 w 7436386"/>
              <a:gd name="connsiteY10" fmla="*/ 762838 h 1983362"/>
              <a:gd name="connsiteX11" fmla="*/ 4263528 w 7436386"/>
              <a:gd name="connsiteY11" fmla="*/ 1146080 h 1983362"/>
              <a:gd name="connsiteX12" fmla="*/ 4439798 w 7436386"/>
              <a:gd name="connsiteY12" fmla="*/ 1476586 h 1983362"/>
              <a:gd name="connsiteX13" fmla="*/ 4880473 w 7436386"/>
              <a:gd name="connsiteY13" fmla="*/ 936760 h 1983362"/>
              <a:gd name="connsiteX14" fmla="*/ 5277081 w 7436386"/>
              <a:gd name="connsiteY14" fmla="*/ 1906244 h 1983362"/>
              <a:gd name="connsiteX15" fmla="*/ 5971142 w 7436386"/>
              <a:gd name="connsiteY15" fmla="*/ 1608790 h 1983362"/>
              <a:gd name="connsiteX16" fmla="*/ 6367750 w 7436386"/>
              <a:gd name="connsiteY16" fmla="*/ 1729974 h 1983362"/>
              <a:gd name="connsiteX17" fmla="*/ 6951644 w 7436386"/>
              <a:gd name="connsiteY17" fmla="*/ 1752008 h 1983362"/>
              <a:gd name="connsiteX18" fmla="*/ 7436386 w 7436386"/>
              <a:gd name="connsiteY18" fmla="*/ 1983362 h 1983362"/>
              <a:gd name="connsiteX0" fmla="*/ 0 w 7436386"/>
              <a:gd name="connsiteY0" fmla="*/ 99478 h 2028626"/>
              <a:gd name="connsiteX1" fmla="*/ 473726 w 7436386"/>
              <a:gd name="connsiteY1" fmla="*/ 326 h 2028626"/>
              <a:gd name="connsiteX2" fmla="*/ 1057619 w 7436386"/>
              <a:gd name="connsiteY2" fmla="*/ 66427 h 2028626"/>
              <a:gd name="connsiteX3" fmla="*/ 1564396 w 7436386"/>
              <a:gd name="connsiteY3" fmla="*/ 33377 h 2028626"/>
              <a:gd name="connsiteX4" fmla="*/ 2115238 w 7436386"/>
              <a:gd name="connsiteY4" fmla="*/ 275748 h 2028626"/>
              <a:gd name="connsiteX5" fmla="*/ 2633032 w 7436386"/>
              <a:gd name="connsiteY5" fmla="*/ 33377 h 2028626"/>
              <a:gd name="connsiteX6" fmla="*/ 2897437 w 7436386"/>
              <a:gd name="connsiteY6" fmla="*/ 187613 h 2028626"/>
              <a:gd name="connsiteX7" fmla="*/ 3194892 w 7436386"/>
              <a:gd name="connsiteY7" fmla="*/ 143545 h 2028626"/>
              <a:gd name="connsiteX8" fmla="*/ 3470314 w 7436386"/>
              <a:gd name="connsiteY8" fmla="*/ 341849 h 2028626"/>
              <a:gd name="connsiteX9" fmla="*/ 3922005 w 7436386"/>
              <a:gd name="connsiteY9" fmla="*/ 198630 h 2028626"/>
              <a:gd name="connsiteX10" fmla="*/ 4096307 w 7436386"/>
              <a:gd name="connsiteY10" fmla="*/ 762838 h 2028626"/>
              <a:gd name="connsiteX11" fmla="*/ 4263528 w 7436386"/>
              <a:gd name="connsiteY11" fmla="*/ 1146080 h 2028626"/>
              <a:gd name="connsiteX12" fmla="*/ 4439798 w 7436386"/>
              <a:gd name="connsiteY12" fmla="*/ 1476586 h 2028626"/>
              <a:gd name="connsiteX13" fmla="*/ 4880473 w 7436386"/>
              <a:gd name="connsiteY13" fmla="*/ 936760 h 2028626"/>
              <a:gd name="connsiteX14" fmla="*/ 5277081 w 7436386"/>
              <a:gd name="connsiteY14" fmla="*/ 1906244 h 2028626"/>
              <a:gd name="connsiteX15" fmla="*/ 5971142 w 7436386"/>
              <a:gd name="connsiteY15" fmla="*/ 1608790 h 2028626"/>
              <a:gd name="connsiteX16" fmla="*/ 6544020 w 7436386"/>
              <a:gd name="connsiteY16" fmla="*/ 2027429 h 2028626"/>
              <a:gd name="connsiteX17" fmla="*/ 6951644 w 7436386"/>
              <a:gd name="connsiteY17" fmla="*/ 1752008 h 2028626"/>
              <a:gd name="connsiteX18" fmla="*/ 7436386 w 7436386"/>
              <a:gd name="connsiteY18" fmla="*/ 1983362 h 2028626"/>
              <a:gd name="connsiteX0" fmla="*/ 0 w 7436386"/>
              <a:gd name="connsiteY0" fmla="*/ 99478 h 2028626"/>
              <a:gd name="connsiteX1" fmla="*/ 473726 w 7436386"/>
              <a:gd name="connsiteY1" fmla="*/ 326 h 2028626"/>
              <a:gd name="connsiteX2" fmla="*/ 1057619 w 7436386"/>
              <a:gd name="connsiteY2" fmla="*/ 66427 h 2028626"/>
              <a:gd name="connsiteX3" fmla="*/ 1564396 w 7436386"/>
              <a:gd name="connsiteY3" fmla="*/ 33377 h 2028626"/>
              <a:gd name="connsiteX4" fmla="*/ 2038120 w 7436386"/>
              <a:gd name="connsiteY4" fmla="*/ 418967 h 2028626"/>
              <a:gd name="connsiteX5" fmla="*/ 2633032 w 7436386"/>
              <a:gd name="connsiteY5" fmla="*/ 33377 h 2028626"/>
              <a:gd name="connsiteX6" fmla="*/ 2897437 w 7436386"/>
              <a:gd name="connsiteY6" fmla="*/ 187613 h 2028626"/>
              <a:gd name="connsiteX7" fmla="*/ 3194892 w 7436386"/>
              <a:gd name="connsiteY7" fmla="*/ 143545 h 2028626"/>
              <a:gd name="connsiteX8" fmla="*/ 3470314 w 7436386"/>
              <a:gd name="connsiteY8" fmla="*/ 341849 h 2028626"/>
              <a:gd name="connsiteX9" fmla="*/ 3922005 w 7436386"/>
              <a:gd name="connsiteY9" fmla="*/ 198630 h 2028626"/>
              <a:gd name="connsiteX10" fmla="*/ 4096307 w 7436386"/>
              <a:gd name="connsiteY10" fmla="*/ 762838 h 2028626"/>
              <a:gd name="connsiteX11" fmla="*/ 4263528 w 7436386"/>
              <a:gd name="connsiteY11" fmla="*/ 1146080 h 2028626"/>
              <a:gd name="connsiteX12" fmla="*/ 4439798 w 7436386"/>
              <a:gd name="connsiteY12" fmla="*/ 1476586 h 2028626"/>
              <a:gd name="connsiteX13" fmla="*/ 4880473 w 7436386"/>
              <a:gd name="connsiteY13" fmla="*/ 936760 h 2028626"/>
              <a:gd name="connsiteX14" fmla="*/ 5277081 w 7436386"/>
              <a:gd name="connsiteY14" fmla="*/ 1906244 h 2028626"/>
              <a:gd name="connsiteX15" fmla="*/ 5971142 w 7436386"/>
              <a:gd name="connsiteY15" fmla="*/ 1608790 h 2028626"/>
              <a:gd name="connsiteX16" fmla="*/ 6544020 w 7436386"/>
              <a:gd name="connsiteY16" fmla="*/ 2027429 h 2028626"/>
              <a:gd name="connsiteX17" fmla="*/ 6951644 w 7436386"/>
              <a:gd name="connsiteY17" fmla="*/ 1752008 h 2028626"/>
              <a:gd name="connsiteX18" fmla="*/ 7436386 w 7436386"/>
              <a:gd name="connsiteY18" fmla="*/ 1983362 h 2028626"/>
              <a:gd name="connsiteX0" fmla="*/ 0 w 7436386"/>
              <a:gd name="connsiteY0" fmla="*/ 104028 h 2033176"/>
              <a:gd name="connsiteX1" fmla="*/ 473726 w 7436386"/>
              <a:gd name="connsiteY1" fmla="*/ 4876 h 2033176"/>
              <a:gd name="connsiteX2" fmla="*/ 1057619 w 7436386"/>
              <a:gd name="connsiteY2" fmla="*/ 70977 h 2033176"/>
              <a:gd name="connsiteX3" fmla="*/ 1564396 w 7436386"/>
              <a:gd name="connsiteY3" fmla="*/ 37927 h 2033176"/>
              <a:gd name="connsiteX4" fmla="*/ 2038120 w 7436386"/>
              <a:gd name="connsiteY4" fmla="*/ 423517 h 2033176"/>
              <a:gd name="connsiteX5" fmla="*/ 2445745 w 7436386"/>
              <a:gd name="connsiteY5" fmla="*/ 4877 h 2033176"/>
              <a:gd name="connsiteX6" fmla="*/ 2897437 w 7436386"/>
              <a:gd name="connsiteY6" fmla="*/ 192163 h 2033176"/>
              <a:gd name="connsiteX7" fmla="*/ 3194892 w 7436386"/>
              <a:gd name="connsiteY7" fmla="*/ 148095 h 2033176"/>
              <a:gd name="connsiteX8" fmla="*/ 3470314 w 7436386"/>
              <a:gd name="connsiteY8" fmla="*/ 346399 h 2033176"/>
              <a:gd name="connsiteX9" fmla="*/ 3922005 w 7436386"/>
              <a:gd name="connsiteY9" fmla="*/ 203180 h 2033176"/>
              <a:gd name="connsiteX10" fmla="*/ 4096307 w 7436386"/>
              <a:gd name="connsiteY10" fmla="*/ 767388 h 2033176"/>
              <a:gd name="connsiteX11" fmla="*/ 4263528 w 7436386"/>
              <a:gd name="connsiteY11" fmla="*/ 1150630 h 2033176"/>
              <a:gd name="connsiteX12" fmla="*/ 4439798 w 7436386"/>
              <a:gd name="connsiteY12" fmla="*/ 1481136 h 2033176"/>
              <a:gd name="connsiteX13" fmla="*/ 4880473 w 7436386"/>
              <a:gd name="connsiteY13" fmla="*/ 941310 h 2033176"/>
              <a:gd name="connsiteX14" fmla="*/ 5277081 w 7436386"/>
              <a:gd name="connsiteY14" fmla="*/ 1910794 h 2033176"/>
              <a:gd name="connsiteX15" fmla="*/ 5971142 w 7436386"/>
              <a:gd name="connsiteY15" fmla="*/ 1613340 h 2033176"/>
              <a:gd name="connsiteX16" fmla="*/ 6544020 w 7436386"/>
              <a:gd name="connsiteY16" fmla="*/ 2031979 h 2033176"/>
              <a:gd name="connsiteX17" fmla="*/ 6951644 w 7436386"/>
              <a:gd name="connsiteY17" fmla="*/ 1756558 h 2033176"/>
              <a:gd name="connsiteX18" fmla="*/ 7436386 w 7436386"/>
              <a:gd name="connsiteY18" fmla="*/ 1987912 h 2033176"/>
              <a:gd name="connsiteX0" fmla="*/ 0 w 7436386"/>
              <a:gd name="connsiteY0" fmla="*/ 104028 h 2033176"/>
              <a:gd name="connsiteX1" fmla="*/ 473726 w 7436386"/>
              <a:gd name="connsiteY1" fmla="*/ 4876 h 2033176"/>
              <a:gd name="connsiteX2" fmla="*/ 1057619 w 7436386"/>
              <a:gd name="connsiteY2" fmla="*/ 70977 h 2033176"/>
              <a:gd name="connsiteX3" fmla="*/ 1564396 w 7436386"/>
              <a:gd name="connsiteY3" fmla="*/ 37927 h 2033176"/>
              <a:gd name="connsiteX4" fmla="*/ 2038120 w 7436386"/>
              <a:gd name="connsiteY4" fmla="*/ 423517 h 2033176"/>
              <a:gd name="connsiteX5" fmla="*/ 2445745 w 7436386"/>
              <a:gd name="connsiteY5" fmla="*/ 4877 h 2033176"/>
              <a:gd name="connsiteX6" fmla="*/ 2897437 w 7436386"/>
              <a:gd name="connsiteY6" fmla="*/ 192163 h 2033176"/>
              <a:gd name="connsiteX7" fmla="*/ 3194892 w 7436386"/>
              <a:gd name="connsiteY7" fmla="*/ 148095 h 2033176"/>
              <a:gd name="connsiteX8" fmla="*/ 3470314 w 7436386"/>
              <a:gd name="connsiteY8" fmla="*/ 346399 h 2033176"/>
              <a:gd name="connsiteX9" fmla="*/ 3855904 w 7436386"/>
              <a:gd name="connsiteY9" fmla="*/ 104028 h 2033176"/>
              <a:gd name="connsiteX10" fmla="*/ 4096307 w 7436386"/>
              <a:gd name="connsiteY10" fmla="*/ 767388 h 2033176"/>
              <a:gd name="connsiteX11" fmla="*/ 4263528 w 7436386"/>
              <a:gd name="connsiteY11" fmla="*/ 1150630 h 2033176"/>
              <a:gd name="connsiteX12" fmla="*/ 4439798 w 7436386"/>
              <a:gd name="connsiteY12" fmla="*/ 1481136 h 2033176"/>
              <a:gd name="connsiteX13" fmla="*/ 4880473 w 7436386"/>
              <a:gd name="connsiteY13" fmla="*/ 941310 h 2033176"/>
              <a:gd name="connsiteX14" fmla="*/ 5277081 w 7436386"/>
              <a:gd name="connsiteY14" fmla="*/ 1910794 h 2033176"/>
              <a:gd name="connsiteX15" fmla="*/ 5971142 w 7436386"/>
              <a:gd name="connsiteY15" fmla="*/ 1613340 h 2033176"/>
              <a:gd name="connsiteX16" fmla="*/ 6544020 w 7436386"/>
              <a:gd name="connsiteY16" fmla="*/ 2031979 h 2033176"/>
              <a:gd name="connsiteX17" fmla="*/ 6951644 w 7436386"/>
              <a:gd name="connsiteY17" fmla="*/ 1756558 h 2033176"/>
              <a:gd name="connsiteX18" fmla="*/ 7436386 w 7436386"/>
              <a:gd name="connsiteY18" fmla="*/ 1987912 h 2033176"/>
              <a:gd name="connsiteX0" fmla="*/ 0 w 7436386"/>
              <a:gd name="connsiteY0" fmla="*/ 104028 h 2033176"/>
              <a:gd name="connsiteX1" fmla="*/ 473726 w 7436386"/>
              <a:gd name="connsiteY1" fmla="*/ 4876 h 2033176"/>
              <a:gd name="connsiteX2" fmla="*/ 1057619 w 7436386"/>
              <a:gd name="connsiteY2" fmla="*/ 70977 h 2033176"/>
              <a:gd name="connsiteX3" fmla="*/ 1564396 w 7436386"/>
              <a:gd name="connsiteY3" fmla="*/ 37927 h 2033176"/>
              <a:gd name="connsiteX4" fmla="*/ 2038120 w 7436386"/>
              <a:gd name="connsiteY4" fmla="*/ 423517 h 2033176"/>
              <a:gd name="connsiteX5" fmla="*/ 2445745 w 7436386"/>
              <a:gd name="connsiteY5" fmla="*/ 4877 h 2033176"/>
              <a:gd name="connsiteX6" fmla="*/ 2897437 w 7436386"/>
              <a:gd name="connsiteY6" fmla="*/ 192163 h 2033176"/>
              <a:gd name="connsiteX7" fmla="*/ 3194892 w 7436386"/>
              <a:gd name="connsiteY7" fmla="*/ 148095 h 2033176"/>
              <a:gd name="connsiteX8" fmla="*/ 3470314 w 7436386"/>
              <a:gd name="connsiteY8" fmla="*/ 346399 h 2033176"/>
              <a:gd name="connsiteX9" fmla="*/ 3855904 w 7436386"/>
              <a:gd name="connsiteY9" fmla="*/ 104028 h 2033176"/>
              <a:gd name="connsiteX10" fmla="*/ 4041223 w 7436386"/>
              <a:gd name="connsiteY10" fmla="*/ 932641 h 2033176"/>
              <a:gd name="connsiteX11" fmla="*/ 4263528 w 7436386"/>
              <a:gd name="connsiteY11" fmla="*/ 1150630 h 2033176"/>
              <a:gd name="connsiteX12" fmla="*/ 4439798 w 7436386"/>
              <a:gd name="connsiteY12" fmla="*/ 1481136 h 2033176"/>
              <a:gd name="connsiteX13" fmla="*/ 4880473 w 7436386"/>
              <a:gd name="connsiteY13" fmla="*/ 941310 h 2033176"/>
              <a:gd name="connsiteX14" fmla="*/ 5277081 w 7436386"/>
              <a:gd name="connsiteY14" fmla="*/ 1910794 h 2033176"/>
              <a:gd name="connsiteX15" fmla="*/ 5971142 w 7436386"/>
              <a:gd name="connsiteY15" fmla="*/ 1613340 h 2033176"/>
              <a:gd name="connsiteX16" fmla="*/ 6544020 w 7436386"/>
              <a:gd name="connsiteY16" fmla="*/ 2031979 h 2033176"/>
              <a:gd name="connsiteX17" fmla="*/ 6951644 w 7436386"/>
              <a:gd name="connsiteY17" fmla="*/ 1756558 h 2033176"/>
              <a:gd name="connsiteX18" fmla="*/ 7436386 w 7436386"/>
              <a:gd name="connsiteY18" fmla="*/ 1987912 h 2033176"/>
              <a:gd name="connsiteX0" fmla="*/ 0 w 7436386"/>
              <a:gd name="connsiteY0" fmla="*/ 104028 h 2033176"/>
              <a:gd name="connsiteX1" fmla="*/ 473726 w 7436386"/>
              <a:gd name="connsiteY1" fmla="*/ 4876 h 2033176"/>
              <a:gd name="connsiteX2" fmla="*/ 1057619 w 7436386"/>
              <a:gd name="connsiteY2" fmla="*/ 70977 h 2033176"/>
              <a:gd name="connsiteX3" fmla="*/ 1564396 w 7436386"/>
              <a:gd name="connsiteY3" fmla="*/ 37927 h 2033176"/>
              <a:gd name="connsiteX4" fmla="*/ 2038120 w 7436386"/>
              <a:gd name="connsiteY4" fmla="*/ 423517 h 2033176"/>
              <a:gd name="connsiteX5" fmla="*/ 2445745 w 7436386"/>
              <a:gd name="connsiteY5" fmla="*/ 4877 h 2033176"/>
              <a:gd name="connsiteX6" fmla="*/ 2897437 w 7436386"/>
              <a:gd name="connsiteY6" fmla="*/ 192163 h 2033176"/>
              <a:gd name="connsiteX7" fmla="*/ 3194892 w 7436386"/>
              <a:gd name="connsiteY7" fmla="*/ 148095 h 2033176"/>
              <a:gd name="connsiteX8" fmla="*/ 3470314 w 7436386"/>
              <a:gd name="connsiteY8" fmla="*/ 346399 h 2033176"/>
              <a:gd name="connsiteX9" fmla="*/ 3855904 w 7436386"/>
              <a:gd name="connsiteY9" fmla="*/ 104028 h 2033176"/>
              <a:gd name="connsiteX10" fmla="*/ 4041223 w 7436386"/>
              <a:gd name="connsiteY10" fmla="*/ 932641 h 2033176"/>
              <a:gd name="connsiteX11" fmla="*/ 4263528 w 7436386"/>
              <a:gd name="connsiteY11" fmla="*/ 1106562 h 2033176"/>
              <a:gd name="connsiteX12" fmla="*/ 4439798 w 7436386"/>
              <a:gd name="connsiteY12" fmla="*/ 1481136 h 2033176"/>
              <a:gd name="connsiteX13" fmla="*/ 4880473 w 7436386"/>
              <a:gd name="connsiteY13" fmla="*/ 941310 h 2033176"/>
              <a:gd name="connsiteX14" fmla="*/ 5277081 w 7436386"/>
              <a:gd name="connsiteY14" fmla="*/ 1910794 h 2033176"/>
              <a:gd name="connsiteX15" fmla="*/ 5971142 w 7436386"/>
              <a:gd name="connsiteY15" fmla="*/ 1613340 h 2033176"/>
              <a:gd name="connsiteX16" fmla="*/ 6544020 w 7436386"/>
              <a:gd name="connsiteY16" fmla="*/ 2031979 h 2033176"/>
              <a:gd name="connsiteX17" fmla="*/ 6951644 w 7436386"/>
              <a:gd name="connsiteY17" fmla="*/ 1756558 h 2033176"/>
              <a:gd name="connsiteX18" fmla="*/ 7436386 w 7436386"/>
              <a:gd name="connsiteY18" fmla="*/ 1987912 h 2033176"/>
              <a:gd name="connsiteX0" fmla="*/ 0 w 7436386"/>
              <a:gd name="connsiteY0" fmla="*/ 104028 h 2033176"/>
              <a:gd name="connsiteX1" fmla="*/ 473726 w 7436386"/>
              <a:gd name="connsiteY1" fmla="*/ 4876 h 2033176"/>
              <a:gd name="connsiteX2" fmla="*/ 1057619 w 7436386"/>
              <a:gd name="connsiteY2" fmla="*/ 70977 h 2033176"/>
              <a:gd name="connsiteX3" fmla="*/ 1564396 w 7436386"/>
              <a:gd name="connsiteY3" fmla="*/ 37927 h 2033176"/>
              <a:gd name="connsiteX4" fmla="*/ 2038120 w 7436386"/>
              <a:gd name="connsiteY4" fmla="*/ 423517 h 2033176"/>
              <a:gd name="connsiteX5" fmla="*/ 2445745 w 7436386"/>
              <a:gd name="connsiteY5" fmla="*/ 4877 h 2033176"/>
              <a:gd name="connsiteX6" fmla="*/ 2897437 w 7436386"/>
              <a:gd name="connsiteY6" fmla="*/ 192163 h 2033176"/>
              <a:gd name="connsiteX7" fmla="*/ 3194892 w 7436386"/>
              <a:gd name="connsiteY7" fmla="*/ 148095 h 2033176"/>
              <a:gd name="connsiteX8" fmla="*/ 3470314 w 7436386"/>
              <a:gd name="connsiteY8" fmla="*/ 346399 h 2033176"/>
              <a:gd name="connsiteX9" fmla="*/ 3855904 w 7436386"/>
              <a:gd name="connsiteY9" fmla="*/ 104028 h 2033176"/>
              <a:gd name="connsiteX10" fmla="*/ 4041223 w 7436386"/>
              <a:gd name="connsiteY10" fmla="*/ 932641 h 2033176"/>
              <a:gd name="connsiteX11" fmla="*/ 4263528 w 7436386"/>
              <a:gd name="connsiteY11" fmla="*/ 1106562 h 2033176"/>
              <a:gd name="connsiteX12" fmla="*/ 4538950 w 7436386"/>
              <a:gd name="connsiteY12" fmla="*/ 1624355 h 2033176"/>
              <a:gd name="connsiteX13" fmla="*/ 4880473 w 7436386"/>
              <a:gd name="connsiteY13" fmla="*/ 941310 h 2033176"/>
              <a:gd name="connsiteX14" fmla="*/ 5277081 w 7436386"/>
              <a:gd name="connsiteY14" fmla="*/ 1910794 h 2033176"/>
              <a:gd name="connsiteX15" fmla="*/ 5971142 w 7436386"/>
              <a:gd name="connsiteY15" fmla="*/ 1613340 h 2033176"/>
              <a:gd name="connsiteX16" fmla="*/ 6544020 w 7436386"/>
              <a:gd name="connsiteY16" fmla="*/ 2031979 h 2033176"/>
              <a:gd name="connsiteX17" fmla="*/ 6951644 w 7436386"/>
              <a:gd name="connsiteY17" fmla="*/ 1756558 h 2033176"/>
              <a:gd name="connsiteX18" fmla="*/ 7436386 w 7436386"/>
              <a:gd name="connsiteY18" fmla="*/ 1987912 h 2033176"/>
              <a:gd name="connsiteX0" fmla="*/ 0 w 7436386"/>
              <a:gd name="connsiteY0" fmla="*/ 104028 h 2033176"/>
              <a:gd name="connsiteX1" fmla="*/ 473726 w 7436386"/>
              <a:gd name="connsiteY1" fmla="*/ 4876 h 2033176"/>
              <a:gd name="connsiteX2" fmla="*/ 1057619 w 7436386"/>
              <a:gd name="connsiteY2" fmla="*/ 70977 h 2033176"/>
              <a:gd name="connsiteX3" fmla="*/ 1564396 w 7436386"/>
              <a:gd name="connsiteY3" fmla="*/ 37927 h 2033176"/>
              <a:gd name="connsiteX4" fmla="*/ 2038120 w 7436386"/>
              <a:gd name="connsiteY4" fmla="*/ 423517 h 2033176"/>
              <a:gd name="connsiteX5" fmla="*/ 2445745 w 7436386"/>
              <a:gd name="connsiteY5" fmla="*/ 4877 h 2033176"/>
              <a:gd name="connsiteX6" fmla="*/ 2897437 w 7436386"/>
              <a:gd name="connsiteY6" fmla="*/ 192163 h 2033176"/>
              <a:gd name="connsiteX7" fmla="*/ 3194892 w 7436386"/>
              <a:gd name="connsiteY7" fmla="*/ 148095 h 2033176"/>
              <a:gd name="connsiteX8" fmla="*/ 3470314 w 7436386"/>
              <a:gd name="connsiteY8" fmla="*/ 346399 h 2033176"/>
              <a:gd name="connsiteX9" fmla="*/ 3855904 w 7436386"/>
              <a:gd name="connsiteY9" fmla="*/ 104028 h 2033176"/>
              <a:gd name="connsiteX10" fmla="*/ 4041223 w 7436386"/>
              <a:gd name="connsiteY10" fmla="*/ 932641 h 2033176"/>
              <a:gd name="connsiteX11" fmla="*/ 4263528 w 7436386"/>
              <a:gd name="connsiteY11" fmla="*/ 1106562 h 2033176"/>
              <a:gd name="connsiteX12" fmla="*/ 4538950 w 7436386"/>
              <a:gd name="connsiteY12" fmla="*/ 1624355 h 2033176"/>
              <a:gd name="connsiteX13" fmla="*/ 4880473 w 7436386"/>
              <a:gd name="connsiteY13" fmla="*/ 974361 h 2033176"/>
              <a:gd name="connsiteX14" fmla="*/ 5277081 w 7436386"/>
              <a:gd name="connsiteY14" fmla="*/ 1910794 h 2033176"/>
              <a:gd name="connsiteX15" fmla="*/ 5971142 w 7436386"/>
              <a:gd name="connsiteY15" fmla="*/ 1613340 h 2033176"/>
              <a:gd name="connsiteX16" fmla="*/ 6544020 w 7436386"/>
              <a:gd name="connsiteY16" fmla="*/ 2031979 h 2033176"/>
              <a:gd name="connsiteX17" fmla="*/ 6951644 w 7436386"/>
              <a:gd name="connsiteY17" fmla="*/ 1756558 h 2033176"/>
              <a:gd name="connsiteX18" fmla="*/ 7436386 w 7436386"/>
              <a:gd name="connsiteY18" fmla="*/ 1987912 h 2033176"/>
              <a:gd name="connsiteX0" fmla="*/ 0 w 7436386"/>
              <a:gd name="connsiteY0" fmla="*/ 104028 h 2100296"/>
              <a:gd name="connsiteX1" fmla="*/ 473726 w 7436386"/>
              <a:gd name="connsiteY1" fmla="*/ 4876 h 2100296"/>
              <a:gd name="connsiteX2" fmla="*/ 1057619 w 7436386"/>
              <a:gd name="connsiteY2" fmla="*/ 70977 h 2100296"/>
              <a:gd name="connsiteX3" fmla="*/ 1564396 w 7436386"/>
              <a:gd name="connsiteY3" fmla="*/ 37927 h 2100296"/>
              <a:gd name="connsiteX4" fmla="*/ 2038120 w 7436386"/>
              <a:gd name="connsiteY4" fmla="*/ 423517 h 2100296"/>
              <a:gd name="connsiteX5" fmla="*/ 2445745 w 7436386"/>
              <a:gd name="connsiteY5" fmla="*/ 4877 h 2100296"/>
              <a:gd name="connsiteX6" fmla="*/ 2897437 w 7436386"/>
              <a:gd name="connsiteY6" fmla="*/ 192163 h 2100296"/>
              <a:gd name="connsiteX7" fmla="*/ 3194892 w 7436386"/>
              <a:gd name="connsiteY7" fmla="*/ 148095 h 2100296"/>
              <a:gd name="connsiteX8" fmla="*/ 3470314 w 7436386"/>
              <a:gd name="connsiteY8" fmla="*/ 346399 h 2100296"/>
              <a:gd name="connsiteX9" fmla="*/ 3855904 w 7436386"/>
              <a:gd name="connsiteY9" fmla="*/ 104028 h 2100296"/>
              <a:gd name="connsiteX10" fmla="*/ 4041223 w 7436386"/>
              <a:gd name="connsiteY10" fmla="*/ 932641 h 2100296"/>
              <a:gd name="connsiteX11" fmla="*/ 4263528 w 7436386"/>
              <a:gd name="connsiteY11" fmla="*/ 1106562 h 2100296"/>
              <a:gd name="connsiteX12" fmla="*/ 4538950 w 7436386"/>
              <a:gd name="connsiteY12" fmla="*/ 1624355 h 2100296"/>
              <a:gd name="connsiteX13" fmla="*/ 4880473 w 7436386"/>
              <a:gd name="connsiteY13" fmla="*/ 974361 h 2100296"/>
              <a:gd name="connsiteX14" fmla="*/ 5244030 w 7436386"/>
              <a:gd name="connsiteY14" fmla="*/ 2087064 h 2100296"/>
              <a:gd name="connsiteX15" fmla="*/ 5971142 w 7436386"/>
              <a:gd name="connsiteY15" fmla="*/ 1613340 h 2100296"/>
              <a:gd name="connsiteX16" fmla="*/ 6544020 w 7436386"/>
              <a:gd name="connsiteY16" fmla="*/ 2031979 h 2100296"/>
              <a:gd name="connsiteX17" fmla="*/ 6951644 w 7436386"/>
              <a:gd name="connsiteY17" fmla="*/ 1756558 h 2100296"/>
              <a:gd name="connsiteX18" fmla="*/ 7436386 w 7436386"/>
              <a:gd name="connsiteY18" fmla="*/ 1987912 h 2100296"/>
              <a:gd name="connsiteX0" fmla="*/ 0 w 7546554"/>
              <a:gd name="connsiteY0" fmla="*/ 104028 h 2755964"/>
              <a:gd name="connsiteX1" fmla="*/ 473726 w 7546554"/>
              <a:gd name="connsiteY1" fmla="*/ 4876 h 2755964"/>
              <a:gd name="connsiteX2" fmla="*/ 1057619 w 7546554"/>
              <a:gd name="connsiteY2" fmla="*/ 70977 h 2755964"/>
              <a:gd name="connsiteX3" fmla="*/ 1564396 w 7546554"/>
              <a:gd name="connsiteY3" fmla="*/ 37927 h 2755964"/>
              <a:gd name="connsiteX4" fmla="*/ 2038120 w 7546554"/>
              <a:gd name="connsiteY4" fmla="*/ 423517 h 2755964"/>
              <a:gd name="connsiteX5" fmla="*/ 2445745 w 7546554"/>
              <a:gd name="connsiteY5" fmla="*/ 4877 h 2755964"/>
              <a:gd name="connsiteX6" fmla="*/ 2897437 w 7546554"/>
              <a:gd name="connsiteY6" fmla="*/ 192163 h 2755964"/>
              <a:gd name="connsiteX7" fmla="*/ 3194892 w 7546554"/>
              <a:gd name="connsiteY7" fmla="*/ 148095 h 2755964"/>
              <a:gd name="connsiteX8" fmla="*/ 3470314 w 7546554"/>
              <a:gd name="connsiteY8" fmla="*/ 346399 h 2755964"/>
              <a:gd name="connsiteX9" fmla="*/ 3855904 w 7546554"/>
              <a:gd name="connsiteY9" fmla="*/ 104028 h 2755964"/>
              <a:gd name="connsiteX10" fmla="*/ 4041223 w 7546554"/>
              <a:gd name="connsiteY10" fmla="*/ 932641 h 2755964"/>
              <a:gd name="connsiteX11" fmla="*/ 4263528 w 7546554"/>
              <a:gd name="connsiteY11" fmla="*/ 1106562 h 2755964"/>
              <a:gd name="connsiteX12" fmla="*/ 4538950 w 7546554"/>
              <a:gd name="connsiteY12" fmla="*/ 1624355 h 2755964"/>
              <a:gd name="connsiteX13" fmla="*/ 4880473 w 7546554"/>
              <a:gd name="connsiteY13" fmla="*/ 974361 h 2755964"/>
              <a:gd name="connsiteX14" fmla="*/ 5244030 w 7546554"/>
              <a:gd name="connsiteY14" fmla="*/ 2087064 h 2755964"/>
              <a:gd name="connsiteX15" fmla="*/ 5971142 w 7546554"/>
              <a:gd name="connsiteY15" fmla="*/ 1613340 h 2755964"/>
              <a:gd name="connsiteX16" fmla="*/ 6544020 w 7546554"/>
              <a:gd name="connsiteY16" fmla="*/ 2031979 h 2755964"/>
              <a:gd name="connsiteX17" fmla="*/ 6951644 w 7546554"/>
              <a:gd name="connsiteY17" fmla="*/ 1756558 h 2755964"/>
              <a:gd name="connsiteX18" fmla="*/ 7546554 w 7546554"/>
              <a:gd name="connsiteY18" fmla="*/ 2755964 h 2755964"/>
              <a:gd name="connsiteX0" fmla="*/ 0 w 7546554"/>
              <a:gd name="connsiteY0" fmla="*/ 104028 h 2755964"/>
              <a:gd name="connsiteX1" fmla="*/ 473726 w 7546554"/>
              <a:gd name="connsiteY1" fmla="*/ 4876 h 2755964"/>
              <a:gd name="connsiteX2" fmla="*/ 1057619 w 7546554"/>
              <a:gd name="connsiteY2" fmla="*/ 70977 h 2755964"/>
              <a:gd name="connsiteX3" fmla="*/ 1564396 w 7546554"/>
              <a:gd name="connsiteY3" fmla="*/ 37927 h 2755964"/>
              <a:gd name="connsiteX4" fmla="*/ 2038120 w 7546554"/>
              <a:gd name="connsiteY4" fmla="*/ 423517 h 2755964"/>
              <a:gd name="connsiteX5" fmla="*/ 2445745 w 7546554"/>
              <a:gd name="connsiteY5" fmla="*/ 4877 h 2755964"/>
              <a:gd name="connsiteX6" fmla="*/ 2897437 w 7546554"/>
              <a:gd name="connsiteY6" fmla="*/ 192163 h 2755964"/>
              <a:gd name="connsiteX7" fmla="*/ 3194892 w 7546554"/>
              <a:gd name="connsiteY7" fmla="*/ 148095 h 2755964"/>
              <a:gd name="connsiteX8" fmla="*/ 3470314 w 7546554"/>
              <a:gd name="connsiteY8" fmla="*/ 346399 h 2755964"/>
              <a:gd name="connsiteX9" fmla="*/ 3855904 w 7546554"/>
              <a:gd name="connsiteY9" fmla="*/ 104028 h 2755964"/>
              <a:gd name="connsiteX10" fmla="*/ 4041223 w 7546554"/>
              <a:gd name="connsiteY10" fmla="*/ 932641 h 2755964"/>
              <a:gd name="connsiteX11" fmla="*/ 4263528 w 7546554"/>
              <a:gd name="connsiteY11" fmla="*/ 1106562 h 2755964"/>
              <a:gd name="connsiteX12" fmla="*/ 4538950 w 7546554"/>
              <a:gd name="connsiteY12" fmla="*/ 1624355 h 2755964"/>
              <a:gd name="connsiteX13" fmla="*/ 4880473 w 7546554"/>
              <a:gd name="connsiteY13" fmla="*/ 974361 h 2755964"/>
              <a:gd name="connsiteX14" fmla="*/ 5244030 w 7546554"/>
              <a:gd name="connsiteY14" fmla="*/ 2087064 h 2755964"/>
              <a:gd name="connsiteX15" fmla="*/ 5971142 w 7546554"/>
              <a:gd name="connsiteY15" fmla="*/ 1613340 h 2755964"/>
              <a:gd name="connsiteX16" fmla="*/ 6466902 w 7546554"/>
              <a:gd name="connsiteY16" fmla="*/ 2136713 h 2755964"/>
              <a:gd name="connsiteX17" fmla="*/ 6951644 w 7546554"/>
              <a:gd name="connsiteY17" fmla="*/ 1756558 h 2755964"/>
              <a:gd name="connsiteX18" fmla="*/ 7546554 w 7546554"/>
              <a:gd name="connsiteY18" fmla="*/ 2755964 h 2755964"/>
              <a:gd name="connsiteX0" fmla="*/ 0 w 7546554"/>
              <a:gd name="connsiteY0" fmla="*/ 104028 h 2755964"/>
              <a:gd name="connsiteX1" fmla="*/ 473726 w 7546554"/>
              <a:gd name="connsiteY1" fmla="*/ 4876 h 2755964"/>
              <a:gd name="connsiteX2" fmla="*/ 1057619 w 7546554"/>
              <a:gd name="connsiteY2" fmla="*/ 70977 h 2755964"/>
              <a:gd name="connsiteX3" fmla="*/ 1564396 w 7546554"/>
              <a:gd name="connsiteY3" fmla="*/ 37927 h 2755964"/>
              <a:gd name="connsiteX4" fmla="*/ 2038120 w 7546554"/>
              <a:gd name="connsiteY4" fmla="*/ 423517 h 2755964"/>
              <a:gd name="connsiteX5" fmla="*/ 2445745 w 7546554"/>
              <a:gd name="connsiteY5" fmla="*/ 4877 h 2755964"/>
              <a:gd name="connsiteX6" fmla="*/ 2897437 w 7546554"/>
              <a:gd name="connsiteY6" fmla="*/ 192163 h 2755964"/>
              <a:gd name="connsiteX7" fmla="*/ 3194892 w 7546554"/>
              <a:gd name="connsiteY7" fmla="*/ 148095 h 2755964"/>
              <a:gd name="connsiteX8" fmla="*/ 3470314 w 7546554"/>
              <a:gd name="connsiteY8" fmla="*/ 346399 h 2755964"/>
              <a:gd name="connsiteX9" fmla="*/ 3855904 w 7546554"/>
              <a:gd name="connsiteY9" fmla="*/ 104028 h 2755964"/>
              <a:gd name="connsiteX10" fmla="*/ 4041223 w 7546554"/>
              <a:gd name="connsiteY10" fmla="*/ 932641 h 2755964"/>
              <a:gd name="connsiteX11" fmla="*/ 4263528 w 7546554"/>
              <a:gd name="connsiteY11" fmla="*/ 1106562 h 2755964"/>
              <a:gd name="connsiteX12" fmla="*/ 4538950 w 7546554"/>
              <a:gd name="connsiteY12" fmla="*/ 1624355 h 2755964"/>
              <a:gd name="connsiteX13" fmla="*/ 4880473 w 7546554"/>
              <a:gd name="connsiteY13" fmla="*/ 974361 h 2755964"/>
              <a:gd name="connsiteX14" fmla="*/ 5244030 w 7546554"/>
              <a:gd name="connsiteY14" fmla="*/ 2087064 h 2755964"/>
              <a:gd name="connsiteX15" fmla="*/ 5971142 w 7546554"/>
              <a:gd name="connsiteY15" fmla="*/ 1613340 h 2755964"/>
              <a:gd name="connsiteX16" fmla="*/ 6466902 w 7546554"/>
              <a:gd name="connsiteY16" fmla="*/ 2136713 h 2755964"/>
              <a:gd name="connsiteX17" fmla="*/ 6984694 w 7546554"/>
              <a:gd name="connsiteY17" fmla="*/ 2105672 h 2755964"/>
              <a:gd name="connsiteX18" fmla="*/ 7546554 w 7546554"/>
              <a:gd name="connsiteY18" fmla="*/ 2755964 h 2755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546554" h="2755964">
                <a:moveTo>
                  <a:pt x="0" y="104028"/>
                </a:moveTo>
                <a:cubicBezTo>
                  <a:pt x="149646" y="50779"/>
                  <a:pt x="297456" y="10384"/>
                  <a:pt x="473726" y="4876"/>
                </a:cubicBezTo>
                <a:cubicBezTo>
                  <a:pt x="649996" y="-632"/>
                  <a:pt x="875841" y="65469"/>
                  <a:pt x="1057619" y="70977"/>
                </a:cubicBezTo>
                <a:cubicBezTo>
                  <a:pt x="1239397" y="76485"/>
                  <a:pt x="1400979" y="-20830"/>
                  <a:pt x="1564396" y="37927"/>
                </a:cubicBezTo>
                <a:cubicBezTo>
                  <a:pt x="1727813" y="96684"/>
                  <a:pt x="1891229" y="429025"/>
                  <a:pt x="2038120" y="423517"/>
                </a:cubicBezTo>
                <a:cubicBezTo>
                  <a:pt x="2185011" y="418009"/>
                  <a:pt x="2302526" y="43436"/>
                  <a:pt x="2445745" y="4877"/>
                </a:cubicBezTo>
                <a:cubicBezTo>
                  <a:pt x="2588964" y="-33682"/>
                  <a:pt x="2772579" y="168293"/>
                  <a:pt x="2897437" y="192163"/>
                </a:cubicBezTo>
                <a:cubicBezTo>
                  <a:pt x="3022295" y="216033"/>
                  <a:pt x="3099412" y="122389"/>
                  <a:pt x="3194892" y="148095"/>
                </a:cubicBezTo>
                <a:cubicBezTo>
                  <a:pt x="3290372" y="173801"/>
                  <a:pt x="3360145" y="353743"/>
                  <a:pt x="3470314" y="346399"/>
                </a:cubicBezTo>
                <a:cubicBezTo>
                  <a:pt x="3580483" y="339055"/>
                  <a:pt x="3760752" y="6321"/>
                  <a:pt x="3855904" y="104028"/>
                </a:cubicBezTo>
                <a:cubicBezTo>
                  <a:pt x="3951056" y="201735"/>
                  <a:pt x="3984303" y="774733"/>
                  <a:pt x="4041223" y="932641"/>
                </a:cubicBezTo>
                <a:cubicBezTo>
                  <a:pt x="4098143" y="1090549"/>
                  <a:pt x="4180574" y="991276"/>
                  <a:pt x="4263528" y="1106562"/>
                </a:cubicBezTo>
                <a:cubicBezTo>
                  <a:pt x="4346482" y="1221848"/>
                  <a:pt x="4436126" y="1646389"/>
                  <a:pt x="4538950" y="1624355"/>
                </a:cubicBezTo>
                <a:cubicBezTo>
                  <a:pt x="4641774" y="1602322"/>
                  <a:pt x="4762960" y="897243"/>
                  <a:pt x="4880473" y="974361"/>
                </a:cubicBezTo>
                <a:cubicBezTo>
                  <a:pt x="4997986" y="1051479"/>
                  <a:pt x="5062252" y="1980568"/>
                  <a:pt x="5244030" y="2087064"/>
                </a:cubicBezTo>
                <a:cubicBezTo>
                  <a:pt x="5425808" y="2193560"/>
                  <a:pt x="5767330" y="1605065"/>
                  <a:pt x="5971142" y="1613340"/>
                </a:cubicBezTo>
                <a:cubicBezTo>
                  <a:pt x="6174954" y="1621615"/>
                  <a:pt x="6297977" y="2054658"/>
                  <a:pt x="6466902" y="2136713"/>
                </a:cubicBezTo>
                <a:cubicBezTo>
                  <a:pt x="6635827" y="2218768"/>
                  <a:pt x="6806588" y="2063441"/>
                  <a:pt x="6984694" y="2105672"/>
                </a:cubicBezTo>
                <a:cubicBezTo>
                  <a:pt x="7162800" y="2147903"/>
                  <a:pt x="7393236" y="2661402"/>
                  <a:pt x="7546554" y="2755964"/>
                </a:cubicBezTo>
              </a:path>
            </a:pathLst>
          </a:custGeom>
          <a:no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9" name="Freeform 8">
            <a:extLst>
              <a:ext uri="{FF2B5EF4-FFF2-40B4-BE49-F238E27FC236}">
                <a16:creationId xmlns:a16="http://schemas.microsoft.com/office/drawing/2014/main" id="{3ACDAF1B-3761-DB55-0401-7C1F65899E89}"/>
              </a:ext>
            </a:extLst>
          </p:cNvPr>
          <p:cNvSpPr/>
          <p:nvPr/>
        </p:nvSpPr>
        <p:spPr>
          <a:xfrm>
            <a:off x="4541414" y="2991805"/>
            <a:ext cx="247880" cy="152244"/>
          </a:xfrm>
          <a:custGeom>
            <a:avLst/>
            <a:gdLst>
              <a:gd name="connsiteX0" fmla="*/ 0 w 330506"/>
              <a:gd name="connsiteY0" fmla="*/ 121185 h 202992"/>
              <a:gd name="connsiteX1" fmla="*/ 154236 w 330506"/>
              <a:gd name="connsiteY1" fmla="*/ 198303 h 202992"/>
              <a:gd name="connsiteX2" fmla="*/ 330506 w 330506"/>
              <a:gd name="connsiteY2" fmla="*/ 0 h 202992"/>
            </a:gdLst>
            <a:ahLst/>
            <a:cxnLst>
              <a:cxn ang="0">
                <a:pos x="connsiteX0" y="connsiteY0"/>
              </a:cxn>
              <a:cxn ang="0">
                <a:pos x="connsiteX1" y="connsiteY1"/>
              </a:cxn>
              <a:cxn ang="0">
                <a:pos x="connsiteX2" y="connsiteY2"/>
              </a:cxn>
            </a:cxnLst>
            <a:rect l="l" t="t" r="r" b="b"/>
            <a:pathLst>
              <a:path w="330506" h="202992">
                <a:moveTo>
                  <a:pt x="0" y="121185"/>
                </a:moveTo>
                <a:cubicBezTo>
                  <a:pt x="49576" y="169843"/>
                  <a:pt x="99152" y="218501"/>
                  <a:pt x="154236" y="198303"/>
                </a:cubicBezTo>
                <a:cubicBezTo>
                  <a:pt x="209320" y="178106"/>
                  <a:pt x="269913" y="89053"/>
                  <a:pt x="330506" y="0"/>
                </a:cubicBezTo>
              </a:path>
            </a:pathLst>
          </a:custGeom>
          <a:noFill/>
          <a:ln w="34925">
            <a:solidFill>
              <a:schemeClr val="accent4">
                <a:lumMod val="75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E015E94D-308D-1AD7-33F2-E93A2BDB50FE}"/>
              </a:ext>
            </a:extLst>
          </p:cNvPr>
          <p:cNvSpPr txBox="1"/>
          <p:nvPr/>
        </p:nvSpPr>
        <p:spPr>
          <a:xfrm>
            <a:off x="6527276" y="3014351"/>
            <a:ext cx="2403009" cy="507831"/>
          </a:xfrm>
          <a:prstGeom prst="rect">
            <a:avLst/>
          </a:prstGeom>
          <a:noFill/>
        </p:spPr>
        <p:txBody>
          <a:bodyPr wrap="square" rtlCol="0">
            <a:spAutoFit/>
          </a:bodyPr>
          <a:lstStyle/>
          <a:p>
            <a:r>
              <a:rPr lang="en-US" sz="1350" dirty="0">
                <a:solidFill>
                  <a:schemeClr val="accent4">
                    <a:lumMod val="75000"/>
                  </a:schemeClr>
                </a:solidFill>
                <a:latin typeface="Arial" panose="020B0604020202020204" pitchFamily="34" charset="0"/>
                <a:cs typeface="Arial" panose="020B0604020202020204" pitchFamily="34" charset="0"/>
              </a:rPr>
              <a:t>Declining resistance and resilience</a:t>
            </a:r>
          </a:p>
        </p:txBody>
      </p:sp>
      <p:sp>
        <p:nvSpPr>
          <p:cNvPr id="12" name="TextBox 11">
            <a:extLst>
              <a:ext uri="{FF2B5EF4-FFF2-40B4-BE49-F238E27FC236}">
                <a16:creationId xmlns:a16="http://schemas.microsoft.com/office/drawing/2014/main" id="{BB1642DC-5024-F075-5F78-380168B1607D}"/>
              </a:ext>
            </a:extLst>
          </p:cNvPr>
          <p:cNvSpPr txBox="1"/>
          <p:nvPr/>
        </p:nvSpPr>
        <p:spPr>
          <a:xfrm>
            <a:off x="3238060" y="3067516"/>
            <a:ext cx="1230923" cy="300082"/>
          </a:xfrm>
          <a:prstGeom prst="rect">
            <a:avLst/>
          </a:prstGeom>
          <a:noFill/>
        </p:spPr>
        <p:txBody>
          <a:bodyPr wrap="square" rtlCol="0">
            <a:spAutoFit/>
          </a:bodyPr>
          <a:lstStyle/>
          <a:p>
            <a:r>
              <a:rPr lang="en-US" sz="1350" dirty="0">
                <a:solidFill>
                  <a:schemeClr val="accent4">
                    <a:lumMod val="75000"/>
                  </a:schemeClr>
                </a:solidFill>
                <a:latin typeface="Arial" panose="020B0604020202020204" pitchFamily="34" charset="0"/>
                <a:cs typeface="Arial" panose="020B0604020202020204" pitchFamily="34" charset="0"/>
              </a:rPr>
              <a:t>Resistance</a:t>
            </a:r>
          </a:p>
        </p:txBody>
      </p:sp>
    </p:spTree>
    <p:extLst>
      <p:ext uri="{BB962C8B-B14F-4D97-AF65-F5344CB8AC3E}">
        <p14:creationId xmlns:p14="http://schemas.microsoft.com/office/powerpoint/2010/main" val="8897359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47207AA-29D0-AEED-B780-A99E5C414CF0}"/>
              </a:ext>
            </a:extLst>
          </p:cNvPr>
          <p:cNvSpPr txBox="1">
            <a:spLocks/>
          </p:cNvSpPr>
          <p:nvPr/>
        </p:nvSpPr>
        <p:spPr>
          <a:xfrm>
            <a:off x="0" y="344905"/>
            <a:ext cx="9144000" cy="540141"/>
          </a:xfrm>
          <a:prstGeom prst="rect">
            <a:avLst/>
          </a:prstGeom>
        </p:spPr>
        <p:txBody>
          <a:bodyPr>
            <a:normAutofit/>
          </a:bodyPr>
          <a:lstStyle>
            <a:lvl1pPr algn="ctr">
              <a:spcBef>
                <a:spcPct val="0"/>
              </a:spcBef>
              <a:buNone/>
              <a:defRPr sz="2800" b="1">
                <a:solidFill>
                  <a:schemeClr val="accent1">
                    <a:lumMod val="75000"/>
                  </a:schemeClr>
                </a:solidFill>
                <a:latin typeface="Arial" panose="020B0604020202020204" pitchFamily="34" charset="0"/>
                <a:ea typeface="+mj-ea"/>
                <a:cs typeface="Arial" panose="020B0604020202020204" pitchFamily="34" charset="0"/>
              </a:defRPr>
            </a:lvl1pPr>
          </a:lstStyle>
          <a:p>
            <a:r>
              <a:rPr lang="en-US" dirty="0">
                <a:solidFill>
                  <a:schemeClr val="tx2"/>
                </a:solidFill>
              </a:rPr>
              <a:t>Drought and ecological transformation</a:t>
            </a:r>
          </a:p>
        </p:txBody>
      </p:sp>
      <p:sp>
        <p:nvSpPr>
          <p:cNvPr id="13" name="TextBox 12">
            <a:extLst>
              <a:ext uri="{FF2B5EF4-FFF2-40B4-BE49-F238E27FC236}">
                <a16:creationId xmlns:a16="http://schemas.microsoft.com/office/drawing/2014/main" id="{F897EDFA-0A4E-2925-3862-7E4008242EEE}"/>
              </a:ext>
            </a:extLst>
          </p:cNvPr>
          <p:cNvSpPr txBox="1"/>
          <p:nvPr/>
        </p:nvSpPr>
        <p:spPr>
          <a:xfrm>
            <a:off x="3341383" y="4627981"/>
            <a:ext cx="2979206" cy="276999"/>
          </a:xfrm>
          <a:prstGeom prst="rect">
            <a:avLst/>
          </a:prstGeom>
          <a:noFill/>
        </p:spPr>
        <p:txBody>
          <a:bodyPr wrap="square" rtlCol="0">
            <a:spAutoFit/>
          </a:bodyPr>
          <a:lstStyle/>
          <a:p>
            <a:pPr algn="r"/>
            <a:r>
              <a:rPr lang="en-US" sz="1200" dirty="0">
                <a:solidFill>
                  <a:schemeClr val="tx2"/>
                </a:solidFill>
                <a:latin typeface="Arial" panose="020B0604020202020204" pitchFamily="34" charset="0"/>
                <a:cs typeface="Arial" panose="020B0604020202020204" pitchFamily="34" charset="0"/>
              </a:rPr>
              <a:t>Crausbay et al. 2020 </a:t>
            </a:r>
            <a:r>
              <a:rPr lang="en-US" sz="1200" i="1" dirty="0">
                <a:solidFill>
                  <a:schemeClr val="tx2"/>
                </a:solidFill>
                <a:latin typeface="Arial" panose="020B0604020202020204" pitchFamily="34" charset="0"/>
                <a:cs typeface="Arial" panose="020B0604020202020204" pitchFamily="34" charset="0"/>
              </a:rPr>
              <a:t>One Earth</a:t>
            </a:r>
            <a:endParaRPr lang="en-US" sz="1200" dirty="0">
              <a:solidFill>
                <a:schemeClr val="tx2"/>
              </a:solidFill>
              <a:latin typeface="Arial" panose="020B0604020202020204" pitchFamily="34" charset="0"/>
              <a:cs typeface="Arial" panose="020B0604020202020204" pitchFamily="34" charset="0"/>
            </a:endParaRPr>
          </a:p>
        </p:txBody>
      </p:sp>
      <p:pic>
        <p:nvPicPr>
          <p:cNvPr id="11" name="Google Shape;105;p18">
            <a:extLst>
              <a:ext uri="{FF2B5EF4-FFF2-40B4-BE49-F238E27FC236}">
                <a16:creationId xmlns:a16="http://schemas.microsoft.com/office/drawing/2014/main" id="{44E01B79-ADF7-9C38-57F4-BC127047AED5}"/>
              </a:ext>
            </a:extLst>
          </p:cNvPr>
          <p:cNvPicPr preferRelativeResize="0">
            <a:picLocks noChangeAspect="1"/>
          </p:cNvPicPr>
          <p:nvPr/>
        </p:nvPicPr>
        <p:blipFill rotWithShape="1">
          <a:blip r:embed="rId3" cstate="hqprint">
            <a:alphaModFix/>
            <a:extLst>
              <a:ext uri="{28A0092B-C50C-407E-A947-70E740481C1C}">
                <a14:useLocalDpi xmlns:a14="http://schemas.microsoft.com/office/drawing/2010/main"/>
              </a:ext>
            </a:extLst>
          </a:blip>
          <a:srcRect/>
          <a:stretch/>
        </p:blipFill>
        <p:spPr>
          <a:xfrm>
            <a:off x="537411" y="1061132"/>
            <a:ext cx="5783178" cy="3520863"/>
          </a:xfrm>
          <a:prstGeom prst="rect">
            <a:avLst/>
          </a:prstGeom>
          <a:noFill/>
          <a:ln>
            <a:noFill/>
          </a:ln>
        </p:spPr>
      </p:pic>
      <p:sp>
        <p:nvSpPr>
          <p:cNvPr id="14" name="Oval 13">
            <a:extLst>
              <a:ext uri="{FF2B5EF4-FFF2-40B4-BE49-F238E27FC236}">
                <a16:creationId xmlns:a16="http://schemas.microsoft.com/office/drawing/2014/main" id="{DD33D058-43E1-8D85-1109-DD4AEDDA9812}"/>
              </a:ext>
            </a:extLst>
          </p:cNvPr>
          <p:cNvSpPr/>
          <p:nvPr/>
        </p:nvSpPr>
        <p:spPr>
          <a:xfrm>
            <a:off x="303674" y="3200401"/>
            <a:ext cx="1537024" cy="623592"/>
          </a:xfrm>
          <a:prstGeom prst="ellipse">
            <a:avLst/>
          </a:prstGeom>
          <a:noFill/>
          <a:ln w="38100">
            <a:solidFill>
              <a:srgbClr val="BF59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5" name="Oval 14">
            <a:extLst>
              <a:ext uri="{FF2B5EF4-FFF2-40B4-BE49-F238E27FC236}">
                <a16:creationId xmlns:a16="http://schemas.microsoft.com/office/drawing/2014/main" id="{3248269E-0395-0908-9928-2C8E870960EF}"/>
              </a:ext>
            </a:extLst>
          </p:cNvPr>
          <p:cNvSpPr/>
          <p:nvPr/>
        </p:nvSpPr>
        <p:spPr>
          <a:xfrm>
            <a:off x="4028280" y="1485633"/>
            <a:ext cx="1634583" cy="647966"/>
          </a:xfrm>
          <a:prstGeom prst="ellipse">
            <a:avLst/>
          </a:prstGeom>
          <a:noFill/>
          <a:ln w="38100">
            <a:solidFill>
              <a:srgbClr val="BF59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6" name="TextBox 15">
            <a:extLst>
              <a:ext uri="{FF2B5EF4-FFF2-40B4-BE49-F238E27FC236}">
                <a16:creationId xmlns:a16="http://schemas.microsoft.com/office/drawing/2014/main" id="{469120C6-7600-A338-20CF-3F4558D354F3}"/>
              </a:ext>
            </a:extLst>
          </p:cNvPr>
          <p:cNvSpPr txBox="1"/>
          <p:nvPr/>
        </p:nvSpPr>
        <p:spPr>
          <a:xfrm>
            <a:off x="6554326" y="1100306"/>
            <a:ext cx="2538530" cy="3693319"/>
          </a:xfrm>
          <a:prstGeom prst="rect">
            <a:avLst/>
          </a:prstGeom>
          <a:noFill/>
        </p:spPr>
        <p:txBody>
          <a:bodyPr wrap="square" rtlCol="0">
            <a:spAutoFit/>
          </a:bodyPr>
          <a:lstStyle/>
          <a:p>
            <a:r>
              <a:rPr lang="en-US" b="1" dirty="0">
                <a:solidFill>
                  <a:schemeClr val="tx2"/>
                </a:solidFill>
                <a:latin typeface="Arial" panose="020B0604020202020204" pitchFamily="34" charset="0"/>
                <a:cs typeface="Arial" panose="020B0604020202020204" pitchFamily="34" charset="0"/>
              </a:rPr>
              <a:t>Emerging themes in ecological drought that need immediate attention:</a:t>
            </a:r>
          </a:p>
          <a:p>
            <a:endParaRPr lang="en-US" dirty="0">
              <a:solidFill>
                <a:schemeClr val="tx2"/>
              </a:solidFill>
              <a:latin typeface="Arial" panose="020B0604020202020204" pitchFamily="34" charset="0"/>
              <a:cs typeface="Arial" panose="020B0604020202020204" pitchFamily="34" charset="0"/>
            </a:endParaRPr>
          </a:p>
          <a:p>
            <a:pPr marL="257175" indent="-257175">
              <a:buAutoNum type="arabicParenR"/>
            </a:pPr>
            <a:r>
              <a:rPr lang="en-US" dirty="0">
                <a:solidFill>
                  <a:schemeClr val="tx2"/>
                </a:solidFill>
                <a:latin typeface="Arial" panose="020B0604020202020204" pitchFamily="34" charset="0"/>
                <a:cs typeface="Arial" panose="020B0604020202020204" pitchFamily="34" charset="0"/>
              </a:rPr>
              <a:t>Novel drought conditions</a:t>
            </a:r>
            <a:br>
              <a:rPr lang="en-US" dirty="0">
                <a:solidFill>
                  <a:schemeClr val="tx2"/>
                </a:solidFill>
                <a:latin typeface="Arial" panose="020B0604020202020204" pitchFamily="34" charset="0"/>
                <a:cs typeface="Arial" panose="020B0604020202020204" pitchFamily="34" charset="0"/>
              </a:rPr>
            </a:br>
            <a:endParaRPr lang="en-US" dirty="0">
              <a:solidFill>
                <a:schemeClr val="tx2"/>
              </a:solidFill>
              <a:latin typeface="Arial" panose="020B0604020202020204" pitchFamily="34" charset="0"/>
              <a:cs typeface="Arial" panose="020B0604020202020204" pitchFamily="34" charset="0"/>
            </a:endParaRPr>
          </a:p>
          <a:p>
            <a:pPr marL="257175" indent="-257175">
              <a:buAutoNum type="arabicParenR"/>
            </a:pPr>
            <a:r>
              <a:rPr lang="en-US" b="1" dirty="0">
                <a:solidFill>
                  <a:schemeClr val="tx2"/>
                </a:solidFill>
                <a:latin typeface="Arial" panose="020B0604020202020204" pitchFamily="34" charset="0"/>
                <a:cs typeface="Arial" panose="020B0604020202020204" pitchFamily="34" charset="0"/>
              </a:rPr>
              <a:t>Transformational drought impacts</a:t>
            </a:r>
            <a:br>
              <a:rPr lang="en-US" b="1" dirty="0">
                <a:solidFill>
                  <a:schemeClr val="tx2"/>
                </a:solidFill>
                <a:latin typeface="Arial" panose="020B0604020202020204" pitchFamily="34" charset="0"/>
                <a:cs typeface="Arial" panose="020B0604020202020204" pitchFamily="34" charset="0"/>
              </a:rPr>
            </a:br>
            <a:endParaRPr lang="en-US" b="1" dirty="0">
              <a:solidFill>
                <a:schemeClr val="tx2"/>
              </a:solidFill>
              <a:latin typeface="Arial" panose="020B0604020202020204" pitchFamily="34" charset="0"/>
              <a:cs typeface="Arial" panose="020B0604020202020204" pitchFamily="34" charset="0"/>
            </a:endParaRPr>
          </a:p>
          <a:p>
            <a:pPr marL="257175" indent="-257175">
              <a:buAutoNum type="arabicParenR"/>
            </a:pPr>
            <a:r>
              <a:rPr lang="en-US" dirty="0">
                <a:solidFill>
                  <a:schemeClr val="tx2"/>
                </a:solidFill>
                <a:latin typeface="Arial" panose="020B0604020202020204" pitchFamily="34" charset="0"/>
                <a:cs typeface="Arial" panose="020B0604020202020204" pitchFamily="34" charset="0"/>
              </a:rPr>
              <a:t>Anticipatory drought management</a:t>
            </a:r>
          </a:p>
        </p:txBody>
      </p:sp>
    </p:spTree>
    <p:extLst>
      <p:ext uri="{BB962C8B-B14F-4D97-AF65-F5344CB8AC3E}">
        <p14:creationId xmlns:p14="http://schemas.microsoft.com/office/powerpoint/2010/main" val="634492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4" name="TextBox 3">
            <a:extLst>
              <a:ext uri="{FF2B5EF4-FFF2-40B4-BE49-F238E27FC236}">
                <a16:creationId xmlns:a16="http://schemas.microsoft.com/office/drawing/2014/main" id="{93DC7877-92C4-7ACA-5AE3-6B0940EE11F0}"/>
              </a:ext>
            </a:extLst>
          </p:cNvPr>
          <p:cNvSpPr txBox="1"/>
          <p:nvPr/>
        </p:nvSpPr>
        <p:spPr>
          <a:xfrm>
            <a:off x="-1377" y="0"/>
            <a:ext cx="9145377" cy="830997"/>
          </a:xfrm>
          <a:prstGeom prst="rect">
            <a:avLst/>
          </a:prstGeom>
          <a:solidFill>
            <a:schemeClr val="tx2">
              <a:lumMod val="75000"/>
            </a:schemeClr>
          </a:solidFill>
        </p:spPr>
        <p:txBody>
          <a:bodyPr wrap="square" lIns="205740" tIns="137160" rIns="205740" bIns="137160" rtlCol="0">
            <a:spAutoFit/>
          </a:bodyPr>
          <a:lstStyle>
            <a:defPPr>
              <a:defRPr lang="en-US"/>
            </a:defPPr>
            <a:lvl1pPr>
              <a:defRPr b="1">
                <a:solidFill>
                  <a:srgbClr val="E2EAEE"/>
                </a:solidFill>
                <a:latin typeface="Arial" panose="020B0604020202020204" pitchFamily="34" charset="0"/>
                <a:cs typeface="Arial" panose="020B0604020202020204" pitchFamily="34" charset="0"/>
              </a:defRPr>
            </a:lvl1pPr>
          </a:lstStyle>
          <a:p>
            <a:r>
              <a:rPr lang="en-US" dirty="0">
                <a:solidFill>
                  <a:schemeClr val="bg1"/>
                </a:solidFill>
              </a:rPr>
              <a:t>Transformational Ecological Drought (TED): </a:t>
            </a:r>
            <a:r>
              <a:rPr lang="en-US" b="0" dirty="0">
                <a:solidFill>
                  <a:schemeClr val="bg1"/>
                </a:solidFill>
              </a:rPr>
              <a:t>an extreme and persistent change in ecological communities that is initiated or promoted by drought (Moss et al. </a:t>
            </a:r>
            <a:r>
              <a:rPr lang="en-US" b="0" i="1" dirty="0">
                <a:solidFill>
                  <a:schemeClr val="bg1"/>
                </a:solidFill>
              </a:rPr>
              <a:t>in prep</a:t>
            </a:r>
            <a:r>
              <a:rPr lang="en-US" b="0" dirty="0">
                <a:solidFill>
                  <a:schemeClr val="bg1"/>
                </a:solidFill>
              </a:rPr>
              <a:t>)</a:t>
            </a:r>
          </a:p>
        </p:txBody>
      </p:sp>
      <p:grpSp>
        <p:nvGrpSpPr>
          <p:cNvPr id="2" name="Group 1">
            <a:extLst>
              <a:ext uri="{FF2B5EF4-FFF2-40B4-BE49-F238E27FC236}">
                <a16:creationId xmlns:a16="http://schemas.microsoft.com/office/drawing/2014/main" id="{F5B18757-FA4A-FDAB-3E14-45EBC4379887}"/>
              </a:ext>
            </a:extLst>
          </p:cNvPr>
          <p:cNvGrpSpPr/>
          <p:nvPr/>
        </p:nvGrpSpPr>
        <p:grpSpPr>
          <a:xfrm>
            <a:off x="129725" y="965968"/>
            <a:ext cx="4407194" cy="3648096"/>
            <a:chOff x="269614" y="1839904"/>
            <a:chExt cx="5876259" cy="4864127"/>
          </a:xfrm>
        </p:grpSpPr>
        <p:pic>
          <p:nvPicPr>
            <p:cNvPr id="16" name="Picture 15" descr="A picture containing sky, outdoor, mountain, nature&#10;&#10;Description automatically generated">
              <a:extLst>
                <a:ext uri="{FF2B5EF4-FFF2-40B4-BE49-F238E27FC236}">
                  <a16:creationId xmlns:a16="http://schemas.microsoft.com/office/drawing/2014/main" id="{F1F26BFE-F274-67A4-55E8-B5C20B098493}"/>
                </a:ext>
              </a:extLst>
            </p:cNvPr>
            <p:cNvPicPr>
              <a:picLocks noChangeAspect="1"/>
            </p:cNvPicPr>
            <p:nvPr/>
          </p:nvPicPr>
          <p:blipFill>
            <a:blip r:embed="rId3"/>
            <a:stretch>
              <a:fillRect/>
            </a:stretch>
          </p:blipFill>
          <p:spPr>
            <a:xfrm>
              <a:off x="269614" y="1839904"/>
              <a:ext cx="5876259" cy="4410162"/>
            </a:xfrm>
            <a:prstGeom prst="rect">
              <a:avLst/>
            </a:prstGeom>
          </p:spPr>
        </p:pic>
        <p:sp>
          <p:nvSpPr>
            <p:cNvPr id="17" name="TextBox 16">
              <a:extLst>
                <a:ext uri="{FF2B5EF4-FFF2-40B4-BE49-F238E27FC236}">
                  <a16:creationId xmlns:a16="http://schemas.microsoft.com/office/drawing/2014/main" id="{8AEF8138-9FA1-D48C-A1AC-F80A68EF6631}"/>
                </a:ext>
              </a:extLst>
            </p:cNvPr>
            <p:cNvSpPr txBox="1"/>
            <p:nvPr/>
          </p:nvSpPr>
          <p:spPr>
            <a:xfrm>
              <a:off x="319489" y="6334699"/>
              <a:ext cx="5776511" cy="369332"/>
            </a:xfrm>
            <a:prstGeom prst="rect">
              <a:avLst/>
            </a:prstGeom>
            <a:noFill/>
          </p:spPr>
          <p:txBody>
            <a:bodyPr wrap="square" rtlCol="0">
              <a:spAutoFit/>
            </a:bodyPr>
            <a:lstStyle/>
            <a:p>
              <a:pPr algn="r"/>
              <a:r>
                <a:rPr lang="en-US" sz="1200" dirty="0">
                  <a:solidFill>
                    <a:schemeClr val="tx2"/>
                  </a:solidFill>
                  <a:latin typeface="Arial" panose="020B0604020202020204" pitchFamily="34" charset="0"/>
                  <a:cs typeface="Arial" panose="020B0604020202020204" pitchFamily="34" charset="0"/>
                </a:rPr>
                <a:t>Breshears et al. 2008 </a:t>
              </a:r>
              <a:r>
                <a:rPr lang="en-US" sz="1200" i="1" dirty="0">
                  <a:solidFill>
                    <a:schemeClr val="tx2"/>
                  </a:solidFill>
                  <a:latin typeface="Arial" panose="020B0604020202020204" pitchFamily="34" charset="0"/>
                  <a:cs typeface="Arial" panose="020B0604020202020204" pitchFamily="34" charset="0"/>
                </a:rPr>
                <a:t>Frontiers Ecol. Envir.</a:t>
              </a:r>
              <a:endParaRPr lang="en-US" sz="1200" dirty="0">
                <a:solidFill>
                  <a:schemeClr val="tx2"/>
                </a:solidFill>
                <a:latin typeface="Arial" panose="020B0604020202020204" pitchFamily="34" charset="0"/>
                <a:cs typeface="Arial" panose="020B0604020202020204" pitchFamily="34" charset="0"/>
              </a:endParaRPr>
            </a:p>
          </p:txBody>
        </p:sp>
      </p:grpSp>
      <p:grpSp>
        <p:nvGrpSpPr>
          <p:cNvPr id="8" name="Group 7" descr="n">
            <a:extLst>
              <a:ext uri="{FF2B5EF4-FFF2-40B4-BE49-F238E27FC236}">
                <a16:creationId xmlns:a16="http://schemas.microsoft.com/office/drawing/2014/main" id="{4BA1A17F-2F3A-4844-334B-948E532F9F41}"/>
              </a:ext>
            </a:extLst>
          </p:cNvPr>
          <p:cNvGrpSpPr/>
          <p:nvPr/>
        </p:nvGrpSpPr>
        <p:grpSpPr>
          <a:xfrm>
            <a:off x="4716599" y="830997"/>
            <a:ext cx="4475212" cy="3777811"/>
            <a:chOff x="6242025" y="1657289"/>
            <a:chExt cx="5966949" cy="5037081"/>
          </a:xfrm>
        </p:grpSpPr>
        <p:sp>
          <p:nvSpPr>
            <p:cNvPr id="22" name="TextBox 21">
              <a:extLst>
                <a:ext uri="{FF2B5EF4-FFF2-40B4-BE49-F238E27FC236}">
                  <a16:creationId xmlns:a16="http://schemas.microsoft.com/office/drawing/2014/main" id="{CFCD0E45-0805-C51C-C51C-F453E039F314}"/>
                </a:ext>
              </a:extLst>
            </p:cNvPr>
            <p:cNvSpPr txBox="1"/>
            <p:nvPr/>
          </p:nvSpPr>
          <p:spPr>
            <a:xfrm>
              <a:off x="8155061" y="6325038"/>
              <a:ext cx="4053913" cy="369332"/>
            </a:xfrm>
            <a:prstGeom prst="rect">
              <a:avLst/>
            </a:prstGeom>
            <a:noFill/>
          </p:spPr>
          <p:txBody>
            <a:bodyPr wrap="square" rtlCol="0">
              <a:spAutoFit/>
            </a:bodyPr>
            <a:lstStyle/>
            <a:p>
              <a:r>
                <a:rPr lang="en-US" sz="1200" dirty="0">
                  <a:solidFill>
                    <a:schemeClr val="tx2"/>
                  </a:solidFill>
                  <a:latin typeface="Arial" panose="020B0604020202020204" pitchFamily="34" charset="0"/>
                  <a:cs typeface="Arial" panose="020B0604020202020204" pitchFamily="34" charset="0"/>
                </a:rPr>
                <a:t>Clifford and Booth. 2015 </a:t>
              </a:r>
              <a:r>
                <a:rPr lang="en-US" sz="1200" i="1" dirty="0">
                  <a:solidFill>
                    <a:schemeClr val="tx2"/>
                  </a:solidFill>
                  <a:latin typeface="Arial" panose="020B0604020202020204" pitchFamily="34" charset="0"/>
                  <a:cs typeface="Arial" panose="020B0604020202020204" pitchFamily="34" charset="0"/>
                </a:rPr>
                <a:t>The Holocene</a:t>
              </a:r>
              <a:endParaRPr lang="en-US" sz="1200" dirty="0">
                <a:solidFill>
                  <a:schemeClr val="tx2"/>
                </a:solidFill>
                <a:latin typeface="Arial" panose="020B0604020202020204" pitchFamily="34" charset="0"/>
                <a:cs typeface="Arial" panose="020B0604020202020204" pitchFamily="34" charset="0"/>
              </a:endParaRPr>
            </a:p>
          </p:txBody>
        </p:sp>
        <p:grpSp>
          <p:nvGrpSpPr>
            <p:cNvPr id="7" name="Group 6">
              <a:extLst>
                <a:ext uri="{FF2B5EF4-FFF2-40B4-BE49-F238E27FC236}">
                  <a16:creationId xmlns:a16="http://schemas.microsoft.com/office/drawing/2014/main" id="{6805FFDF-F4DE-E5D1-CE6F-7D27187B37C9}"/>
                </a:ext>
              </a:extLst>
            </p:cNvPr>
            <p:cNvGrpSpPr/>
            <p:nvPr/>
          </p:nvGrpSpPr>
          <p:grpSpPr>
            <a:xfrm>
              <a:off x="6242025" y="1657289"/>
              <a:ext cx="5820104" cy="4690857"/>
              <a:chOff x="6242025" y="1657289"/>
              <a:chExt cx="5820104" cy="4690857"/>
            </a:xfrm>
          </p:grpSpPr>
          <p:grpSp>
            <p:nvGrpSpPr>
              <p:cNvPr id="6" name="Group 5">
                <a:extLst>
                  <a:ext uri="{FF2B5EF4-FFF2-40B4-BE49-F238E27FC236}">
                    <a16:creationId xmlns:a16="http://schemas.microsoft.com/office/drawing/2014/main" id="{BB1D7CB6-5184-1594-1F86-3643DDF43F99}"/>
                  </a:ext>
                </a:extLst>
              </p:cNvPr>
              <p:cNvGrpSpPr/>
              <p:nvPr/>
            </p:nvGrpSpPr>
            <p:grpSpPr>
              <a:xfrm>
                <a:off x="6242025" y="1855465"/>
                <a:ext cx="5820104" cy="4391948"/>
                <a:chOff x="6242025" y="1855465"/>
                <a:chExt cx="5820104" cy="4391948"/>
              </a:xfrm>
            </p:grpSpPr>
            <p:sp>
              <p:nvSpPr>
                <p:cNvPr id="29" name="Rectangle 28">
                  <a:extLst>
                    <a:ext uri="{FF2B5EF4-FFF2-40B4-BE49-F238E27FC236}">
                      <a16:creationId xmlns:a16="http://schemas.microsoft.com/office/drawing/2014/main" id="{5C5C4617-E551-B0ED-18BA-A2101A568E32}"/>
                    </a:ext>
                  </a:extLst>
                </p:cNvPr>
                <p:cNvSpPr/>
                <p:nvPr/>
              </p:nvSpPr>
              <p:spPr>
                <a:xfrm flipV="1">
                  <a:off x="6242025" y="3685580"/>
                  <a:ext cx="5820104" cy="256183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6" name="Rectangle 25">
                  <a:extLst>
                    <a:ext uri="{FF2B5EF4-FFF2-40B4-BE49-F238E27FC236}">
                      <a16:creationId xmlns:a16="http://schemas.microsoft.com/office/drawing/2014/main" id="{C0114280-A324-DA53-5F30-017BA0049344}"/>
                    </a:ext>
                  </a:extLst>
                </p:cNvPr>
                <p:cNvSpPr/>
                <p:nvPr/>
              </p:nvSpPr>
              <p:spPr>
                <a:xfrm flipV="1">
                  <a:off x="6242025" y="3161344"/>
                  <a:ext cx="5820104" cy="583528"/>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5" name="Rectangle 24">
                  <a:extLst>
                    <a:ext uri="{FF2B5EF4-FFF2-40B4-BE49-F238E27FC236}">
                      <a16:creationId xmlns:a16="http://schemas.microsoft.com/office/drawing/2014/main" id="{4AF7C2F7-144C-E774-B854-572E69236E70}"/>
                    </a:ext>
                  </a:extLst>
                </p:cNvPr>
                <p:cNvSpPr/>
                <p:nvPr/>
              </p:nvSpPr>
              <p:spPr>
                <a:xfrm>
                  <a:off x="6242025" y="1855465"/>
                  <a:ext cx="5820104" cy="1363707"/>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3" name="TextBox 22">
                  <a:extLst>
                    <a:ext uri="{FF2B5EF4-FFF2-40B4-BE49-F238E27FC236}">
                      <a16:creationId xmlns:a16="http://schemas.microsoft.com/office/drawing/2014/main" id="{2BA947D6-138D-21CB-077A-BEB3A8F873EC}"/>
                    </a:ext>
                  </a:extLst>
                </p:cNvPr>
                <p:cNvSpPr txBox="1"/>
                <p:nvPr/>
              </p:nvSpPr>
              <p:spPr>
                <a:xfrm>
                  <a:off x="6298181" y="2204133"/>
                  <a:ext cx="2003727" cy="677108"/>
                </a:xfrm>
                <a:prstGeom prst="rect">
                  <a:avLst/>
                </a:prstGeom>
                <a:noFill/>
              </p:spPr>
              <p:txBody>
                <a:bodyPr wrap="square" rtlCol="0">
                  <a:spAutoFit/>
                </a:bodyPr>
                <a:lstStyle/>
                <a:p>
                  <a:pPr algn="r"/>
                  <a:r>
                    <a:rPr lang="en-US" sz="1350" dirty="0">
                      <a:latin typeface="Arial" panose="020B0604020202020204" pitchFamily="34" charset="0"/>
                      <a:cs typeface="Arial" panose="020B0604020202020204" pitchFamily="34" charset="0"/>
                    </a:rPr>
                    <a:t>Drought (water table depth)</a:t>
                  </a:r>
                </a:p>
              </p:txBody>
            </p:sp>
            <p:sp>
              <p:nvSpPr>
                <p:cNvPr id="24" name="TextBox 23">
                  <a:extLst>
                    <a:ext uri="{FF2B5EF4-FFF2-40B4-BE49-F238E27FC236}">
                      <a16:creationId xmlns:a16="http://schemas.microsoft.com/office/drawing/2014/main" id="{702EBE6F-3BF4-0FDB-7766-B9B3EC44A920}"/>
                    </a:ext>
                  </a:extLst>
                </p:cNvPr>
                <p:cNvSpPr txBox="1"/>
                <p:nvPr/>
              </p:nvSpPr>
              <p:spPr>
                <a:xfrm>
                  <a:off x="6298180" y="4508521"/>
                  <a:ext cx="2003727" cy="677108"/>
                </a:xfrm>
                <a:prstGeom prst="rect">
                  <a:avLst/>
                </a:prstGeom>
                <a:noFill/>
              </p:spPr>
              <p:txBody>
                <a:bodyPr wrap="square" rtlCol="0">
                  <a:spAutoFit/>
                </a:bodyPr>
                <a:lstStyle/>
                <a:p>
                  <a:pPr algn="r"/>
                  <a:r>
                    <a:rPr lang="en-US" sz="1350" dirty="0">
                      <a:latin typeface="Arial" panose="020B0604020202020204" pitchFamily="34" charset="0"/>
                      <a:cs typeface="Arial" panose="020B0604020202020204" pitchFamily="34" charset="0"/>
                    </a:rPr>
                    <a:t>Compositional changes (pollen)</a:t>
                  </a:r>
                </a:p>
              </p:txBody>
            </p:sp>
            <p:sp>
              <p:nvSpPr>
                <p:cNvPr id="27" name="TextBox 26">
                  <a:extLst>
                    <a:ext uri="{FF2B5EF4-FFF2-40B4-BE49-F238E27FC236}">
                      <a16:creationId xmlns:a16="http://schemas.microsoft.com/office/drawing/2014/main" id="{83C02164-33C3-C6E7-56E7-71A9EC4F8B9D}"/>
                    </a:ext>
                  </a:extLst>
                </p:cNvPr>
                <p:cNvSpPr txBox="1"/>
                <p:nvPr/>
              </p:nvSpPr>
              <p:spPr>
                <a:xfrm>
                  <a:off x="6242025" y="3316249"/>
                  <a:ext cx="2003727" cy="400109"/>
                </a:xfrm>
                <a:prstGeom prst="rect">
                  <a:avLst/>
                </a:prstGeom>
                <a:noFill/>
              </p:spPr>
              <p:txBody>
                <a:bodyPr wrap="square" rtlCol="0">
                  <a:spAutoFit/>
                </a:bodyPr>
                <a:lstStyle/>
                <a:p>
                  <a:pPr algn="r"/>
                  <a:r>
                    <a:rPr lang="en-US" sz="1350" dirty="0">
                      <a:latin typeface="Arial" panose="020B0604020202020204" pitchFamily="34" charset="0"/>
                      <a:cs typeface="Arial" panose="020B0604020202020204" pitchFamily="34" charset="0"/>
                    </a:rPr>
                    <a:t>Fire (charcoal)</a:t>
                  </a:r>
                </a:p>
              </p:txBody>
            </p:sp>
          </p:grpSp>
          <p:grpSp>
            <p:nvGrpSpPr>
              <p:cNvPr id="5" name="Group 4">
                <a:extLst>
                  <a:ext uri="{FF2B5EF4-FFF2-40B4-BE49-F238E27FC236}">
                    <a16:creationId xmlns:a16="http://schemas.microsoft.com/office/drawing/2014/main" id="{1B887984-86A6-FE3E-6618-512BA965CAA0}"/>
                  </a:ext>
                </a:extLst>
              </p:cNvPr>
              <p:cNvGrpSpPr/>
              <p:nvPr/>
            </p:nvGrpSpPr>
            <p:grpSpPr>
              <a:xfrm>
                <a:off x="8391777" y="1657289"/>
                <a:ext cx="3580482" cy="4690857"/>
                <a:chOff x="8391777" y="1657289"/>
                <a:chExt cx="3580482" cy="4690857"/>
              </a:xfrm>
            </p:grpSpPr>
            <p:pic>
              <p:nvPicPr>
                <p:cNvPr id="20" name="Picture 19" descr="Diagram, engineering drawing&#10;&#10;Description automatically generated">
                  <a:extLst>
                    <a:ext uri="{FF2B5EF4-FFF2-40B4-BE49-F238E27FC236}">
                      <a16:creationId xmlns:a16="http://schemas.microsoft.com/office/drawing/2014/main" id="{2494BFDC-9454-7365-57CE-F851FA6E952D}"/>
                    </a:ext>
                  </a:extLst>
                </p:cNvPr>
                <p:cNvPicPr>
                  <a:picLocks noChangeAspect="1"/>
                </p:cNvPicPr>
                <p:nvPr/>
              </p:nvPicPr>
              <p:blipFill rotWithShape="1">
                <a:blip r:embed="rId4" cstate="hq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8391777" y="1657289"/>
                  <a:ext cx="3580482" cy="4690857"/>
                </a:xfrm>
                <a:prstGeom prst="rect">
                  <a:avLst/>
                </a:prstGeom>
              </p:spPr>
            </p:pic>
            <p:sp>
              <p:nvSpPr>
                <p:cNvPr id="30" name="Rectangle 29">
                  <a:extLst>
                    <a:ext uri="{FF2B5EF4-FFF2-40B4-BE49-F238E27FC236}">
                      <a16:creationId xmlns:a16="http://schemas.microsoft.com/office/drawing/2014/main" id="{C0069285-B465-E37B-CD74-5DBDB52ABB47}"/>
                    </a:ext>
                  </a:extLst>
                </p:cNvPr>
                <p:cNvSpPr/>
                <p:nvPr/>
              </p:nvSpPr>
              <p:spPr>
                <a:xfrm>
                  <a:off x="10508021" y="2085900"/>
                  <a:ext cx="206735" cy="4172265"/>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grpSp>
      </p:grpSp>
    </p:spTree>
    <p:extLst>
      <p:ext uri="{BB962C8B-B14F-4D97-AF65-F5344CB8AC3E}">
        <p14:creationId xmlns:p14="http://schemas.microsoft.com/office/powerpoint/2010/main" val="427504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59703D-D352-460A-2FDC-543511D3B2B1}"/>
              </a:ext>
            </a:extLst>
          </p:cNvPr>
          <p:cNvSpPr>
            <a:spLocks noGrp="1"/>
          </p:cNvSpPr>
          <p:nvPr>
            <p:ph type="title"/>
          </p:nvPr>
        </p:nvSpPr>
        <p:spPr>
          <a:xfrm>
            <a:off x="509450" y="407923"/>
            <a:ext cx="7886700" cy="994172"/>
          </a:xfrm>
        </p:spPr>
        <p:txBody>
          <a:bodyPr>
            <a:normAutofit/>
          </a:bodyPr>
          <a:lstStyle/>
          <a:p>
            <a:r>
              <a:rPr lang="en-US" sz="2800" b="1" dirty="0">
                <a:solidFill>
                  <a:schemeClr val="tx2"/>
                </a:solidFill>
                <a:latin typeface="Arial" panose="020B0604020202020204" pitchFamily="34" charset="0"/>
                <a:cs typeface="Arial" panose="020B0604020202020204" pitchFamily="34" charset="0"/>
              </a:rPr>
              <a:t>Tackling a complex problem</a:t>
            </a:r>
          </a:p>
        </p:txBody>
      </p:sp>
      <p:sp>
        <p:nvSpPr>
          <p:cNvPr id="13" name="TextBox 12">
            <a:extLst>
              <a:ext uri="{FF2B5EF4-FFF2-40B4-BE49-F238E27FC236}">
                <a16:creationId xmlns:a16="http://schemas.microsoft.com/office/drawing/2014/main" id="{823C5A31-9792-A68E-5C43-493A5ADA8E13}"/>
              </a:ext>
            </a:extLst>
          </p:cNvPr>
          <p:cNvSpPr txBox="1"/>
          <p:nvPr/>
        </p:nvSpPr>
        <p:spPr>
          <a:xfrm>
            <a:off x="6018902" y="4579251"/>
            <a:ext cx="2824316" cy="261610"/>
          </a:xfrm>
          <a:prstGeom prst="rect">
            <a:avLst/>
          </a:prstGeom>
          <a:noFill/>
        </p:spPr>
        <p:txBody>
          <a:bodyPr wrap="square" rtlCol="0">
            <a:spAutoFit/>
          </a:bodyPr>
          <a:lstStyle/>
          <a:p>
            <a:pPr algn="r"/>
            <a:r>
              <a:rPr lang="en-US" sz="1100" dirty="0">
                <a:solidFill>
                  <a:schemeClr val="tx2"/>
                </a:solidFill>
                <a:latin typeface="Arial" panose="020B0604020202020204" pitchFamily="34" charset="0"/>
                <a:cs typeface="Arial" panose="020B0604020202020204" pitchFamily="34" charset="0"/>
              </a:rPr>
              <a:t>Images: Angie Moline</a:t>
            </a:r>
          </a:p>
        </p:txBody>
      </p:sp>
      <p:pic>
        <p:nvPicPr>
          <p:cNvPr id="14" name="Picture 13" descr="Icon&#10;&#10;Description automatically generated with low confidence">
            <a:extLst>
              <a:ext uri="{FF2B5EF4-FFF2-40B4-BE49-F238E27FC236}">
                <a16:creationId xmlns:a16="http://schemas.microsoft.com/office/drawing/2014/main" id="{385534CA-9CB6-8A41-6AD6-153AFDEB774E}"/>
              </a:ext>
            </a:extLst>
          </p:cNvPr>
          <p:cNvPicPr>
            <a:picLocks noChangeAspect="1"/>
          </p:cNvPicPr>
          <p:nvPr/>
        </p:nvPicPr>
        <p:blipFill>
          <a:blip r:embed="rId3"/>
          <a:stretch>
            <a:fillRect/>
          </a:stretch>
        </p:blipFill>
        <p:spPr>
          <a:xfrm>
            <a:off x="156404" y="1844508"/>
            <a:ext cx="2247988" cy="2007377"/>
          </a:xfrm>
          <a:prstGeom prst="rect">
            <a:avLst/>
          </a:prstGeom>
        </p:spPr>
      </p:pic>
      <p:pic>
        <p:nvPicPr>
          <p:cNvPr id="15" name="Picture 14" descr="A picture containing text&#10;&#10;Description automatically generated">
            <a:extLst>
              <a:ext uri="{FF2B5EF4-FFF2-40B4-BE49-F238E27FC236}">
                <a16:creationId xmlns:a16="http://schemas.microsoft.com/office/drawing/2014/main" id="{4C9CB678-C164-D1B3-A6D0-2C41FB13DA63}"/>
              </a:ext>
            </a:extLst>
          </p:cNvPr>
          <p:cNvPicPr>
            <a:picLocks noChangeAspect="1"/>
          </p:cNvPicPr>
          <p:nvPr/>
        </p:nvPicPr>
        <p:blipFill>
          <a:blip r:embed="rId4"/>
          <a:stretch>
            <a:fillRect/>
          </a:stretch>
        </p:blipFill>
        <p:spPr>
          <a:xfrm>
            <a:off x="6739609" y="1707287"/>
            <a:ext cx="2247988" cy="2021062"/>
          </a:xfrm>
          <a:prstGeom prst="rect">
            <a:avLst/>
          </a:prstGeom>
        </p:spPr>
      </p:pic>
      <p:pic>
        <p:nvPicPr>
          <p:cNvPr id="16" name="Picture 15" descr="A picture containing text&#10;&#10;Description automatically generated">
            <a:extLst>
              <a:ext uri="{FF2B5EF4-FFF2-40B4-BE49-F238E27FC236}">
                <a16:creationId xmlns:a16="http://schemas.microsoft.com/office/drawing/2014/main" id="{A37C6550-2C7F-34F1-A65C-10618AAC911E}"/>
              </a:ext>
            </a:extLst>
          </p:cNvPr>
          <p:cNvPicPr>
            <a:picLocks noChangeAspect="1"/>
          </p:cNvPicPr>
          <p:nvPr/>
        </p:nvPicPr>
        <p:blipFill>
          <a:blip r:embed="rId5"/>
          <a:stretch>
            <a:fillRect/>
          </a:stretch>
        </p:blipFill>
        <p:spPr>
          <a:xfrm>
            <a:off x="2891089" y="3728349"/>
            <a:ext cx="2824316" cy="1301401"/>
          </a:xfrm>
          <a:prstGeom prst="rect">
            <a:avLst/>
          </a:prstGeom>
        </p:spPr>
      </p:pic>
      <p:grpSp>
        <p:nvGrpSpPr>
          <p:cNvPr id="4" name="Group 3">
            <a:extLst>
              <a:ext uri="{FF2B5EF4-FFF2-40B4-BE49-F238E27FC236}">
                <a16:creationId xmlns:a16="http://schemas.microsoft.com/office/drawing/2014/main" id="{FB004D33-BA63-1708-7C91-8D6D06C31585}"/>
              </a:ext>
            </a:extLst>
          </p:cNvPr>
          <p:cNvGrpSpPr/>
          <p:nvPr/>
        </p:nvGrpSpPr>
        <p:grpSpPr>
          <a:xfrm>
            <a:off x="2404391" y="1521229"/>
            <a:ext cx="4335219" cy="2146896"/>
            <a:chOff x="3205855" y="2028305"/>
            <a:chExt cx="5780292" cy="2862528"/>
          </a:xfrm>
        </p:grpSpPr>
        <p:sp>
          <p:nvSpPr>
            <p:cNvPr id="12" name="Freeform 11">
              <a:extLst>
                <a:ext uri="{FF2B5EF4-FFF2-40B4-BE49-F238E27FC236}">
                  <a16:creationId xmlns:a16="http://schemas.microsoft.com/office/drawing/2014/main" id="{6F26CC78-121C-EA97-AD0B-6A01C5A6F297}"/>
                </a:ext>
              </a:extLst>
            </p:cNvPr>
            <p:cNvSpPr/>
            <p:nvPr/>
          </p:nvSpPr>
          <p:spPr>
            <a:xfrm>
              <a:off x="3205855" y="2459343"/>
              <a:ext cx="5780292" cy="2289638"/>
            </a:xfrm>
            <a:custGeom>
              <a:avLst/>
              <a:gdLst>
                <a:gd name="connsiteX0" fmla="*/ 0 w 11484077"/>
                <a:gd name="connsiteY0" fmla="*/ 560746 h 4080694"/>
                <a:gd name="connsiteX1" fmla="*/ 865238 w 11484077"/>
                <a:gd name="connsiteY1" fmla="*/ 39636 h 4080694"/>
                <a:gd name="connsiteX2" fmla="*/ 1425677 w 11484077"/>
                <a:gd name="connsiteY2" fmla="*/ 1504643 h 4080694"/>
                <a:gd name="connsiteX3" fmla="*/ 2507225 w 11484077"/>
                <a:gd name="connsiteY3" fmla="*/ 2222398 h 4080694"/>
                <a:gd name="connsiteX4" fmla="*/ 2654709 w 11484077"/>
                <a:gd name="connsiteY4" fmla="*/ 629572 h 4080694"/>
                <a:gd name="connsiteX5" fmla="*/ 1514167 w 11484077"/>
                <a:gd name="connsiteY5" fmla="*/ 1249004 h 4080694"/>
                <a:gd name="connsiteX6" fmla="*/ 865238 w 11484077"/>
                <a:gd name="connsiteY6" fmla="*/ 2596023 h 4080694"/>
                <a:gd name="connsiteX7" fmla="*/ 3854245 w 11484077"/>
                <a:gd name="connsiteY7" fmla="*/ 3943043 h 4080694"/>
                <a:gd name="connsiteX8" fmla="*/ 4503174 w 11484077"/>
                <a:gd name="connsiteY8" fmla="*/ 2084746 h 4080694"/>
                <a:gd name="connsiteX9" fmla="*/ 5270090 w 11484077"/>
                <a:gd name="connsiteY9" fmla="*/ 1386656 h 4080694"/>
                <a:gd name="connsiteX10" fmla="*/ 5456903 w 11484077"/>
                <a:gd name="connsiteY10" fmla="*/ 2753339 h 4080694"/>
                <a:gd name="connsiteX11" fmla="*/ 4031225 w 11484077"/>
                <a:gd name="connsiteY11" fmla="*/ 2468204 h 4080694"/>
                <a:gd name="connsiteX12" fmla="*/ 5014451 w 11484077"/>
                <a:gd name="connsiteY12" fmla="*/ 698398 h 4080694"/>
                <a:gd name="connsiteX13" fmla="*/ 6705600 w 11484077"/>
                <a:gd name="connsiteY13" fmla="*/ 3254785 h 4080694"/>
                <a:gd name="connsiteX14" fmla="*/ 3736258 w 11484077"/>
                <a:gd name="connsiteY14" fmla="*/ 3244952 h 4080694"/>
                <a:gd name="connsiteX15" fmla="*/ 8318090 w 11484077"/>
                <a:gd name="connsiteY15" fmla="*/ 364101 h 4080694"/>
                <a:gd name="connsiteX16" fmla="*/ 11484077 w 11484077"/>
                <a:gd name="connsiteY16" fmla="*/ 4080694 h 4080694"/>
                <a:gd name="connsiteX0" fmla="*/ 0 w 11326761"/>
                <a:gd name="connsiteY0" fmla="*/ 560746 h 3948246"/>
                <a:gd name="connsiteX1" fmla="*/ 865238 w 11326761"/>
                <a:gd name="connsiteY1" fmla="*/ 39636 h 3948246"/>
                <a:gd name="connsiteX2" fmla="*/ 1425677 w 11326761"/>
                <a:gd name="connsiteY2" fmla="*/ 1504643 h 3948246"/>
                <a:gd name="connsiteX3" fmla="*/ 2507225 w 11326761"/>
                <a:gd name="connsiteY3" fmla="*/ 2222398 h 3948246"/>
                <a:gd name="connsiteX4" fmla="*/ 2654709 w 11326761"/>
                <a:gd name="connsiteY4" fmla="*/ 629572 h 3948246"/>
                <a:gd name="connsiteX5" fmla="*/ 1514167 w 11326761"/>
                <a:gd name="connsiteY5" fmla="*/ 1249004 h 3948246"/>
                <a:gd name="connsiteX6" fmla="*/ 865238 w 11326761"/>
                <a:gd name="connsiteY6" fmla="*/ 2596023 h 3948246"/>
                <a:gd name="connsiteX7" fmla="*/ 3854245 w 11326761"/>
                <a:gd name="connsiteY7" fmla="*/ 3943043 h 3948246"/>
                <a:gd name="connsiteX8" fmla="*/ 4503174 w 11326761"/>
                <a:gd name="connsiteY8" fmla="*/ 2084746 h 3948246"/>
                <a:gd name="connsiteX9" fmla="*/ 5270090 w 11326761"/>
                <a:gd name="connsiteY9" fmla="*/ 1386656 h 3948246"/>
                <a:gd name="connsiteX10" fmla="*/ 5456903 w 11326761"/>
                <a:gd name="connsiteY10" fmla="*/ 2753339 h 3948246"/>
                <a:gd name="connsiteX11" fmla="*/ 4031225 w 11326761"/>
                <a:gd name="connsiteY11" fmla="*/ 2468204 h 3948246"/>
                <a:gd name="connsiteX12" fmla="*/ 5014451 w 11326761"/>
                <a:gd name="connsiteY12" fmla="*/ 698398 h 3948246"/>
                <a:gd name="connsiteX13" fmla="*/ 6705600 w 11326761"/>
                <a:gd name="connsiteY13" fmla="*/ 3254785 h 3948246"/>
                <a:gd name="connsiteX14" fmla="*/ 3736258 w 11326761"/>
                <a:gd name="connsiteY14" fmla="*/ 3244952 h 3948246"/>
                <a:gd name="connsiteX15" fmla="*/ 8318090 w 11326761"/>
                <a:gd name="connsiteY15" fmla="*/ 364101 h 3948246"/>
                <a:gd name="connsiteX16" fmla="*/ 11326761 w 11326761"/>
                <a:gd name="connsiteY16" fmla="*/ 1298165 h 3948246"/>
                <a:gd name="connsiteX0" fmla="*/ 0 w 11326761"/>
                <a:gd name="connsiteY0" fmla="*/ 560746 h 3948246"/>
                <a:gd name="connsiteX1" fmla="*/ 865238 w 11326761"/>
                <a:gd name="connsiteY1" fmla="*/ 39636 h 3948246"/>
                <a:gd name="connsiteX2" fmla="*/ 1425677 w 11326761"/>
                <a:gd name="connsiteY2" fmla="*/ 1504643 h 3948246"/>
                <a:gd name="connsiteX3" fmla="*/ 2507225 w 11326761"/>
                <a:gd name="connsiteY3" fmla="*/ 2222398 h 3948246"/>
                <a:gd name="connsiteX4" fmla="*/ 2654709 w 11326761"/>
                <a:gd name="connsiteY4" fmla="*/ 629572 h 3948246"/>
                <a:gd name="connsiteX5" fmla="*/ 1514167 w 11326761"/>
                <a:gd name="connsiteY5" fmla="*/ 1249004 h 3948246"/>
                <a:gd name="connsiteX6" fmla="*/ 865238 w 11326761"/>
                <a:gd name="connsiteY6" fmla="*/ 2596023 h 3948246"/>
                <a:gd name="connsiteX7" fmla="*/ 3854245 w 11326761"/>
                <a:gd name="connsiteY7" fmla="*/ 3943043 h 3948246"/>
                <a:gd name="connsiteX8" fmla="*/ 4503174 w 11326761"/>
                <a:gd name="connsiteY8" fmla="*/ 2084746 h 3948246"/>
                <a:gd name="connsiteX9" fmla="*/ 5270090 w 11326761"/>
                <a:gd name="connsiteY9" fmla="*/ 1386656 h 3948246"/>
                <a:gd name="connsiteX10" fmla="*/ 5456903 w 11326761"/>
                <a:gd name="connsiteY10" fmla="*/ 2753339 h 3948246"/>
                <a:gd name="connsiteX11" fmla="*/ 4031225 w 11326761"/>
                <a:gd name="connsiteY11" fmla="*/ 2468204 h 3948246"/>
                <a:gd name="connsiteX12" fmla="*/ 5014451 w 11326761"/>
                <a:gd name="connsiteY12" fmla="*/ 698398 h 3948246"/>
                <a:gd name="connsiteX13" fmla="*/ 6705600 w 11326761"/>
                <a:gd name="connsiteY13" fmla="*/ 3254785 h 3948246"/>
                <a:gd name="connsiteX14" fmla="*/ 3736258 w 11326761"/>
                <a:gd name="connsiteY14" fmla="*/ 3244952 h 3948246"/>
                <a:gd name="connsiteX15" fmla="*/ 8416413 w 11326761"/>
                <a:gd name="connsiteY15" fmla="*/ 1209676 h 3948246"/>
                <a:gd name="connsiteX16" fmla="*/ 11326761 w 11326761"/>
                <a:gd name="connsiteY16" fmla="*/ 1298165 h 3948246"/>
                <a:gd name="connsiteX0" fmla="*/ 0 w 11326761"/>
                <a:gd name="connsiteY0" fmla="*/ 560746 h 3948246"/>
                <a:gd name="connsiteX1" fmla="*/ 865238 w 11326761"/>
                <a:gd name="connsiteY1" fmla="*/ 39636 h 3948246"/>
                <a:gd name="connsiteX2" fmla="*/ 1425677 w 11326761"/>
                <a:gd name="connsiteY2" fmla="*/ 1504643 h 3948246"/>
                <a:gd name="connsiteX3" fmla="*/ 2507225 w 11326761"/>
                <a:gd name="connsiteY3" fmla="*/ 2222398 h 3948246"/>
                <a:gd name="connsiteX4" fmla="*/ 2654709 w 11326761"/>
                <a:gd name="connsiteY4" fmla="*/ 629572 h 3948246"/>
                <a:gd name="connsiteX5" fmla="*/ 1514167 w 11326761"/>
                <a:gd name="connsiteY5" fmla="*/ 1249004 h 3948246"/>
                <a:gd name="connsiteX6" fmla="*/ 865238 w 11326761"/>
                <a:gd name="connsiteY6" fmla="*/ 2596023 h 3948246"/>
                <a:gd name="connsiteX7" fmla="*/ 3854245 w 11326761"/>
                <a:gd name="connsiteY7" fmla="*/ 3943043 h 3948246"/>
                <a:gd name="connsiteX8" fmla="*/ 4503174 w 11326761"/>
                <a:gd name="connsiteY8" fmla="*/ 2084746 h 3948246"/>
                <a:gd name="connsiteX9" fmla="*/ 5270090 w 11326761"/>
                <a:gd name="connsiteY9" fmla="*/ 1386656 h 3948246"/>
                <a:gd name="connsiteX10" fmla="*/ 5456903 w 11326761"/>
                <a:gd name="connsiteY10" fmla="*/ 2753339 h 3948246"/>
                <a:gd name="connsiteX11" fmla="*/ 4031225 w 11326761"/>
                <a:gd name="connsiteY11" fmla="*/ 2468204 h 3948246"/>
                <a:gd name="connsiteX12" fmla="*/ 5014451 w 11326761"/>
                <a:gd name="connsiteY12" fmla="*/ 698398 h 3948246"/>
                <a:gd name="connsiteX13" fmla="*/ 6705600 w 11326761"/>
                <a:gd name="connsiteY13" fmla="*/ 3254785 h 3948246"/>
                <a:gd name="connsiteX14" fmla="*/ 3736258 w 11326761"/>
                <a:gd name="connsiteY14" fmla="*/ 3244952 h 3948246"/>
                <a:gd name="connsiteX15" fmla="*/ 8170607 w 11326761"/>
                <a:gd name="connsiteY15" fmla="*/ 629573 h 3948246"/>
                <a:gd name="connsiteX16" fmla="*/ 11326761 w 11326761"/>
                <a:gd name="connsiteY16" fmla="*/ 1298165 h 3948246"/>
                <a:gd name="connsiteX0" fmla="*/ 0 w 11326761"/>
                <a:gd name="connsiteY0" fmla="*/ 560746 h 3948246"/>
                <a:gd name="connsiteX1" fmla="*/ 865238 w 11326761"/>
                <a:gd name="connsiteY1" fmla="*/ 39636 h 3948246"/>
                <a:gd name="connsiteX2" fmla="*/ 1425677 w 11326761"/>
                <a:gd name="connsiteY2" fmla="*/ 1504643 h 3948246"/>
                <a:gd name="connsiteX3" fmla="*/ 2507225 w 11326761"/>
                <a:gd name="connsiteY3" fmla="*/ 2222398 h 3948246"/>
                <a:gd name="connsiteX4" fmla="*/ 2654709 w 11326761"/>
                <a:gd name="connsiteY4" fmla="*/ 629572 h 3948246"/>
                <a:gd name="connsiteX5" fmla="*/ 1514167 w 11326761"/>
                <a:gd name="connsiteY5" fmla="*/ 1249004 h 3948246"/>
                <a:gd name="connsiteX6" fmla="*/ 865238 w 11326761"/>
                <a:gd name="connsiteY6" fmla="*/ 2596023 h 3948246"/>
                <a:gd name="connsiteX7" fmla="*/ 3854245 w 11326761"/>
                <a:gd name="connsiteY7" fmla="*/ 3943043 h 3948246"/>
                <a:gd name="connsiteX8" fmla="*/ 4503174 w 11326761"/>
                <a:gd name="connsiteY8" fmla="*/ 2084746 h 3948246"/>
                <a:gd name="connsiteX9" fmla="*/ 5270090 w 11326761"/>
                <a:gd name="connsiteY9" fmla="*/ 1386656 h 3948246"/>
                <a:gd name="connsiteX10" fmla="*/ 5456903 w 11326761"/>
                <a:gd name="connsiteY10" fmla="*/ 2753339 h 3948246"/>
                <a:gd name="connsiteX11" fmla="*/ 4031225 w 11326761"/>
                <a:gd name="connsiteY11" fmla="*/ 2468204 h 3948246"/>
                <a:gd name="connsiteX12" fmla="*/ 5014451 w 11326761"/>
                <a:gd name="connsiteY12" fmla="*/ 698398 h 3948246"/>
                <a:gd name="connsiteX13" fmla="*/ 6705600 w 11326761"/>
                <a:gd name="connsiteY13" fmla="*/ 3254785 h 3948246"/>
                <a:gd name="connsiteX14" fmla="*/ 5122606 w 11326761"/>
                <a:gd name="connsiteY14" fmla="*/ 3126965 h 3948246"/>
                <a:gd name="connsiteX15" fmla="*/ 8170607 w 11326761"/>
                <a:gd name="connsiteY15" fmla="*/ 629573 h 3948246"/>
                <a:gd name="connsiteX16" fmla="*/ 11326761 w 11326761"/>
                <a:gd name="connsiteY16" fmla="*/ 1298165 h 3948246"/>
                <a:gd name="connsiteX0" fmla="*/ 0 w 11326761"/>
                <a:gd name="connsiteY0" fmla="*/ 560746 h 3948246"/>
                <a:gd name="connsiteX1" fmla="*/ 865238 w 11326761"/>
                <a:gd name="connsiteY1" fmla="*/ 39636 h 3948246"/>
                <a:gd name="connsiteX2" fmla="*/ 1425677 w 11326761"/>
                <a:gd name="connsiteY2" fmla="*/ 1504643 h 3948246"/>
                <a:gd name="connsiteX3" fmla="*/ 2507225 w 11326761"/>
                <a:gd name="connsiteY3" fmla="*/ 2222398 h 3948246"/>
                <a:gd name="connsiteX4" fmla="*/ 2654709 w 11326761"/>
                <a:gd name="connsiteY4" fmla="*/ 629572 h 3948246"/>
                <a:gd name="connsiteX5" fmla="*/ 1514167 w 11326761"/>
                <a:gd name="connsiteY5" fmla="*/ 1249004 h 3948246"/>
                <a:gd name="connsiteX6" fmla="*/ 865238 w 11326761"/>
                <a:gd name="connsiteY6" fmla="*/ 2596023 h 3948246"/>
                <a:gd name="connsiteX7" fmla="*/ 3854245 w 11326761"/>
                <a:gd name="connsiteY7" fmla="*/ 3943043 h 3948246"/>
                <a:gd name="connsiteX8" fmla="*/ 4503174 w 11326761"/>
                <a:gd name="connsiteY8" fmla="*/ 2084746 h 3948246"/>
                <a:gd name="connsiteX9" fmla="*/ 5270090 w 11326761"/>
                <a:gd name="connsiteY9" fmla="*/ 1386656 h 3948246"/>
                <a:gd name="connsiteX10" fmla="*/ 5456903 w 11326761"/>
                <a:gd name="connsiteY10" fmla="*/ 2753339 h 3948246"/>
                <a:gd name="connsiteX11" fmla="*/ 4031225 w 11326761"/>
                <a:gd name="connsiteY11" fmla="*/ 2468204 h 3948246"/>
                <a:gd name="connsiteX12" fmla="*/ 5014451 w 11326761"/>
                <a:gd name="connsiteY12" fmla="*/ 698398 h 3948246"/>
                <a:gd name="connsiteX13" fmla="*/ 6705600 w 11326761"/>
                <a:gd name="connsiteY13" fmla="*/ 3254785 h 3948246"/>
                <a:gd name="connsiteX14" fmla="*/ 3215148 w 11326761"/>
                <a:gd name="connsiteY14" fmla="*/ 1573468 h 3948246"/>
                <a:gd name="connsiteX15" fmla="*/ 8170607 w 11326761"/>
                <a:gd name="connsiteY15" fmla="*/ 629573 h 3948246"/>
                <a:gd name="connsiteX16" fmla="*/ 11326761 w 11326761"/>
                <a:gd name="connsiteY16" fmla="*/ 1298165 h 3948246"/>
                <a:gd name="connsiteX0" fmla="*/ 0 w 11326761"/>
                <a:gd name="connsiteY0" fmla="*/ 560746 h 3948246"/>
                <a:gd name="connsiteX1" fmla="*/ 865238 w 11326761"/>
                <a:gd name="connsiteY1" fmla="*/ 39636 h 3948246"/>
                <a:gd name="connsiteX2" fmla="*/ 1425677 w 11326761"/>
                <a:gd name="connsiteY2" fmla="*/ 1504643 h 3948246"/>
                <a:gd name="connsiteX3" fmla="*/ 2507225 w 11326761"/>
                <a:gd name="connsiteY3" fmla="*/ 2222398 h 3948246"/>
                <a:gd name="connsiteX4" fmla="*/ 2654709 w 11326761"/>
                <a:gd name="connsiteY4" fmla="*/ 629572 h 3948246"/>
                <a:gd name="connsiteX5" fmla="*/ 1514167 w 11326761"/>
                <a:gd name="connsiteY5" fmla="*/ 1249004 h 3948246"/>
                <a:gd name="connsiteX6" fmla="*/ 865238 w 11326761"/>
                <a:gd name="connsiteY6" fmla="*/ 2596023 h 3948246"/>
                <a:gd name="connsiteX7" fmla="*/ 3854245 w 11326761"/>
                <a:gd name="connsiteY7" fmla="*/ 3943043 h 3948246"/>
                <a:gd name="connsiteX8" fmla="*/ 4503174 w 11326761"/>
                <a:gd name="connsiteY8" fmla="*/ 2084746 h 3948246"/>
                <a:gd name="connsiteX9" fmla="*/ 5270090 w 11326761"/>
                <a:gd name="connsiteY9" fmla="*/ 1386656 h 3948246"/>
                <a:gd name="connsiteX10" fmla="*/ 5456903 w 11326761"/>
                <a:gd name="connsiteY10" fmla="*/ 2753339 h 3948246"/>
                <a:gd name="connsiteX11" fmla="*/ 4031225 w 11326761"/>
                <a:gd name="connsiteY11" fmla="*/ 2468204 h 3948246"/>
                <a:gd name="connsiteX12" fmla="*/ 5014451 w 11326761"/>
                <a:gd name="connsiteY12" fmla="*/ 698398 h 3948246"/>
                <a:gd name="connsiteX13" fmla="*/ 6705600 w 11326761"/>
                <a:gd name="connsiteY13" fmla="*/ 3254785 h 3948246"/>
                <a:gd name="connsiteX14" fmla="*/ 4935793 w 11326761"/>
                <a:gd name="connsiteY14" fmla="*/ 2694346 h 3948246"/>
                <a:gd name="connsiteX15" fmla="*/ 3215148 w 11326761"/>
                <a:gd name="connsiteY15" fmla="*/ 1573468 h 3948246"/>
                <a:gd name="connsiteX16" fmla="*/ 8170607 w 11326761"/>
                <a:gd name="connsiteY16" fmla="*/ 629573 h 3948246"/>
                <a:gd name="connsiteX17" fmla="*/ 11326761 w 11326761"/>
                <a:gd name="connsiteY17" fmla="*/ 1298165 h 3948246"/>
                <a:gd name="connsiteX0" fmla="*/ 0 w 11326761"/>
                <a:gd name="connsiteY0" fmla="*/ 560746 h 3948246"/>
                <a:gd name="connsiteX1" fmla="*/ 865238 w 11326761"/>
                <a:gd name="connsiteY1" fmla="*/ 39636 h 3948246"/>
                <a:gd name="connsiteX2" fmla="*/ 1425677 w 11326761"/>
                <a:gd name="connsiteY2" fmla="*/ 1504643 h 3948246"/>
                <a:gd name="connsiteX3" fmla="*/ 2507225 w 11326761"/>
                <a:gd name="connsiteY3" fmla="*/ 2222398 h 3948246"/>
                <a:gd name="connsiteX4" fmla="*/ 2654709 w 11326761"/>
                <a:gd name="connsiteY4" fmla="*/ 629572 h 3948246"/>
                <a:gd name="connsiteX5" fmla="*/ 1514167 w 11326761"/>
                <a:gd name="connsiteY5" fmla="*/ 1249004 h 3948246"/>
                <a:gd name="connsiteX6" fmla="*/ 865238 w 11326761"/>
                <a:gd name="connsiteY6" fmla="*/ 2596023 h 3948246"/>
                <a:gd name="connsiteX7" fmla="*/ 3854245 w 11326761"/>
                <a:gd name="connsiteY7" fmla="*/ 3943043 h 3948246"/>
                <a:gd name="connsiteX8" fmla="*/ 4503174 w 11326761"/>
                <a:gd name="connsiteY8" fmla="*/ 2084746 h 3948246"/>
                <a:gd name="connsiteX9" fmla="*/ 5270090 w 11326761"/>
                <a:gd name="connsiteY9" fmla="*/ 1386656 h 3948246"/>
                <a:gd name="connsiteX10" fmla="*/ 5456903 w 11326761"/>
                <a:gd name="connsiteY10" fmla="*/ 2753339 h 3948246"/>
                <a:gd name="connsiteX11" fmla="*/ 4031225 w 11326761"/>
                <a:gd name="connsiteY11" fmla="*/ 2468204 h 3948246"/>
                <a:gd name="connsiteX12" fmla="*/ 5014451 w 11326761"/>
                <a:gd name="connsiteY12" fmla="*/ 698398 h 3948246"/>
                <a:gd name="connsiteX13" fmla="*/ 6705600 w 11326761"/>
                <a:gd name="connsiteY13" fmla="*/ 3254785 h 3948246"/>
                <a:gd name="connsiteX14" fmla="*/ 4267199 w 11326761"/>
                <a:gd name="connsiteY14" fmla="*/ 3235120 h 3948246"/>
                <a:gd name="connsiteX15" fmla="*/ 3215148 w 11326761"/>
                <a:gd name="connsiteY15" fmla="*/ 1573468 h 3948246"/>
                <a:gd name="connsiteX16" fmla="*/ 8170607 w 11326761"/>
                <a:gd name="connsiteY16" fmla="*/ 629573 h 3948246"/>
                <a:gd name="connsiteX17" fmla="*/ 11326761 w 11326761"/>
                <a:gd name="connsiteY17" fmla="*/ 1298165 h 3948246"/>
                <a:gd name="connsiteX0" fmla="*/ 0 w 11326761"/>
                <a:gd name="connsiteY0" fmla="*/ 560746 h 3948246"/>
                <a:gd name="connsiteX1" fmla="*/ 865238 w 11326761"/>
                <a:gd name="connsiteY1" fmla="*/ 39636 h 3948246"/>
                <a:gd name="connsiteX2" fmla="*/ 1425677 w 11326761"/>
                <a:gd name="connsiteY2" fmla="*/ 1504643 h 3948246"/>
                <a:gd name="connsiteX3" fmla="*/ 2507225 w 11326761"/>
                <a:gd name="connsiteY3" fmla="*/ 2222398 h 3948246"/>
                <a:gd name="connsiteX4" fmla="*/ 2654709 w 11326761"/>
                <a:gd name="connsiteY4" fmla="*/ 629572 h 3948246"/>
                <a:gd name="connsiteX5" fmla="*/ 1514167 w 11326761"/>
                <a:gd name="connsiteY5" fmla="*/ 1249004 h 3948246"/>
                <a:gd name="connsiteX6" fmla="*/ 865238 w 11326761"/>
                <a:gd name="connsiteY6" fmla="*/ 2596023 h 3948246"/>
                <a:gd name="connsiteX7" fmla="*/ 3854245 w 11326761"/>
                <a:gd name="connsiteY7" fmla="*/ 3943043 h 3948246"/>
                <a:gd name="connsiteX8" fmla="*/ 4503174 w 11326761"/>
                <a:gd name="connsiteY8" fmla="*/ 2084746 h 3948246"/>
                <a:gd name="connsiteX9" fmla="*/ 5270090 w 11326761"/>
                <a:gd name="connsiteY9" fmla="*/ 1386656 h 3948246"/>
                <a:gd name="connsiteX10" fmla="*/ 5456903 w 11326761"/>
                <a:gd name="connsiteY10" fmla="*/ 2753339 h 3948246"/>
                <a:gd name="connsiteX11" fmla="*/ 4031225 w 11326761"/>
                <a:gd name="connsiteY11" fmla="*/ 2468204 h 3948246"/>
                <a:gd name="connsiteX12" fmla="*/ 5014451 w 11326761"/>
                <a:gd name="connsiteY12" fmla="*/ 698398 h 3948246"/>
                <a:gd name="connsiteX13" fmla="*/ 6302477 w 11326761"/>
                <a:gd name="connsiteY13" fmla="*/ 2910656 h 3948246"/>
                <a:gd name="connsiteX14" fmla="*/ 4267199 w 11326761"/>
                <a:gd name="connsiteY14" fmla="*/ 3235120 h 3948246"/>
                <a:gd name="connsiteX15" fmla="*/ 3215148 w 11326761"/>
                <a:gd name="connsiteY15" fmla="*/ 1573468 h 3948246"/>
                <a:gd name="connsiteX16" fmla="*/ 8170607 w 11326761"/>
                <a:gd name="connsiteY16" fmla="*/ 629573 h 3948246"/>
                <a:gd name="connsiteX17" fmla="*/ 11326761 w 11326761"/>
                <a:gd name="connsiteY17" fmla="*/ 1298165 h 3948246"/>
                <a:gd name="connsiteX0" fmla="*/ 0 w 11326761"/>
                <a:gd name="connsiteY0" fmla="*/ 560746 h 3948246"/>
                <a:gd name="connsiteX1" fmla="*/ 865238 w 11326761"/>
                <a:gd name="connsiteY1" fmla="*/ 39636 h 3948246"/>
                <a:gd name="connsiteX2" fmla="*/ 1425677 w 11326761"/>
                <a:gd name="connsiteY2" fmla="*/ 1504643 h 3948246"/>
                <a:gd name="connsiteX3" fmla="*/ 2507225 w 11326761"/>
                <a:gd name="connsiteY3" fmla="*/ 2222398 h 3948246"/>
                <a:gd name="connsiteX4" fmla="*/ 2654709 w 11326761"/>
                <a:gd name="connsiteY4" fmla="*/ 629572 h 3948246"/>
                <a:gd name="connsiteX5" fmla="*/ 1514167 w 11326761"/>
                <a:gd name="connsiteY5" fmla="*/ 1249004 h 3948246"/>
                <a:gd name="connsiteX6" fmla="*/ 865238 w 11326761"/>
                <a:gd name="connsiteY6" fmla="*/ 2596023 h 3948246"/>
                <a:gd name="connsiteX7" fmla="*/ 3854245 w 11326761"/>
                <a:gd name="connsiteY7" fmla="*/ 3943043 h 3948246"/>
                <a:gd name="connsiteX8" fmla="*/ 4503174 w 11326761"/>
                <a:gd name="connsiteY8" fmla="*/ 2084746 h 3948246"/>
                <a:gd name="connsiteX9" fmla="*/ 5270090 w 11326761"/>
                <a:gd name="connsiteY9" fmla="*/ 1386656 h 3948246"/>
                <a:gd name="connsiteX10" fmla="*/ 5456903 w 11326761"/>
                <a:gd name="connsiteY10" fmla="*/ 2753339 h 3948246"/>
                <a:gd name="connsiteX11" fmla="*/ 4031225 w 11326761"/>
                <a:gd name="connsiteY11" fmla="*/ 2468204 h 3948246"/>
                <a:gd name="connsiteX12" fmla="*/ 5014451 w 11326761"/>
                <a:gd name="connsiteY12" fmla="*/ 698398 h 3948246"/>
                <a:gd name="connsiteX13" fmla="*/ 6302477 w 11326761"/>
                <a:gd name="connsiteY13" fmla="*/ 2910656 h 3948246"/>
                <a:gd name="connsiteX14" fmla="*/ 4267199 w 11326761"/>
                <a:gd name="connsiteY14" fmla="*/ 3235120 h 3948246"/>
                <a:gd name="connsiteX15" fmla="*/ 3215148 w 11326761"/>
                <a:gd name="connsiteY15" fmla="*/ 1573468 h 3948246"/>
                <a:gd name="connsiteX16" fmla="*/ 7413523 w 11326761"/>
                <a:gd name="connsiteY16" fmla="*/ 629572 h 3948246"/>
                <a:gd name="connsiteX17" fmla="*/ 8170607 w 11326761"/>
                <a:gd name="connsiteY17" fmla="*/ 629573 h 3948246"/>
                <a:gd name="connsiteX18" fmla="*/ 11326761 w 11326761"/>
                <a:gd name="connsiteY18" fmla="*/ 1298165 h 3948246"/>
                <a:gd name="connsiteX0" fmla="*/ 0 w 11326761"/>
                <a:gd name="connsiteY0" fmla="*/ 560746 h 3948246"/>
                <a:gd name="connsiteX1" fmla="*/ 865238 w 11326761"/>
                <a:gd name="connsiteY1" fmla="*/ 39636 h 3948246"/>
                <a:gd name="connsiteX2" fmla="*/ 1425677 w 11326761"/>
                <a:gd name="connsiteY2" fmla="*/ 1504643 h 3948246"/>
                <a:gd name="connsiteX3" fmla="*/ 2507225 w 11326761"/>
                <a:gd name="connsiteY3" fmla="*/ 2222398 h 3948246"/>
                <a:gd name="connsiteX4" fmla="*/ 2654709 w 11326761"/>
                <a:gd name="connsiteY4" fmla="*/ 629572 h 3948246"/>
                <a:gd name="connsiteX5" fmla="*/ 1514167 w 11326761"/>
                <a:gd name="connsiteY5" fmla="*/ 1249004 h 3948246"/>
                <a:gd name="connsiteX6" fmla="*/ 865238 w 11326761"/>
                <a:gd name="connsiteY6" fmla="*/ 2596023 h 3948246"/>
                <a:gd name="connsiteX7" fmla="*/ 3854245 w 11326761"/>
                <a:gd name="connsiteY7" fmla="*/ 3943043 h 3948246"/>
                <a:gd name="connsiteX8" fmla="*/ 4503174 w 11326761"/>
                <a:gd name="connsiteY8" fmla="*/ 2084746 h 3948246"/>
                <a:gd name="connsiteX9" fmla="*/ 5270090 w 11326761"/>
                <a:gd name="connsiteY9" fmla="*/ 1386656 h 3948246"/>
                <a:gd name="connsiteX10" fmla="*/ 5456903 w 11326761"/>
                <a:gd name="connsiteY10" fmla="*/ 2753339 h 3948246"/>
                <a:gd name="connsiteX11" fmla="*/ 4031225 w 11326761"/>
                <a:gd name="connsiteY11" fmla="*/ 2468204 h 3948246"/>
                <a:gd name="connsiteX12" fmla="*/ 5014451 w 11326761"/>
                <a:gd name="connsiteY12" fmla="*/ 698398 h 3948246"/>
                <a:gd name="connsiteX13" fmla="*/ 6302477 w 11326761"/>
                <a:gd name="connsiteY13" fmla="*/ 2910656 h 3948246"/>
                <a:gd name="connsiteX14" fmla="*/ 4267199 w 11326761"/>
                <a:gd name="connsiteY14" fmla="*/ 3235120 h 3948246"/>
                <a:gd name="connsiteX15" fmla="*/ 3215148 w 11326761"/>
                <a:gd name="connsiteY15" fmla="*/ 1573468 h 3948246"/>
                <a:gd name="connsiteX16" fmla="*/ 7305368 w 11326761"/>
                <a:gd name="connsiteY16" fmla="*/ 1209675 h 3948246"/>
                <a:gd name="connsiteX17" fmla="*/ 8170607 w 11326761"/>
                <a:gd name="connsiteY17" fmla="*/ 629573 h 3948246"/>
                <a:gd name="connsiteX18" fmla="*/ 11326761 w 11326761"/>
                <a:gd name="connsiteY18" fmla="*/ 1298165 h 3948246"/>
                <a:gd name="connsiteX0" fmla="*/ 0 w 11326761"/>
                <a:gd name="connsiteY0" fmla="*/ 560746 h 3948246"/>
                <a:gd name="connsiteX1" fmla="*/ 865238 w 11326761"/>
                <a:gd name="connsiteY1" fmla="*/ 39636 h 3948246"/>
                <a:gd name="connsiteX2" fmla="*/ 1425677 w 11326761"/>
                <a:gd name="connsiteY2" fmla="*/ 1504643 h 3948246"/>
                <a:gd name="connsiteX3" fmla="*/ 2507225 w 11326761"/>
                <a:gd name="connsiteY3" fmla="*/ 2222398 h 3948246"/>
                <a:gd name="connsiteX4" fmla="*/ 2654709 w 11326761"/>
                <a:gd name="connsiteY4" fmla="*/ 629572 h 3948246"/>
                <a:gd name="connsiteX5" fmla="*/ 1514167 w 11326761"/>
                <a:gd name="connsiteY5" fmla="*/ 1249004 h 3948246"/>
                <a:gd name="connsiteX6" fmla="*/ 865238 w 11326761"/>
                <a:gd name="connsiteY6" fmla="*/ 2596023 h 3948246"/>
                <a:gd name="connsiteX7" fmla="*/ 3854245 w 11326761"/>
                <a:gd name="connsiteY7" fmla="*/ 3943043 h 3948246"/>
                <a:gd name="connsiteX8" fmla="*/ 4503174 w 11326761"/>
                <a:gd name="connsiteY8" fmla="*/ 2084746 h 3948246"/>
                <a:gd name="connsiteX9" fmla="*/ 5270090 w 11326761"/>
                <a:gd name="connsiteY9" fmla="*/ 1386656 h 3948246"/>
                <a:gd name="connsiteX10" fmla="*/ 5456903 w 11326761"/>
                <a:gd name="connsiteY10" fmla="*/ 2753339 h 3948246"/>
                <a:gd name="connsiteX11" fmla="*/ 4031225 w 11326761"/>
                <a:gd name="connsiteY11" fmla="*/ 2468204 h 3948246"/>
                <a:gd name="connsiteX12" fmla="*/ 5014451 w 11326761"/>
                <a:gd name="connsiteY12" fmla="*/ 698398 h 3948246"/>
                <a:gd name="connsiteX13" fmla="*/ 6302477 w 11326761"/>
                <a:gd name="connsiteY13" fmla="*/ 2910656 h 3948246"/>
                <a:gd name="connsiteX14" fmla="*/ 4267199 w 11326761"/>
                <a:gd name="connsiteY14" fmla="*/ 3235120 h 3948246"/>
                <a:gd name="connsiteX15" fmla="*/ 3215148 w 11326761"/>
                <a:gd name="connsiteY15" fmla="*/ 1573468 h 3948246"/>
                <a:gd name="connsiteX16" fmla="*/ 7305368 w 11326761"/>
                <a:gd name="connsiteY16" fmla="*/ 1209675 h 3948246"/>
                <a:gd name="connsiteX17" fmla="*/ 8209936 w 11326761"/>
                <a:gd name="connsiteY17" fmla="*/ 1249005 h 3948246"/>
                <a:gd name="connsiteX18" fmla="*/ 11326761 w 11326761"/>
                <a:gd name="connsiteY18" fmla="*/ 1298165 h 3948246"/>
                <a:gd name="connsiteX0" fmla="*/ 0 w 11326761"/>
                <a:gd name="connsiteY0" fmla="*/ 560746 h 3948246"/>
                <a:gd name="connsiteX1" fmla="*/ 865238 w 11326761"/>
                <a:gd name="connsiteY1" fmla="*/ 39636 h 3948246"/>
                <a:gd name="connsiteX2" fmla="*/ 1425677 w 11326761"/>
                <a:gd name="connsiteY2" fmla="*/ 1504643 h 3948246"/>
                <a:gd name="connsiteX3" fmla="*/ 2507225 w 11326761"/>
                <a:gd name="connsiteY3" fmla="*/ 2222398 h 3948246"/>
                <a:gd name="connsiteX4" fmla="*/ 2654709 w 11326761"/>
                <a:gd name="connsiteY4" fmla="*/ 629572 h 3948246"/>
                <a:gd name="connsiteX5" fmla="*/ 1514167 w 11326761"/>
                <a:gd name="connsiteY5" fmla="*/ 1249004 h 3948246"/>
                <a:gd name="connsiteX6" fmla="*/ 865238 w 11326761"/>
                <a:gd name="connsiteY6" fmla="*/ 2596023 h 3948246"/>
                <a:gd name="connsiteX7" fmla="*/ 3854245 w 11326761"/>
                <a:gd name="connsiteY7" fmla="*/ 3943043 h 3948246"/>
                <a:gd name="connsiteX8" fmla="*/ 4503174 w 11326761"/>
                <a:gd name="connsiteY8" fmla="*/ 2084746 h 3948246"/>
                <a:gd name="connsiteX9" fmla="*/ 5270090 w 11326761"/>
                <a:gd name="connsiteY9" fmla="*/ 1386656 h 3948246"/>
                <a:gd name="connsiteX10" fmla="*/ 5456903 w 11326761"/>
                <a:gd name="connsiteY10" fmla="*/ 2753339 h 3948246"/>
                <a:gd name="connsiteX11" fmla="*/ 4031225 w 11326761"/>
                <a:gd name="connsiteY11" fmla="*/ 2468204 h 3948246"/>
                <a:gd name="connsiteX12" fmla="*/ 5014451 w 11326761"/>
                <a:gd name="connsiteY12" fmla="*/ 698398 h 3948246"/>
                <a:gd name="connsiteX13" fmla="*/ 6302477 w 11326761"/>
                <a:gd name="connsiteY13" fmla="*/ 2910656 h 3948246"/>
                <a:gd name="connsiteX14" fmla="*/ 4267199 w 11326761"/>
                <a:gd name="connsiteY14" fmla="*/ 3235120 h 3948246"/>
                <a:gd name="connsiteX15" fmla="*/ 3215148 w 11326761"/>
                <a:gd name="connsiteY15" fmla="*/ 1573468 h 3948246"/>
                <a:gd name="connsiteX16" fmla="*/ 7305368 w 11326761"/>
                <a:gd name="connsiteY16" fmla="*/ 1209675 h 3948246"/>
                <a:gd name="connsiteX17" fmla="*/ 8209936 w 11326761"/>
                <a:gd name="connsiteY17" fmla="*/ 1249005 h 3948246"/>
                <a:gd name="connsiteX18" fmla="*/ 11326761 w 11326761"/>
                <a:gd name="connsiteY18" fmla="*/ 1298165 h 3948246"/>
                <a:gd name="connsiteX0" fmla="*/ 0 w 11326761"/>
                <a:gd name="connsiteY0" fmla="*/ 560746 h 3948246"/>
                <a:gd name="connsiteX1" fmla="*/ 865238 w 11326761"/>
                <a:gd name="connsiteY1" fmla="*/ 39636 h 3948246"/>
                <a:gd name="connsiteX2" fmla="*/ 1425677 w 11326761"/>
                <a:gd name="connsiteY2" fmla="*/ 1504643 h 3948246"/>
                <a:gd name="connsiteX3" fmla="*/ 2507225 w 11326761"/>
                <a:gd name="connsiteY3" fmla="*/ 2222398 h 3948246"/>
                <a:gd name="connsiteX4" fmla="*/ 2654709 w 11326761"/>
                <a:gd name="connsiteY4" fmla="*/ 629572 h 3948246"/>
                <a:gd name="connsiteX5" fmla="*/ 1514167 w 11326761"/>
                <a:gd name="connsiteY5" fmla="*/ 1249004 h 3948246"/>
                <a:gd name="connsiteX6" fmla="*/ 865238 w 11326761"/>
                <a:gd name="connsiteY6" fmla="*/ 2596023 h 3948246"/>
                <a:gd name="connsiteX7" fmla="*/ 3854245 w 11326761"/>
                <a:gd name="connsiteY7" fmla="*/ 3943043 h 3948246"/>
                <a:gd name="connsiteX8" fmla="*/ 4503174 w 11326761"/>
                <a:gd name="connsiteY8" fmla="*/ 2084746 h 3948246"/>
                <a:gd name="connsiteX9" fmla="*/ 5270090 w 11326761"/>
                <a:gd name="connsiteY9" fmla="*/ 1386656 h 3948246"/>
                <a:gd name="connsiteX10" fmla="*/ 5456903 w 11326761"/>
                <a:gd name="connsiteY10" fmla="*/ 2753339 h 3948246"/>
                <a:gd name="connsiteX11" fmla="*/ 4031225 w 11326761"/>
                <a:gd name="connsiteY11" fmla="*/ 2468204 h 3948246"/>
                <a:gd name="connsiteX12" fmla="*/ 5014451 w 11326761"/>
                <a:gd name="connsiteY12" fmla="*/ 698398 h 3948246"/>
                <a:gd name="connsiteX13" fmla="*/ 6302477 w 11326761"/>
                <a:gd name="connsiteY13" fmla="*/ 2910656 h 3948246"/>
                <a:gd name="connsiteX14" fmla="*/ 4267199 w 11326761"/>
                <a:gd name="connsiteY14" fmla="*/ 3235120 h 3948246"/>
                <a:gd name="connsiteX15" fmla="*/ 3215148 w 11326761"/>
                <a:gd name="connsiteY15" fmla="*/ 1573468 h 3948246"/>
                <a:gd name="connsiteX16" fmla="*/ 7305368 w 11326761"/>
                <a:gd name="connsiteY16" fmla="*/ 1209675 h 3948246"/>
                <a:gd name="connsiteX17" fmla="*/ 8209936 w 11326761"/>
                <a:gd name="connsiteY17" fmla="*/ 1249005 h 3948246"/>
                <a:gd name="connsiteX18" fmla="*/ 11326761 w 11326761"/>
                <a:gd name="connsiteY18" fmla="*/ 1298165 h 3948246"/>
                <a:gd name="connsiteX0" fmla="*/ 0 w 11326761"/>
                <a:gd name="connsiteY0" fmla="*/ 560746 h 3948246"/>
                <a:gd name="connsiteX1" fmla="*/ 865238 w 11326761"/>
                <a:gd name="connsiteY1" fmla="*/ 39636 h 3948246"/>
                <a:gd name="connsiteX2" fmla="*/ 1425677 w 11326761"/>
                <a:gd name="connsiteY2" fmla="*/ 1504643 h 3948246"/>
                <a:gd name="connsiteX3" fmla="*/ 2507225 w 11326761"/>
                <a:gd name="connsiteY3" fmla="*/ 2222398 h 3948246"/>
                <a:gd name="connsiteX4" fmla="*/ 2654709 w 11326761"/>
                <a:gd name="connsiteY4" fmla="*/ 629572 h 3948246"/>
                <a:gd name="connsiteX5" fmla="*/ 1514167 w 11326761"/>
                <a:gd name="connsiteY5" fmla="*/ 1249004 h 3948246"/>
                <a:gd name="connsiteX6" fmla="*/ 865238 w 11326761"/>
                <a:gd name="connsiteY6" fmla="*/ 2596023 h 3948246"/>
                <a:gd name="connsiteX7" fmla="*/ 3854245 w 11326761"/>
                <a:gd name="connsiteY7" fmla="*/ 3943043 h 3948246"/>
                <a:gd name="connsiteX8" fmla="*/ 4503174 w 11326761"/>
                <a:gd name="connsiteY8" fmla="*/ 2084746 h 3948246"/>
                <a:gd name="connsiteX9" fmla="*/ 5270090 w 11326761"/>
                <a:gd name="connsiteY9" fmla="*/ 1386656 h 3948246"/>
                <a:gd name="connsiteX10" fmla="*/ 5456903 w 11326761"/>
                <a:gd name="connsiteY10" fmla="*/ 2753339 h 3948246"/>
                <a:gd name="connsiteX11" fmla="*/ 4031225 w 11326761"/>
                <a:gd name="connsiteY11" fmla="*/ 2468204 h 3948246"/>
                <a:gd name="connsiteX12" fmla="*/ 5014451 w 11326761"/>
                <a:gd name="connsiteY12" fmla="*/ 698398 h 3948246"/>
                <a:gd name="connsiteX13" fmla="*/ 6302477 w 11326761"/>
                <a:gd name="connsiteY13" fmla="*/ 2910656 h 3948246"/>
                <a:gd name="connsiteX14" fmla="*/ 4267199 w 11326761"/>
                <a:gd name="connsiteY14" fmla="*/ 3235120 h 3948246"/>
                <a:gd name="connsiteX15" fmla="*/ 3215148 w 11326761"/>
                <a:gd name="connsiteY15" fmla="*/ 1573468 h 3948246"/>
                <a:gd name="connsiteX16" fmla="*/ 7305368 w 11326761"/>
                <a:gd name="connsiteY16" fmla="*/ 1209675 h 3948246"/>
                <a:gd name="connsiteX17" fmla="*/ 8209936 w 11326761"/>
                <a:gd name="connsiteY17" fmla="*/ 1249005 h 3948246"/>
                <a:gd name="connsiteX18" fmla="*/ 11326761 w 11326761"/>
                <a:gd name="connsiteY18" fmla="*/ 1298165 h 3948246"/>
                <a:gd name="connsiteX0" fmla="*/ 0 w 11326761"/>
                <a:gd name="connsiteY0" fmla="*/ 560746 h 3948246"/>
                <a:gd name="connsiteX1" fmla="*/ 865238 w 11326761"/>
                <a:gd name="connsiteY1" fmla="*/ 39636 h 3948246"/>
                <a:gd name="connsiteX2" fmla="*/ 1425677 w 11326761"/>
                <a:gd name="connsiteY2" fmla="*/ 1504643 h 3948246"/>
                <a:gd name="connsiteX3" fmla="*/ 2507225 w 11326761"/>
                <a:gd name="connsiteY3" fmla="*/ 2222398 h 3948246"/>
                <a:gd name="connsiteX4" fmla="*/ 2654709 w 11326761"/>
                <a:gd name="connsiteY4" fmla="*/ 629572 h 3948246"/>
                <a:gd name="connsiteX5" fmla="*/ 1514167 w 11326761"/>
                <a:gd name="connsiteY5" fmla="*/ 1249004 h 3948246"/>
                <a:gd name="connsiteX6" fmla="*/ 865238 w 11326761"/>
                <a:gd name="connsiteY6" fmla="*/ 2596023 h 3948246"/>
                <a:gd name="connsiteX7" fmla="*/ 3854245 w 11326761"/>
                <a:gd name="connsiteY7" fmla="*/ 3943043 h 3948246"/>
                <a:gd name="connsiteX8" fmla="*/ 4503174 w 11326761"/>
                <a:gd name="connsiteY8" fmla="*/ 2084746 h 3948246"/>
                <a:gd name="connsiteX9" fmla="*/ 5270090 w 11326761"/>
                <a:gd name="connsiteY9" fmla="*/ 1386656 h 3948246"/>
                <a:gd name="connsiteX10" fmla="*/ 5456903 w 11326761"/>
                <a:gd name="connsiteY10" fmla="*/ 2753339 h 3948246"/>
                <a:gd name="connsiteX11" fmla="*/ 4031225 w 11326761"/>
                <a:gd name="connsiteY11" fmla="*/ 2468204 h 3948246"/>
                <a:gd name="connsiteX12" fmla="*/ 5014451 w 11326761"/>
                <a:gd name="connsiteY12" fmla="*/ 698398 h 3948246"/>
                <a:gd name="connsiteX13" fmla="*/ 6302477 w 11326761"/>
                <a:gd name="connsiteY13" fmla="*/ 2910656 h 3948246"/>
                <a:gd name="connsiteX14" fmla="*/ 4267199 w 11326761"/>
                <a:gd name="connsiteY14" fmla="*/ 3235120 h 3948246"/>
                <a:gd name="connsiteX15" fmla="*/ 3215148 w 11326761"/>
                <a:gd name="connsiteY15" fmla="*/ 1573468 h 3948246"/>
                <a:gd name="connsiteX16" fmla="*/ 7305368 w 11326761"/>
                <a:gd name="connsiteY16" fmla="*/ 1209675 h 3948246"/>
                <a:gd name="connsiteX17" fmla="*/ 8209936 w 11326761"/>
                <a:gd name="connsiteY17" fmla="*/ 1249005 h 3948246"/>
                <a:gd name="connsiteX18" fmla="*/ 11326761 w 11326761"/>
                <a:gd name="connsiteY18" fmla="*/ 1298165 h 3948246"/>
                <a:gd name="connsiteX0" fmla="*/ 0 w 11326761"/>
                <a:gd name="connsiteY0" fmla="*/ 560746 h 3948246"/>
                <a:gd name="connsiteX1" fmla="*/ 865238 w 11326761"/>
                <a:gd name="connsiteY1" fmla="*/ 39636 h 3948246"/>
                <a:gd name="connsiteX2" fmla="*/ 1425677 w 11326761"/>
                <a:gd name="connsiteY2" fmla="*/ 1504643 h 3948246"/>
                <a:gd name="connsiteX3" fmla="*/ 2507225 w 11326761"/>
                <a:gd name="connsiteY3" fmla="*/ 2222398 h 3948246"/>
                <a:gd name="connsiteX4" fmla="*/ 2654709 w 11326761"/>
                <a:gd name="connsiteY4" fmla="*/ 629572 h 3948246"/>
                <a:gd name="connsiteX5" fmla="*/ 1514167 w 11326761"/>
                <a:gd name="connsiteY5" fmla="*/ 1249004 h 3948246"/>
                <a:gd name="connsiteX6" fmla="*/ 865238 w 11326761"/>
                <a:gd name="connsiteY6" fmla="*/ 2596023 h 3948246"/>
                <a:gd name="connsiteX7" fmla="*/ 3854245 w 11326761"/>
                <a:gd name="connsiteY7" fmla="*/ 3943043 h 3948246"/>
                <a:gd name="connsiteX8" fmla="*/ 4503174 w 11326761"/>
                <a:gd name="connsiteY8" fmla="*/ 2084746 h 3948246"/>
                <a:gd name="connsiteX9" fmla="*/ 5270090 w 11326761"/>
                <a:gd name="connsiteY9" fmla="*/ 1386656 h 3948246"/>
                <a:gd name="connsiteX10" fmla="*/ 5456903 w 11326761"/>
                <a:gd name="connsiteY10" fmla="*/ 2753339 h 3948246"/>
                <a:gd name="connsiteX11" fmla="*/ 4031225 w 11326761"/>
                <a:gd name="connsiteY11" fmla="*/ 2468204 h 3948246"/>
                <a:gd name="connsiteX12" fmla="*/ 5014451 w 11326761"/>
                <a:gd name="connsiteY12" fmla="*/ 698398 h 3948246"/>
                <a:gd name="connsiteX13" fmla="*/ 6302477 w 11326761"/>
                <a:gd name="connsiteY13" fmla="*/ 2910656 h 3948246"/>
                <a:gd name="connsiteX14" fmla="*/ 4267199 w 11326761"/>
                <a:gd name="connsiteY14" fmla="*/ 3235120 h 3948246"/>
                <a:gd name="connsiteX15" fmla="*/ 3215148 w 11326761"/>
                <a:gd name="connsiteY15" fmla="*/ 1573468 h 3948246"/>
                <a:gd name="connsiteX16" fmla="*/ 6990735 w 11326761"/>
                <a:gd name="connsiteY16" fmla="*/ 1121185 h 3948246"/>
                <a:gd name="connsiteX17" fmla="*/ 8209936 w 11326761"/>
                <a:gd name="connsiteY17" fmla="*/ 1249005 h 3948246"/>
                <a:gd name="connsiteX18" fmla="*/ 11326761 w 11326761"/>
                <a:gd name="connsiteY18" fmla="*/ 1298165 h 3948246"/>
                <a:gd name="connsiteX0" fmla="*/ 0 w 11326761"/>
                <a:gd name="connsiteY0" fmla="*/ 560746 h 3948246"/>
                <a:gd name="connsiteX1" fmla="*/ 865238 w 11326761"/>
                <a:gd name="connsiteY1" fmla="*/ 39636 h 3948246"/>
                <a:gd name="connsiteX2" fmla="*/ 1425677 w 11326761"/>
                <a:gd name="connsiteY2" fmla="*/ 1504643 h 3948246"/>
                <a:gd name="connsiteX3" fmla="*/ 2507225 w 11326761"/>
                <a:gd name="connsiteY3" fmla="*/ 2222398 h 3948246"/>
                <a:gd name="connsiteX4" fmla="*/ 2654709 w 11326761"/>
                <a:gd name="connsiteY4" fmla="*/ 629572 h 3948246"/>
                <a:gd name="connsiteX5" fmla="*/ 1514167 w 11326761"/>
                <a:gd name="connsiteY5" fmla="*/ 1249004 h 3948246"/>
                <a:gd name="connsiteX6" fmla="*/ 865238 w 11326761"/>
                <a:gd name="connsiteY6" fmla="*/ 2596023 h 3948246"/>
                <a:gd name="connsiteX7" fmla="*/ 3854245 w 11326761"/>
                <a:gd name="connsiteY7" fmla="*/ 3943043 h 3948246"/>
                <a:gd name="connsiteX8" fmla="*/ 4503174 w 11326761"/>
                <a:gd name="connsiteY8" fmla="*/ 2084746 h 3948246"/>
                <a:gd name="connsiteX9" fmla="*/ 5270090 w 11326761"/>
                <a:gd name="connsiteY9" fmla="*/ 1386656 h 3948246"/>
                <a:gd name="connsiteX10" fmla="*/ 5456903 w 11326761"/>
                <a:gd name="connsiteY10" fmla="*/ 2753339 h 3948246"/>
                <a:gd name="connsiteX11" fmla="*/ 4031225 w 11326761"/>
                <a:gd name="connsiteY11" fmla="*/ 2468204 h 3948246"/>
                <a:gd name="connsiteX12" fmla="*/ 5014451 w 11326761"/>
                <a:gd name="connsiteY12" fmla="*/ 698398 h 3948246"/>
                <a:gd name="connsiteX13" fmla="*/ 6302477 w 11326761"/>
                <a:gd name="connsiteY13" fmla="*/ 2910656 h 3948246"/>
                <a:gd name="connsiteX14" fmla="*/ 4267199 w 11326761"/>
                <a:gd name="connsiteY14" fmla="*/ 3235120 h 3948246"/>
                <a:gd name="connsiteX15" fmla="*/ 3215148 w 11326761"/>
                <a:gd name="connsiteY15" fmla="*/ 1573468 h 3948246"/>
                <a:gd name="connsiteX16" fmla="*/ 6666271 w 11326761"/>
                <a:gd name="connsiteY16" fmla="*/ 757392 h 3948246"/>
                <a:gd name="connsiteX17" fmla="*/ 8209936 w 11326761"/>
                <a:gd name="connsiteY17" fmla="*/ 1249005 h 3948246"/>
                <a:gd name="connsiteX18" fmla="*/ 11326761 w 11326761"/>
                <a:gd name="connsiteY18" fmla="*/ 1298165 h 3948246"/>
                <a:gd name="connsiteX0" fmla="*/ 0 w 11326761"/>
                <a:gd name="connsiteY0" fmla="*/ 560746 h 3948246"/>
                <a:gd name="connsiteX1" fmla="*/ 865238 w 11326761"/>
                <a:gd name="connsiteY1" fmla="*/ 39636 h 3948246"/>
                <a:gd name="connsiteX2" fmla="*/ 1425677 w 11326761"/>
                <a:gd name="connsiteY2" fmla="*/ 1504643 h 3948246"/>
                <a:gd name="connsiteX3" fmla="*/ 2507225 w 11326761"/>
                <a:gd name="connsiteY3" fmla="*/ 2222398 h 3948246"/>
                <a:gd name="connsiteX4" fmla="*/ 2654709 w 11326761"/>
                <a:gd name="connsiteY4" fmla="*/ 629572 h 3948246"/>
                <a:gd name="connsiteX5" fmla="*/ 1514167 w 11326761"/>
                <a:gd name="connsiteY5" fmla="*/ 1249004 h 3948246"/>
                <a:gd name="connsiteX6" fmla="*/ 865238 w 11326761"/>
                <a:gd name="connsiteY6" fmla="*/ 2596023 h 3948246"/>
                <a:gd name="connsiteX7" fmla="*/ 3854245 w 11326761"/>
                <a:gd name="connsiteY7" fmla="*/ 3943043 h 3948246"/>
                <a:gd name="connsiteX8" fmla="*/ 4503174 w 11326761"/>
                <a:gd name="connsiteY8" fmla="*/ 2084746 h 3948246"/>
                <a:gd name="connsiteX9" fmla="*/ 5270090 w 11326761"/>
                <a:gd name="connsiteY9" fmla="*/ 1386656 h 3948246"/>
                <a:gd name="connsiteX10" fmla="*/ 5456903 w 11326761"/>
                <a:gd name="connsiteY10" fmla="*/ 2753339 h 3948246"/>
                <a:gd name="connsiteX11" fmla="*/ 4031225 w 11326761"/>
                <a:gd name="connsiteY11" fmla="*/ 2468204 h 3948246"/>
                <a:gd name="connsiteX12" fmla="*/ 5014451 w 11326761"/>
                <a:gd name="connsiteY12" fmla="*/ 698398 h 3948246"/>
                <a:gd name="connsiteX13" fmla="*/ 6302477 w 11326761"/>
                <a:gd name="connsiteY13" fmla="*/ 2910656 h 3948246"/>
                <a:gd name="connsiteX14" fmla="*/ 4267199 w 11326761"/>
                <a:gd name="connsiteY14" fmla="*/ 3235120 h 3948246"/>
                <a:gd name="connsiteX15" fmla="*/ 3215148 w 11326761"/>
                <a:gd name="connsiteY15" fmla="*/ 1573468 h 3948246"/>
                <a:gd name="connsiteX16" fmla="*/ 6666271 w 11326761"/>
                <a:gd name="connsiteY16" fmla="*/ 757392 h 3948246"/>
                <a:gd name="connsiteX17" fmla="*/ 8465575 w 11326761"/>
                <a:gd name="connsiteY17" fmla="*/ 1760283 h 3948246"/>
                <a:gd name="connsiteX18" fmla="*/ 11326761 w 11326761"/>
                <a:gd name="connsiteY18" fmla="*/ 1298165 h 3948246"/>
                <a:gd name="connsiteX0" fmla="*/ 0 w 11326761"/>
                <a:gd name="connsiteY0" fmla="*/ 560746 h 3948246"/>
                <a:gd name="connsiteX1" fmla="*/ 865238 w 11326761"/>
                <a:gd name="connsiteY1" fmla="*/ 39636 h 3948246"/>
                <a:gd name="connsiteX2" fmla="*/ 1425677 w 11326761"/>
                <a:gd name="connsiteY2" fmla="*/ 1504643 h 3948246"/>
                <a:gd name="connsiteX3" fmla="*/ 2507225 w 11326761"/>
                <a:gd name="connsiteY3" fmla="*/ 2222398 h 3948246"/>
                <a:gd name="connsiteX4" fmla="*/ 2654709 w 11326761"/>
                <a:gd name="connsiteY4" fmla="*/ 629572 h 3948246"/>
                <a:gd name="connsiteX5" fmla="*/ 1514167 w 11326761"/>
                <a:gd name="connsiteY5" fmla="*/ 1249004 h 3948246"/>
                <a:gd name="connsiteX6" fmla="*/ 865238 w 11326761"/>
                <a:gd name="connsiteY6" fmla="*/ 2596023 h 3948246"/>
                <a:gd name="connsiteX7" fmla="*/ 3854245 w 11326761"/>
                <a:gd name="connsiteY7" fmla="*/ 3943043 h 3948246"/>
                <a:gd name="connsiteX8" fmla="*/ 4503174 w 11326761"/>
                <a:gd name="connsiteY8" fmla="*/ 2084746 h 3948246"/>
                <a:gd name="connsiteX9" fmla="*/ 5270090 w 11326761"/>
                <a:gd name="connsiteY9" fmla="*/ 1386656 h 3948246"/>
                <a:gd name="connsiteX10" fmla="*/ 5456903 w 11326761"/>
                <a:gd name="connsiteY10" fmla="*/ 2753339 h 3948246"/>
                <a:gd name="connsiteX11" fmla="*/ 4031225 w 11326761"/>
                <a:gd name="connsiteY11" fmla="*/ 2468204 h 3948246"/>
                <a:gd name="connsiteX12" fmla="*/ 5014451 w 11326761"/>
                <a:gd name="connsiteY12" fmla="*/ 698398 h 3948246"/>
                <a:gd name="connsiteX13" fmla="*/ 6302477 w 11326761"/>
                <a:gd name="connsiteY13" fmla="*/ 2910656 h 3948246"/>
                <a:gd name="connsiteX14" fmla="*/ 4267199 w 11326761"/>
                <a:gd name="connsiteY14" fmla="*/ 3235120 h 3948246"/>
                <a:gd name="connsiteX15" fmla="*/ 3215148 w 11326761"/>
                <a:gd name="connsiteY15" fmla="*/ 1573468 h 3948246"/>
                <a:gd name="connsiteX16" fmla="*/ 7010400 w 11326761"/>
                <a:gd name="connsiteY16" fmla="*/ 206786 h 3948246"/>
                <a:gd name="connsiteX17" fmla="*/ 8465575 w 11326761"/>
                <a:gd name="connsiteY17" fmla="*/ 1760283 h 3948246"/>
                <a:gd name="connsiteX18" fmla="*/ 11326761 w 11326761"/>
                <a:gd name="connsiteY18" fmla="*/ 1298165 h 3948246"/>
                <a:gd name="connsiteX0" fmla="*/ 0 w 11326761"/>
                <a:gd name="connsiteY0" fmla="*/ 560746 h 3948246"/>
                <a:gd name="connsiteX1" fmla="*/ 865238 w 11326761"/>
                <a:gd name="connsiteY1" fmla="*/ 39636 h 3948246"/>
                <a:gd name="connsiteX2" fmla="*/ 1425677 w 11326761"/>
                <a:gd name="connsiteY2" fmla="*/ 1504643 h 3948246"/>
                <a:gd name="connsiteX3" fmla="*/ 2507225 w 11326761"/>
                <a:gd name="connsiteY3" fmla="*/ 2222398 h 3948246"/>
                <a:gd name="connsiteX4" fmla="*/ 2654709 w 11326761"/>
                <a:gd name="connsiteY4" fmla="*/ 629572 h 3948246"/>
                <a:gd name="connsiteX5" fmla="*/ 1514167 w 11326761"/>
                <a:gd name="connsiteY5" fmla="*/ 1249004 h 3948246"/>
                <a:gd name="connsiteX6" fmla="*/ 865238 w 11326761"/>
                <a:gd name="connsiteY6" fmla="*/ 2596023 h 3948246"/>
                <a:gd name="connsiteX7" fmla="*/ 3854245 w 11326761"/>
                <a:gd name="connsiteY7" fmla="*/ 3943043 h 3948246"/>
                <a:gd name="connsiteX8" fmla="*/ 4503174 w 11326761"/>
                <a:gd name="connsiteY8" fmla="*/ 2084746 h 3948246"/>
                <a:gd name="connsiteX9" fmla="*/ 5270090 w 11326761"/>
                <a:gd name="connsiteY9" fmla="*/ 1386656 h 3948246"/>
                <a:gd name="connsiteX10" fmla="*/ 5456903 w 11326761"/>
                <a:gd name="connsiteY10" fmla="*/ 2753339 h 3948246"/>
                <a:gd name="connsiteX11" fmla="*/ 4031225 w 11326761"/>
                <a:gd name="connsiteY11" fmla="*/ 2468204 h 3948246"/>
                <a:gd name="connsiteX12" fmla="*/ 5014451 w 11326761"/>
                <a:gd name="connsiteY12" fmla="*/ 698398 h 3948246"/>
                <a:gd name="connsiteX13" fmla="*/ 6302477 w 11326761"/>
                <a:gd name="connsiteY13" fmla="*/ 2910656 h 3948246"/>
                <a:gd name="connsiteX14" fmla="*/ 4267199 w 11326761"/>
                <a:gd name="connsiteY14" fmla="*/ 3235120 h 3948246"/>
                <a:gd name="connsiteX15" fmla="*/ 3903406 w 11326761"/>
                <a:gd name="connsiteY15" fmla="*/ 1062190 h 3948246"/>
                <a:gd name="connsiteX16" fmla="*/ 7010400 w 11326761"/>
                <a:gd name="connsiteY16" fmla="*/ 206786 h 3948246"/>
                <a:gd name="connsiteX17" fmla="*/ 8465575 w 11326761"/>
                <a:gd name="connsiteY17" fmla="*/ 1760283 h 3948246"/>
                <a:gd name="connsiteX18" fmla="*/ 11326761 w 11326761"/>
                <a:gd name="connsiteY18" fmla="*/ 1298165 h 3948246"/>
                <a:gd name="connsiteX0" fmla="*/ 0 w 11326761"/>
                <a:gd name="connsiteY0" fmla="*/ 560746 h 3948246"/>
                <a:gd name="connsiteX1" fmla="*/ 865238 w 11326761"/>
                <a:gd name="connsiteY1" fmla="*/ 39636 h 3948246"/>
                <a:gd name="connsiteX2" fmla="*/ 1425677 w 11326761"/>
                <a:gd name="connsiteY2" fmla="*/ 1504643 h 3948246"/>
                <a:gd name="connsiteX3" fmla="*/ 2507225 w 11326761"/>
                <a:gd name="connsiteY3" fmla="*/ 2222398 h 3948246"/>
                <a:gd name="connsiteX4" fmla="*/ 2654709 w 11326761"/>
                <a:gd name="connsiteY4" fmla="*/ 629572 h 3948246"/>
                <a:gd name="connsiteX5" fmla="*/ 1514167 w 11326761"/>
                <a:gd name="connsiteY5" fmla="*/ 1249004 h 3948246"/>
                <a:gd name="connsiteX6" fmla="*/ 865238 w 11326761"/>
                <a:gd name="connsiteY6" fmla="*/ 2596023 h 3948246"/>
                <a:gd name="connsiteX7" fmla="*/ 3854245 w 11326761"/>
                <a:gd name="connsiteY7" fmla="*/ 3943043 h 3948246"/>
                <a:gd name="connsiteX8" fmla="*/ 4503174 w 11326761"/>
                <a:gd name="connsiteY8" fmla="*/ 2084746 h 3948246"/>
                <a:gd name="connsiteX9" fmla="*/ 5270090 w 11326761"/>
                <a:gd name="connsiteY9" fmla="*/ 1386656 h 3948246"/>
                <a:gd name="connsiteX10" fmla="*/ 5456903 w 11326761"/>
                <a:gd name="connsiteY10" fmla="*/ 2753339 h 3948246"/>
                <a:gd name="connsiteX11" fmla="*/ 4031225 w 11326761"/>
                <a:gd name="connsiteY11" fmla="*/ 2468204 h 3948246"/>
                <a:gd name="connsiteX12" fmla="*/ 5014451 w 11326761"/>
                <a:gd name="connsiteY12" fmla="*/ 698398 h 3948246"/>
                <a:gd name="connsiteX13" fmla="*/ 6302477 w 11326761"/>
                <a:gd name="connsiteY13" fmla="*/ 2910656 h 3948246"/>
                <a:gd name="connsiteX14" fmla="*/ 4267199 w 11326761"/>
                <a:gd name="connsiteY14" fmla="*/ 3235120 h 3948246"/>
                <a:gd name="connsiteX15" fmla="*/ 7010400 w 11326761"/>
                <a:gd name="connsiteY15" fmla="*/ 206786 h 3948246"/>
                <a:gd name="connsiteX16" fmla="*/ 8465575 w 11326761"/>
                <a:gd name="connsiteY16" fmla="*/ 1760283 h 3948246"/>
                <a:gd name="connsiteX17" fmla="*/ 11326761 w 11326761"/>
                <a:gd name="connsiteY17" fmla="*/ 1298165 h 3948246"/>
                <a:gd name="connsiteX0" fmla="*/ 0 w 11326761"/>
                <a:gd name="connsiteY0" fmla="*/ 560746 h 3948246"/>
                <a:gd name="connsiteX1" fmla="*/ 865238 w 11326761"/>
                <a:gd name="connsiteY1" fmla="*/ 39636 h 3948246"/>
                <a:gd name="connsiteX2" fmla="*/ 1425677 w 11326761"/>
                <a:gd name="connsiteY2" fmla="*/ 1504643 h 3948246"/>
                <a:gd name="connsiteX3" fmla="*/ 2507225 w 11326761"/>
                <a:gd name="connsiteY3" fmla="*/ 2222398 h 3948246"/>
                <a:gd name="connsiteX4" fmla="*/ 2654709 w 11326761"/>
                <a:gd name="connsiteY4" fmla="*/ 629572 h 3948246"/>
                <a:gd name="connsiteX5" fmla="*/ 1514167 w 11326761"/>
                <a:gd name="connsiteY5" fmla="*/ 1249004 h 3948246"/>
                <a:gd name="connsiteX6" fmla="*/ 865238 w 11326761"/>
                <a:gd name="connsiteY6" fmla="*/ 2596023 h 3948246"/>
                <a:gd name="connsiteX7" fmla="*/ 3854245 w 11326761"/>
                <a:gd name="connsiteY7" fmla="*/ 3943043 h 3948246"/>
                <a:gd name="connsiteX8" fmla="*/ 4503174 w 11326761"/>
                <a:gd name="connsiteY8" fmla="*/ 2084746 h 3948246"/>
                <a:gd name="connsiteX9" fmla="*/ 5270090 w 11326761"/>
                <a:gd name="connsiteY9" fmla="*/ 1386656 h 3948246"/>
                <a:gd name="connsiteX10" fmla="*/ 5456903 w 11326761"/>
                <a:gd name="connsiteY10" fmla="*/ 2753339 h 3948246"/>
                <a:gd name="connsiteX11" fmla="*/ 4031225 w 11326761"/>
                <a:gd name="connsiteY11" fmla="*/ 2468204 h 3948246"/>
                <a:gd name="connsiteX12" fmla="*/ 5014451 w 11326761"/>
                <a:gd name="connsiteY12" fmla="*/ 698398 h 3948246"/>
                <a:gd name="connsiteX13" fmla="*/ 6302477 w 11326761"/>
                <a:gd name="connsiteY13" fmla="*/ 2910656 h 3948246"/>
                <a:gd name="connsiteX14" fmla="*/ 7010400 w 11326761"/>
                <a:gd name="connsiteY14" fmla="*/ 206786 h 3948246"/>
                <a:gd name="connsiteX15" fmla="*/ 8465575 w 11326761"/>
                <a:gd name="connsiteY15" fmla="*/ 1760283 h 3948246"/>
                <a:gd name="connsiteX16" fmla="*/ 11326761 w 11326761"/>
                <a:gd name="connsiteY16" fmla="*/ 1298165 h 3948246"/>
                <a:gd name="connsiteX0" fmla="*/ 0 w 11326761"/>
                <a:gd name="connsiteY0" fmla="*/ 560746 h 3948246"/>
                <a:gd name="connsiteX1" fmla="*/ 865238 w 11326761"/>
                <a:gd name="connsiteY1" fmla="*/ 39636 h 3948246"/>
                <a:gd name="connsiteX2" fmla="*/ 1425677 w 11326761"/>
                <a:gd name="connsiteY2" fmla="*/ 1504643 h 3948246"/>
                <a:gd name="connsiteX3" fmla="*/ 2507225 w 11326761"/>
                <a:gd name="connsiteY3" fmla="*/ 2222398 h 3948246"/>
                <a:gd name="connsiteX4" fmla="*/ 2654709 w 11326761"/>
                <a:gd name="connsiteY4" fmla="*/ 629572 h 3948246"/>
                <a:gd name="connsiteX5" fmla="*/ 1514167 w 11326761"/>
                <a:gd name="connsiteY5" fmla="*/ 1249004 h 3948246"/>
                <a:gd name="connsiteX6" fmla="*/ 865238 w 11326761"/>
                <a:gd name="connsiteY6" fmla="*/ 2596023 h 3948246"/>
                <a:gd name="connsiteX7" fmla="*/ 3854245 w 11326761"/>
                <a:gd name="connsiteY7" fmla="*/ 3943043 h 3948246"/>
                <a:gd name="connsiteX8" fmla="*/ 4503174 w 11326761"/>
                <a:gd name="connsiteY8" fmla="*/ 2084746 h 3948246"/>
                <a:gd name="connsiteX9" fmla="*/ 5270090 w 11326761"/>
                <a:gd name="connsiteY9" fmla="*/ 1386656 h 3948246"/>
                <a:gd name="connsiteX10" fmla="*/ 5456903 w 11326761"/>
                <a:gd name="connsiteY10" fmla="*/ 2753339 h 3948246"/>
                <a:gd name="connsiteX11" fmla="*/ 4031225 w 11326761"/>
                <a:gd name="connsiteY11" fmla="*/ 2468204 h 3948246"/>
                <a:gd name="connsiteX12" fmla="*/ 5014451 w 11326761"/>
                <a:gd name="connsiteY12" fmla="*/ 698398 h 3948246"/>
                <a:gd name="connsiteX13" fmla="*/ 7010400 w 11326761"/>
                <a:gd name="connsiteY13" fmla="*/ 206786 h 3948246"/>
                <a:gd name="connsiteX14" fmla="*/ 8465575 w 11326761"/>
                <a:gd name="connsiteY14" fmla="*/ 1760283 h 3948246"/>
                <a:gd name="connsiteX15" fmla="*/ 11326761 w 11326761"/>
                <a:gd name="connsiteY15" fmla="*/ 1298165 h 3948246"/>
                <a:gd name="connsiteX0" fmla="*/ 0 w 11326761"/>
                <a:gd name="connsiteY0" fmla="*/ 560746 h 3948246"/>
                <a:gd name="connsiteX1" fmla="*/ 865238 w 11326761"/>
                <a:gd name="connsiteY1" fmla="*/ 39636 h 3948246"/>
                <a:gd name="connsiteX2" fmla="*/ 1425677 w 11326761"/>
                <a:gd name="connsiteY2" fmla="*/ 1504643 h 3948246"/>
                <a:gd name="connsiteX3" fmla="*/ 2507225 w 11326761"/>
                <a:gd name="connsiteY3" fmla="*/ 2222398 h 3948246"/>
                <a:gd name="connsiteX4" fmla="*/ 2654709 w 11326761"/>
                <a:gd name="connsiteY4" fmla="*/ 629572 h 3948246"/>
                <a:gd name="connsiteX5" fmla="*/ 1514167 w 11326761"/>
                <a:gd name="connsiteY5" fmla="*/ 1249004 h 3948246"/>
                <a:gd name="connsiteX6" fmla="*/ 865238 w 11326761"/>
                <a:gd name="connsiteY6" fmla="*/ 2596023 h 3948246"/>
                <a:gd name="connsiteX7" fmla="*/ 3854245 w 11326761"/>
                <a:gd name="connsiteY7" fmla="*/ 3943043 h 3948246"/>
                <a:gd name="connsiteX8" fmla="*/ 4503174 w 11326761"/>
                <a:gd name="connsiteY8" fmla="*/ 2084746 h 3948246"/>
                <a:gd name="connsiteX9" fmla="*/ 5270090 w 11326761"/>
                <a:gd name="connsiteY9" fmla="*/ 1386656 h 3948246"/>
                <a:gd name="connsiteX10" fmla="*/ 5456903 w 11326761"/>
                <a:gd name="connsiteY10" fmla="*/ 2753339 h 3948246"/>
                <a:gd name="connsiteX11" fmla="*/ 4031225 w 11326761"/>
                <a:gd name="connsiteY11" fmla="*/ 2468204 h 3948246"/>
                <a:gd name="connsiteX12" fmla="*/ 5014451 w 11326761"/>
                <a:gd name="connsiteY12" fmla="*/ 698398 h 3948246"/>
                <a:gd name="connsiteX13" fmla="*/ 6666271 w 11326761"/>
                <a:gd name="connsiteY13" fmla="*/ 2556695 h 3948246"/>
                <a:gd name="connsiteX14" fmla="*/ 8465575 w 11326761"/>
                <a:gd name="connsiteY14" fmla="*/ 1760283 h 3948246"/>
                <a:gd name="connsiteX15" fmla="*/ 11326761 w 11326761"/>
                <a:gd name="connsiteY15" fmla="*/ 1298165 h 3948246"/>
                <a:gd name="connsiteX0" fmla="*/ 0 w 11326761"/>
                <a:gd name="connsiteY0" fmla="*/ 560746 h 3948246"/>
                <a:gd name="connsiteX1" fmla="*/ 865238 w 11326761"/>
                <a:gd name="connsiteY1" fmla="*/ 39636 h 3948246"/>
                <a:gd name="connsiteX2" fmla="*/ 1425677 w 11326761"/>
                <a:gd name="connsiteY2" fmla="*/ 1504643 h 3948246"/>
                <a:gd name="connsiteX3" fmla="*/ 2507225 w 11326761"/>
                <a:gd name="connsiteY3" fmla="*/ 2222398 h 3948246"/>
                <a:gd name="connsiteX4" fmla="*/ 2654709 w 11326761"/>
                <a:gd name="connsiteY4" fmla="*/ 629572 h 3948246"/>
                <a:gd name="connsiteX5" fmla="*/ 1514167 w 11326761"/>
                <a:gd name="connsiteY5" fmla="*/ 1249004 h 3948246"/>
                <a:gd name="connsiteX6" fmla="*/ 865238 w 11326761"/>
                <a:gd name="connsiteY6" fmla="*/ 2596023 h 3948246"/>
                <a:gd name="connsiteX7" fmla="*/ 3854245 w 11326761"/>
                <a:gd name="connsiteY7" fmla="*/ 3943043 h 3948246"/>
                <a:gd name="connsiteX8" fmla="*/ 4503174 w 11326761"/>
                <a:gd name="connsiteY8" fmla="*/ 2084746 h 3948246"/>
                <a:gd name="connsiteX9" fmla="*/ 5270090 w 11326761"/>
                <a:gd name="connsiteY9" fmla="*/ 1386656 h 3948246"/>
                <a:gd name="connsiteX10" fmla="*/ 5456903 w 11326761"/>
                <a:gd name="connsiteY10" fmla="*/ 2753339 h 3948246"/>
                <a:gd name="connsiteX11" fmla="*/ 4031225 w 11326761"/>
                <a:gd name="connsiteY11" fmla="*/ 2468204 h 3948246"/>
                <a:gd name="connsiteX12" fmla="*/ 5014451 w 11326761"/>
                <a:gd name="connsiteY12" fmla="*/ 698398 h 3948246"/>
                <a:gd name="connsiteX13" fmla="*/ 6666271 w 11326761"/>
                <a:gd name="connsiteY13" fmla="*/ 2556695 h 3948246"/>
                <a:gd name="connsiteX14" fmla="*/ 7954298 w 11326761"/>
                <a:gd name="connsiteY14" fmla="*/ 1160515 h 3948246"/>
                <a:gd name="connsiteX15" fmla="*/ 11326761 w 11326761"/>
                <a:gd name="connsiteY15" fmla="*/ 1298165 h 3948246"/>
                <a:gd name="connsiteX0" fmla="*/ 0 w 11326761"/>
                <a:gd name="connsiteY0" fmla="*/ 560746 h 3948246"/>
                <a:gd name="connsiteX1" fmla="*/ 865238 w 11326761"/>
                <a:gd name="connsiteY1" fmla="*/ 39636 h 3948246"/>
                <a:gd name="connsiteX2" fmla="*/ 1425677 w 11326761"/>
                <a:gd name="connsiteY2" fmla="*/ 1504643 h 3948246"/>
                <a:gd name="connsiteX3" fmla="*/ 2507225 w 11326761"/>
                <a:gd name="connsiteY3" fmla="*/ 2222398 h 3948246"/>
                <a:gd name="connsiteX4" fmla="*/ 2654709 w 11326761"/>
                <a:gd name="connsiteY4" fmla="*/ 629572 h 3948246"/>
                <a:gd name="connsiteX5" fmla="*/ 1514167 w 11326761"/>
                <a:gd name="connsiteY5" fmla="*/ 1249004 h 3948246"/>
                <a:gd name="connsiteX6" fmla="*/ 865238 w 11326761"/>
                <a:gd name="connsiteY6" fmla="*/ 2596023 h 3948246"/>
                <a:gd name="connsiteX7" fmla="*/ 3854245 w 11326761"/>
                <a:gd name="connsiteY7" fmla="*/ 3943043 h 3948246"/>
                <a:gd name="connsiteX8" fmla="*/ 4503174 w 11326761"/>
                <a:gd name="connsiteY8" fmla="*/ 2084746 h 3948246"/>
                <a:gd name="connsiteX9" fmla="*/ 5270090 w 11326761"/>
                <a:gd name="connsiteY9" fmla="*/ 1386656 h 3948246"/>
                <a:gd name="connsiteX10" fmla="*/ 5456903 w 11326761"/>
                <a:gd name="connsiteY10" fmla="*/ 2753339 h 3948246"/>
                <a:gd name="connsiteX11" fmla="*/ 4031225 w 11326761"/>
                <a:gd name="connsiteY11" fmla="*/ 2468204 h 3948246"/>
                <a:gd name="connsiteX12" fmla="*/ 5014451 w 11326761"/>
                <a:gd name="connsiteY12" fmla="*/ 698398 h 3948246"/>
                <a:gd name="connsiteX13" fmla="*/ 6666271 w 11326761"/>
                <a:gd name="connsiteY13" fmla="*/ 2556695 h 3948246"/>
                <a:gd name="connsiteX14" fmla="*/ 7954298 w 11326761"/>
                <a:gd name="connsiteY14" fmla="*/ 1160515 h 3948246"/>
                <a:gd name="connsiteX15" fmla="*/ 9291484 w 11326761"/>
                <a:gd name="connsiteY15" fmla="*/ 560746 h 3948246"/>
                <a:gd name="connsiteX16" fmla="*/ 11326761 w 11326761"/>
                <a:gd name="connsiteY16" fmla="*/ 1298165 h 3948246"/>
                <a:gd name="connsiteX0" fmla="*/ 0 w 11326761"/>
                <a:gd name="connsiteY0" fmla="*/ 560746 h 4021836"/>
                <a:gd name="connsiteX1" fmla="*/ 865238 w 11326761"/>
                <a:gd name="connsiteY1" fmla="*/ 39636 h 4021836"/>
                <a:gd name="connsiteX2" fmla="*/ 1425677 w 11326761"/>
                <a:gd name="connsiteY2" fmla="*/ 1504643 h 4021836"/>
                <a:gd name="connsiteX3" fmla="*/ 2507225 w 11326761"/>
                <a:gd name="connsiteY3" fmla="*/ 2222398 h 4021836"/>
                <a:gd name="connsiteX4" fmla="*/ 2654709 w 11326761"/>
                <a:gd name="connsiteY4" fmla="*/ 629572 h 4021836"/>
                <a:gd name="connsiteX5" fmla="*/ 1514167 w 11326761"/>
                <a:gd name="connsiteY5" fmla="*/ 1249004 h 4021836"/>
                <a:gd name="connsiteX6" fmla="*/ 865238 w 11326761"/>
                <a:gd name="connsiteY6" fmla="*/ 2596023 h 4021836"/>
                <a:gd name="connsiteX7" fmla="*/ 3854245 w 11326761"/>
                <a:gd name="connsiteY7" fmla="*/ 3943043 h 4021836"/>
                <a:gd name="connsiteX8" fmla="*/ 4503174 w 11326761"/>
                <a:gd name="connsiteY8" fmla="*/ 2084746 h 4021836"/>
                <a:gd name="connsiteX9" fmla="*/ 5270090 w 11326761"/>
                <a:gd name="connsiteY9" fmla="*/ 1386656 h 4021836"/>
                <a:gd name="connsiteX10" fmla="*/ 5456903 w 11326761"/>
                <a:gd name="connsiteY10" fmla="*/ 2753339 h 4021836"/>
                <a:gd name="connsiteX11" fmla="*/ 4031225 w 11326761"/>
                <a:gd name="connsiteY11" fmla="*/ 2468204 h 4021836"/>
                <a:gd name="connsiteX12" fmla="*/ 5014451 w 11326761"/>
                <a:gd name="connsiteY12" fmla="*/ 698398 h 4021836"/>
                <a:gd name="connsiteX13" fmla="*/ 6666271 w 11326761"/>
                <a:gd name="connsiteY13" fmla="*/ 2556695 h 4021836"/>
                <a:gd name="connsiteX14" fmla="*/ 7954298 w 11326761"/>
                <a:gd name="connsiteY14" fmla="*/ 1160515 h 4021836"/>
                <a:gd name="connsiteX15" fmla="*/ 8760542 w 11326761"/>
                <a:gd name="connsiteY15" fmla="*/ 4021700 h 4021836"/>
                <a:gd name="connsiteX16" fmla="*/ 11326761 w 11326761"/>
                <a:gd name="connsiteY16" fmla="*/ 1298165 h 4021836"/>
                <a:gd name="connsiteX0" fmla="*/ 0 w 11366090"/>
                <a:gd name="connsiteY0" fmla="*/ 560746 h 4021856"/>
                <a:gd name="connsiteX1" fmla="*/ 865238 w 11366090"/>
                <a:gd name="connsiteY1" fmla="*/ 39636 h 4021856"/>
                <a:gd name="connsiteX2" fmla="*/ 1425677 w 11366090"/>
                <a:gd name="connsiteY2" fmla="*/ 1504643 h 4021856"/>
                <a:gd name="connsiteX3" fmla="*/ 2507225 w 11366090"/>
                <a:gd name="connsiteY3" fmla="*/ 2222398 h 4021856"/>
                <a:gd name="connsiteX4" fmla="*/ 2654709 w 11366090"/>
                <a:gd name="connsiteY4" fmla="*/ 629572 h 4021856"/>
                <a:gd name="connsiteX5" fmla="*/ 1514167 w 11366090"/>
                <a:gd name="connsiteY5" fmla="*/ 1249004 h 4021856"/>
                <a:gd name="connsiteX6" fmla="*/ 865238 w 11366090"/>
                <a:gd name="connsiteY6" fmla="*/ 2596023 h 4021856"/>
                <a:gd name="connsiteX7" fmla="*/ 3854245 w 11366090"/>
                <a:gd name="connsiteY7" fmla="*/ 3943043 h 4021856"/>
                <a:gd name="connsiteX8" fmla="*/ 4503174 w 11366090"/>
                <a:gd name="connsiteY8" fmla="*/ 2084746 h 4021856"/>
                <a:gd name="connsiteX9" fmla="*/ 5270090 w 11366090"/>
                <a:gd name="connsiteY9" fmla="*/ 1386656 h 4021856"/>
                <a:gd name="connsiteX10" fmla="*/ 5456903 w 11366090"/>
                <a:gd name="connsiteY10" fmla="*/ 2753339 h 4021856"/>
                <a:gd name="connsiteX11" fmla="*/ 4031225 w 11366090"/>
                <a:gd name="connsiteY11" fmla="*/ 2468204 h 4021856"/>
                <a:gd name="connsiteX12" fmla="*/ 5014451 w 11366090"/>
                <a:gd name="connsiteY12" fmla="*/ 698398 h 4021856"/>
                <a:gd name="connsiteX13" fmla="*/ 6666271 w 11366090"/>
                <a:gd name="connsiteY13" fmla="*/ 2556695 h 4021856"/>
                <a:gd name="connsiteX14" fmla="*/ 7954298 w 11366090"/>
                <a:gd name="connsiteY14" fmla="*/ 1160515 h 4021856"/>
                <a:gd name="connsiteX15" fmla="*/ 8760542 w 11366090"/>
                <a:gd name="connsiteY15" fmla="*/ 4021700 h 4021856"/>
                <a:gd name="connsiteX16" fmla="*/ 11366090 w 11366090"/>
                <a:gd name="connsiteY16" fmla="*/ 1661959 h 4021856"/>
                <a:gd name="connsiteX0" fmla="*/ 0 w 11366090"/>
                <a:gd name="connsiteY0" fmla="*/ 560746 h 4021829"/>
                <a:gd name="connsiteX1" fmla="*/ 865238 w 11366090"/>
                <a:gd name="connsiteY1" fmla="*/ 39636 h 4021829"/>
                <a:gd name="connsiteX2" fmla="*/ 1425677 w 11366090"/>
                <a:gd name="connsiteY2" fmla="*/ 1504643 h 4021829"/>
                <a:gd name="connsiteX3" fmla="*/ 2507225 w 11366090"/>
                <a:gd name="connsiteY3" fmla="*/ 2222398 h 4021829"/>
                <a:gd name="connsiteX4" fmla="*/ 2654709 w 11366090"/>
                <a:gd name="connsiteY4" fmla="*/ 629572 h 4021829"/>
                <a:gd name="connsiteX5" fmla="*/ 1514167 w 11366090"/>
                <a:gd name="connsiteY5" fmla="*/ 1249004 h 4021829"/>
                <a:gd name="connsiteX6" fmla="*/ 865238 w 11366090"/>
                <a:gd name="connsiteY6" fmla="*/ 2596023 h 4021829"/>
                <a:gd name="connsiteX7" fmla="*/ 3854245 w 11366090"/>
                <a:gd name="connsiteY7" fmla="*/ 3943043 h 4021829"/>
                <a:gd name="connsiteX8" fmla="*/ 4503174 w 11366090"/>
                <a:gd name="connsiteY8" fmla="*/ 2084746 h 4021829"/>
                <a:gd name="connsiteX9" fmla="*/ 5270090 w 11366090"/>
                <a:gd name="connsiteY9" fmla="*/ 1386656 h 4021829"/>
                <a:gd name="connsiteX10" fmla="*/ 5456903 w 11366090"/>
                <a:gd name="connsiteY10" fmla="*/ 2753339 h 4021829"/>
                <a:gd name="connsiteX11" fmla="*/ 4031225 w 11366090"/>
                <a:gd name="connsiteY11" fmla="*/ 2468204 h 4021829"/>
                <a:gd name="connsiteX12" fmla="*/ 5014451 w 11366090"/>
                <a:gd name="connsiteY12" fmla="*/ 698398 h 4021829"/>
                <a:gd name="connsiteX13" fmla="*/ 6666271 w 11366090"/>
                <a:gd name="connsiteY13" fmla="*/ 2556695 h 4021829"/>
                <a:gd name="connsiteX14" fmla="*/ 7954298 w 11366090"/>
                <a:gd name="connsiteY14" fmla="*/ 1160515 h 4021829"/>
                <a:gd name="connsiteX15" fmla="*/ 8760542 w 11366090"/>
                <a:gd name="connsiteY15" fmla="*/ 4021700 h 4021829"/>
                <a:gd name="connsiteX16" fmla="*/ 11366090 w 11366090"/>
                <a:gd name="connsiteY16" fmla="*/ 1661959 h 4021829"/>
                <a:gd name="connsiteX0" fmla="*/ 0 w 11371909"/>
                <a:gd name="connsiteY0" fmla="*/ 560746 h 4022068"/>
                <a:gd name="connsiteX1" fmla="*/ 865238 w 11371909"/>
                <a:gd name="connsiteY1" fmla="*/ 39636 h 4022068"/>
                <a:gd name="connsiteX2" fmla="*/ 1425677 w 11371909"/>
                <a:gd name="connsiteY2" fmla="*/ 1504643 h 4022068"/>
                <a:gd name="connsiteX3" fmla="*/ 2507225 w 11371909"/>
                <a:gd name="connsiteY3" fmla="*/ 2222398 h 4022068"/>
                <a:gd name="connsiteX4" fmla="*/ 2654709 w 11371909"/>
                <a:gd name="connsiteY4" fmla="*/ 629572 h 4022068"/>
                <a:gd name="connsiteX5" fmla="*/ 1514167 w 11371909"/>
                <a:gd name="connsiteY5" fmla="*/ 1249004 h 4022068"/>
                <a:gd name="connsiteX6" fmla="*/ 865238 w 11371909"/>
                <a:gd name="connsiteY6" fmla="*/ 2596023 h 4022068"/>
                <a:gd name="connsiteX7" fmla="*/ 3854245 w 11371909"/>
                <a:gd name="connsiteY7" fmla="*/ 3943043 h 4022068"/>
                <a:gd name="connsiteX8" fmla="*/ 4503174 w 11371909"/>
                <a:gd name="connsiteY8" fmla="*/ 2084746 h 4022068"/>
                <a:gd name="connsiteX9" fmla="*/ 5270090 w 11371909"/>
                <a:gd name="connsiteY9" fmla="*/ 1386656 h 4022068"/>
                <a:gd name="connsiteX10" fmla="*/ 5456903 w 11371909"/>
                <a:gd name="connsiteY10" fmla="*/ 2753339 h 4022068"/>
                <a:gd name="connsiteX11" fmla="*/ 4031225 w 11371909"/>
                <a:gd name="connsiteY11" fmla="*/ 2468204 h 4022068"/>
                <a:gd name="connsiteX12" fmla="*/ 5014451 w 11371909"/>
                <a:gd name="connsiteY12" fmla="*/ 698398 h 4022068"/>
                <a:gd name="connsiteX13" fmla="*/ 6666271 w 11371909"/>
                <a:gd name="connsiteY13" fmla="*/ 2556695 h 4022068"/>
                <a:gd name="connsiteX14" fmla="*/ 7954298 w 11371909"/>
                <a:gd name="connsiteY14" fmla="*/ 1160515 h 4022068"/>
                <a:gd name="connsiteX15" fmla="*/ 8760542 w 11371909"/>
                <a:gd name="connsiteY15" fmla="*/ 4021700 h 4022068"/>
                <a:gd name="connsiteX16" fmla="*/ 11366090 w 11371909"/>
                <a:gd name="connsiteY16" fmla="*/ 1661959 h 4022068"/>
                <a:gd name="connsiteX0" fmla="*/ 0 w 11375804"/>
                <a:gd name="connsiteY0" fmla="*/ 560746 h 3948246"/>
                <a:gd name="connsiteX1" fmla="*/ 865238 w 11375804"/>
                <a:gd name="connsiteY1" fmla="*/ 39636 h 3948246"/>
                <a:gd name="connsiteX2" fmla="*/ 1425677 w 11375804"/>
                <a:gd name="connsiteY2" fmla="*/ 1504643 h 3948246"/>
                <a:gd name="connsiteX3" fmla="*/ 2507225 w 11375804"/>
                <a:gd name="connsiteY3" fmla="*/ 2222398 h 3948246"/>
                <a:gd name="connsiteX4" fmla="*/ 2654709 w 11375804"/>
                <a:gd name="connsiteY4" fmla="*/ 629572 h 3948246"/>
                <a:gd name="connsiteX5" fmla="*/ 1514167 w 11375804"/>
                <a:gd name="connsiteY5" fmla="*/ 1249004 h 3948246"/>
                <a:gd name="connsiteX6" fmla="*/ 865238 w 11375804"/>
                <a:gd name="connsiteY6" fmla="*/ 2596023 h 3948246"/>
                <a:gd name="connsiteX7" fmla="*/ 3854245 w 11375804"/>
                <a:gd name="connsiteY7" fmla="*/ 3943043 h 3948246"/>
                <a:gd name="connsiteX8" fmla="*/ 4503174 w 11375804"/>
                <a:gd name="connsiteY8" fmla="*/ 2084746 h 3948246"/>
                <a:gd name="connsiteX9" fmla="*/ 5270090 w 11375804"/>
                <a:gd name="connsiteY9" fmla="*/ 1386656 h 3948246"/>
                <a:gd name="connsiteX10" fmla="*/ 5456903 w 11375804"/>
                <a:gd name="connsiteY10" fmla="*/ 2753339 h 3948246"/>
                <a:gd name="connsiteX11" fmla="*/ 4031225 w 11375804"/>
                <a:gd name="connsiteY11" fmla="*/ 2468204 h 3948246"/>
                <a:gd name="connsiteX12" fmla="*/ 5014451 w 11375804"/>
                <a:gd name="connsiteY12" fmla="*/ 698398 h 3948246"/>
                <a:gd name="connsiteX13" fmla="*/ 6666271 w 11375804"/>
                <a:gd name="connsiteY13" fmla="*/ 2556695 h 3948246"/>
                <a:gd name="connsiteX14" fmla="*/ 7954298 w 11375804"/>
                <a:gd name="connsiteY14" fmla="*/ 1160515 h 3948246"/>
                <a:gd name="connsiteX15" fmla="*/ 9674942 w 11375804"/>
                <a:gd name="connsiteY15" fmla="*/ 2841829 h 3948246"/>
                <a:gd name="connsiteX16" fmla="*/ 11366090 w 11375804"/>
                <a:gd name="connsiteY16" fmla="*/ 1661959 h 3948246"/>
                <a:gd name="connsiteX0" fmla="*/ 0 w 10117160"/>
                <a:gd name="connsiteY0" fmla="*/ 560746 h 3948246"/>
                <a:gd name="connsiteX1" fmla="*/ 865238 w 10117160"/>
                <a:gd name="connsiteY1" fmla="*/ 39636 h 3948246"/>
                <a:gd name="connsiteX2" fmla="*/ 1425677 w 10117160"/>
                <a:gd name="connsiteY2" fmla="*/ 1504643 h 3948246"/>
                <a:gd name="connsiteX3" fmla="*/ 2507225 w 10117160"/>
                <a:gd name="connsiteY3" fmla="*/ 2222398 h 3948246"/>
                <a:gd name="connsiteX4" fmla="*/ 2654709 w 10117160"/>
                <a:gd name="connsiteY4" fmla="*/ 629572 h 3948246"/>
                <a:gd name="connsiteX5" fmla="*/ 1514167 w 10117160"/>
                <a:gd name="connsiteY5" fmla="*/ 1249004 h 3948246"/>
                <a:gd name="connsiteX6" fmla="*/ 865238 w 10117160"/>
                <a:gd name="connsiteY6" fmla="*/ 2596023 h 3948246"/>
                <a:gd name="connsiteX7" fmla="*/ 3854245 w 10117160"/>
                <a:gd name="connsiteY7" fmla="*/ 3943043 h 3948246"/>
                <a:gd name="connsiteX8" fmla="*/ 4503174 w 10117160"/>
                <a:gd name="connsiteY8" fmla="*/ 2084746 h 3948246"/>
                <a:gd name="connsiteX9" fmla="*/ 5270090 w 10117160"/>
                <a:gd name="connsiteY9" fmla="*/ 1386656 h 3948246"/>
                <a:gd name="connsiteX10" fmla="*/ 5456903 w 10117160"/>
                <a:gd name="connsiteY10" fmla="*/ 2753339 h 3948246"/>
                <a:gd name="connsiteX11" fmla="*/ 4031225 w 10117160"/>
                <a:gd name="connsiteY11" fmla="*/ 2468204 h 3948246"/>
                <a:gd name="connsiteX12" fmla="*/ 5014451 w 10117160"/>
                <a:gd name="connsiteY12" fmla="*/ 698398 h 3948246"/>
                <a:gd name="connsiteX13" fmla="*/ 6666271 w 10117160"/>
                <a:gd name="connsiteY13" fmla="*/ 2556695 h 3948246"/>
                <a:gd name="connsiteX14" fmla="*/ 7954298 w 10117160"/>
                <a:gd name="connsiteY14" fmla="*/ 1160515 h 3948246"/>
                <a:gd name="connsiteX15" fmla="*/ 9674942 w 10117160"/>
                <a:gd name="connsiteY15" fmla="*/ 2841829 h 3948246"/>
                <a:gd name="connsiteX16" fmla="*/ 10019070 w 10117160"/>
                <a:gd name="connsiteY16" fmla="*/ 934372 h 3948246"/>
                <a:gd name="connsiteX0" fmla="*/ 0 w 10308745"/>
                <a:gd name="connsiteY0" fmla="*/ 560746 h 3948246"/>
                <a:gd name="connsiteX1" fmla="*/ 865238 w 10308745"/>
                <a:gd name="connsiteY1" fmla="*/ 39636 h 3948246"/>
                <a:gd name="connsiteX2" fmla="*/ 1425677 w 10308745"/>
                <a:gd name="connsiteY2" fmla="*/ 1504643 h 3948246"/>
                <a:gd name="connsiteX3" fmla="*/ 2507225 w 10308745"/>
                <a:gd name="connsiteY3" fmla="*/ 2222398 h 3948246"/>
                <a:gd name="connsiteX4" fmla="*/ 2654709 w 10308745"/>
                <a:gd name="connsiteY4" fmla="*/ 629572 h 3948246"/>
                <a:gd name="connsiteX5" fmla="*/ 1514167 w 10308745"/>
                <a:gd name="connsiteY5" fmla="*/ 1249004 h 3948246"/>
                <a:gd name="connsiteX6" fmla="*/ 865238 w 10308745"/>
                <a:gd name="connsiteY6" fmla="*/ 2596023 h 3948246"/>
                <a:gd name="connsiteX7" fmla="*/ 3854245 w 10308745"/>
                <a:gd name="connsiteY7" fmla="*/ 3943043 h 3948246"/>
                <a:gd name="connsiteX8" fmla="*/ 4503174 w 10308745"/>
                <a:gd name="connsiteY8" fmla="*/ 2084746 h 3948246"/>
                <a:gd name="connsiteX9" fmla="*/ 5270090 w 10308745"/>
                <a:gd name="connsiteY9" fmla="*/ 1386656 h 3948246"/>
                <a:gd name="connsiteX10" fmla="*/ 5456903 w 10308745"/>
                <a:gd name="connsiteY10" fmla="*/ 2753339 h 3948246"/>
                <a:gd name="connsiteX11" fmla="*/ 4031225 w 10308745"/>
                <a:gd name="connsiteY11" fmla="*/ 2468204 h 3948246"/>
                <a:gd name="connsiteX12" fmla="*/ 5014451 w 10308745"/>
                <a:gd name="connsiteY12" fmla="*/ 698398 h 3948246"/>
                <a:gd name="connsiteX13" fmla="*/ 6666271 w 10308745"/>
                <a:gd name="connsiteY13" fmla="*/ 2556695 h 3948246"/>
                <a:gd name="connsiteX14" fmla="*/ 7954298 w 10308745"/>
                <a:gd name="connsiteY14" fmla="*/ 1160515 h 3948246"/>
                <a:gd name="connsiteX15" fmla="*/ 9674942 w 10308745"/>
                <a:gd name="connsiteY15" fmla="*/ 2841829 h 3948246"/>
                <a:gd name="connsiteX16" fmla="*/ 10264877 w 10308745"/>
                <a:gd name="connsiteY16" fmla="*/ 895043 h 3948246"/>
                <a:gd name="connsiteX0" fmla="*/ 0 w 10289284"/>
                <a:gd name="connsiteY0" fmla="*/ 560746 h 3948246"/>
                <a:gd name="connsiteX1" fmla="*/ 865238 w 10289284"/>
                <a:gd name="connsiteY1" fmla="*/ 39636 h 3948246"/>
                <a:gd name="connsiteX2" fmla="*/ 1425677 w 10289284"/>
                <a:gd name="connsiteY2" fmla="*/ 1504643 h 3948246"/>
                <a:gd name="connsiteX3" fmla="*/ 2507225 w 10289284"/>
                <a:gd name="connsiteY3" fmla="*/ 2222398 h 3948246"/>
                <a:gd name="connsiteX4" fmla="*/ 2654709 w 10289284"/>
                <a:gd name="connsiteY4" fmla="*/ 629572 h 3948246"/>
                <a:gd name="connsiteX5" fmla="*/ 1514167 w 10289284"/>
                <a:gd name="connsiteY5" fmla="*/ 1249004 h 3948246"/>
                <a:gd name="connsiteX6" fmla="*/ 865238 w 10289284"/>
                <a:gd name="connsiteY6" fmla="*/ 2596023 h 3948246"/>
                <a:gd name="connsiteX7" fmla="*/ 3854245 w 10289284"/>
                <a:gd name="connsiteY7" fmla="*/ 3943043 h 3948246"/>
                <a:gd name="connsiteX8" fmla="*/ 4503174 w 10289284"/>
                <a:gd name="connsiteY8" fmla="*/ 2084746 h 3948246"/>
                <a:gd name="connsiteX9" fmla="*/ 5270090 w 10289284"/>
                <a:gd name="connsiteY9" fmla="*/ 1386656 h 3948246"/>
                <a:gd name="connsiteX10" fmla="*/ 5456903 w 10289284"/>
                <a:gd name="connsiteY10" fmla="*/ 2753339 h 3948246"/>
                <a:gd name="connsiteX11" fmla="*/ 4031225 w 10289284"/>
                <a:gd name="connsiteY11" fmla="*/ 2468204 h 3948246"/>
                <a:gd name="connsiteX12" fmla="*/ 5014451 w 10289284"/>
                <a:gd name="connsiteY12" fmla="*/ 698398 h 3948246"/>
                <a:gd name="connsiteX13" fmla="*/ 6666271 w 10289284"/>
                <a:gd name="connsiteY13" fmla="*/ 2556695 h 3948246"/>
                <a:gd name="connsiteX14" fmla="*/ 7954298 w 10289284"/>
                <a:gd name="connsiteY14" fmla="*/ 1160515 h 3948246"/>
                <a:gd name="connsiteX15" fmla="*/ 9409471 w 10289284"/>
                <a:gd name="connsiteY15" fmla="*/ 1494810 h 3948246"/>
                <a:gd name="connsiteX16" fmla="*/ 10264877 w 10289284"/>
                <a:gd name="connsiteY16" fmla="*/ 895043 h 3948246"/>
                <a:gd name="connsiteX0" fmla="*/ 0 w 10750035"/>
                <a:gd name="connsiteY0" fmla="*/ 560746 h 3948246"/>
                <a:gd name="connsiteX1" fmla="*/ 865238 w 10750035"/>
                <a:gd name="connsiteY1" fmla="*/ 39636 h 3948246"/>
                <a:gd name="connsiteX2" fmla="*/ 1425677 w 10750035"/>
                <a:gd name="connsiteY2" fmla="*/ 1504643 h 3948246"/>
                <a:gd name="connsiteX3" fmla="*/ 2507225 w 10750035"/>
                <a:gd name="connsiteY3" fmla="*/ 2222398 h 3948246"/>
                <a:gd name="connsiteX4" fmla="*/ 2654709 w 10750035"/>
                <a:gd name="connsiteY4" fmla="*/ 629572 h 3948246"/>
                <a:gd name="connsiteX5" fmla="*/ 1514167 w 10750035"/>
                <a:gd name="connsiteY5" fmla="*/ 1249004 h 3948246"/>
                <a:gd name="connsiteX6" fmla="*/ 865238 w 10750035"/>
                <a:gd name="connsiteY6" fmla="*/ 2596023 h 3948246"/>
                <a:gd name="connsiteX7" fmla="*/ 3854245 w 10750035"/>
                <a:gd name="connsiteY7" fmla="*/ 3943043 h 3948246"/>
                <a:gd name="connsiteX8" fmla="*/ 4503174 w 10750035"/>
                <a:gd name="connsiteY8" fmla="*/ 2084746 h 3948246"/>
                <a:gd name="connsiteX9" fmla="*/ 5270090 w 10750035"/>
                <a:gd name="connsiteY9" fmla="*/ 1386656 h 3948246"/>
                <a:gd name="connsiteX10" fmla="*/ 5456903 w 10750035"/>
                <a:gd name="connsiteY10" fmla="*/ 2753339 h 3948246"/>
                <a:gd name="connsiteX11" fmla="*/ 4031225 w 10750035"/>
                <a:gd name="connsiteY11" fmla="*/ 2468204 h 3948246"/>
                <a:gd name="connsiteX12" fmla="*/ 5014451 w 10750035"/>
                <a:gd name="connsiteY12" fmla="*/ 698398 h 3948246"/>
                <a:gd name="connsiteX13" fmla="*/ 6666271 w 10750035"/>
                <a:gd name="connsiteY13" fmla="*/ 2556695 h 3948246"/>
                <a:gd name="connsiteX14" fmla="*/ 7954298 w 10750035"/>
                <a:gd name="connsiteY14" fmla="*/ 1160515 h 3948246"/>
                <a:gd name="connsiteX15" fmla="*/ 9409471 w 10750035"/>
                <a:gd name="connsiteY15" fmla="*/ 1494810 h 3948246"/>
                <a:gd name="connsiteX16" fmla="*/ 10736825 w 10750035"/>
                <a:gd name="connsiteY16" fmla="*/ 934372 h 3948246"/>
                <a:gd name="connsiteX0" fmla="*/ 0 w 10736825"/>
                <a:gd name="connsiteY0" fmla="*/ 560746 h 3948246"/>
                <a:gd name="connsiteX1" fmla="*/ 865238 w 10736825"/>
                <a:gd name="connsiteY1" fmla="*/ 39636 h 3948246"/>
                <a:gd name="connsiteX2" fmla="*/ 1425677 w 10736825"/>
                <a:gd name="connsiteY2" fmla="*/ 1504643 h 3948246"/>
                <a:gd name="connsiteX3" fmla="*/ 2507225 w 10736825"/>
                <a:gd name="connsiteY3" fmla="*/ 2222398 h 3948246"/>
                <a:gd name="connsiteX4" fmla="*/ 2654709 w 10736825"/>
                <a:gd name="connsiteY4" fmla="*/ 629572 h 3948246"/>
                <a:gd name="connsiteX5" fmla="*/ 1514167 w 10736825"/>
                <a:gd name="connsiteY5" fmla="*/ 1249004 h 3948246"/>
                <a:gd name="connsiteX6" fmla="*/ 865238 w 10736825"/>
                <a:gd name="connsiteY6" fmla="*/ 2596023 h 3948246"/>
                <a:gd name="connsiteX7" fmla="*/ 3854245 w 10736825"/>
                <a:gd name="connsiteY7" fmla="*/ 3943043 h 3948246"/>
                <a:gd name="connsiteX8" fmla="*/ 4503174 w 10736825"/>
                <a:gd name="connsiteY8" fmla="*/ 2084746 h 3948246"/>
                <a:gd name="connsiteX9" fmla="*/ 5270090 w 10736825"/>
                <a:gd name="connsiteY9" fmla="*/ 1386656 h 3948246"/>
                <a:gd name="connsiteX10" fmla="*/ 5456903 w 10736825"/>
                <a:gd name="connsiteY10" fmla="*/ 2753339 h 3948246"/>
                <a:gd name="connsiteX11" fmla="*/ 4031225 w 10736825"/>
                <a:gd name="connsiteY11" fmla="*/ 2468204 h 3948246"/>
                <a:gd name="connsiteX12" fmla="*/ 5014451 w 10736825"/>
                <a:gd name="connsiteY12" fmla="*/ 698398 h 3948246"/>
                <a:gd name="connsiteX13" fmla="*/ 6666271 w 10736825"/>
                <a:gd name="connsiteY13" fmla="*/ 2556695 h 3948246"/>
                <a:gd name="connsiteX14" fmla="*/ 7954298 w 10736825"/>
                <a:gd name="connsiteY14" fmla="*/ 1160515 h 3948246"/>
                <a:gd name="connsiteX15" fmla="*/ 9409471 w 10736825"/>
                <a:gd name="connsiteY15" fmla="*/ 1494810 h 3948246"/>
                <a:gd name="connsiteX16" fmla="*/ 10736825 w 10736825"/>
                <a:gd name="connsiteY16" fmla="*/ 934372 h 3948246"/>
                <a:gd name="connsiteX0" fmla="*/ 0 w 10736825"/>
                <a:gd name="connsiteY0" fmla="*/ 560746 h 3948246"/>
                <a:gd name="connsiteX1" fmla="*/ 865238 w 10736825"/>
                <a:gd name="connsiteY1" fmla="*/ 39636 h 3948246"/>
                <a:gd name="connsiteX2" fmla="*/ 1425677 w 10736825"/>
                <a:gd name="connsiteY2" fmla="*/ 1504643 h 3948246"/>
                <a:gd name="connsiteX3" fmla="*/ 2507225 w 10736825"/>
                <a:gd name="connsiteY3" fmla="*/ 2222398 h 3948246"/>
                <a:gd name="connsiteX4" fmla="*/ 2654709 w 10736825"/>
                <a:gd name="connsiteY4" fmla="*/ 629572 h 3948246"/>
                <a:gd name="connsiteX5" fmla="*/ 1514167 w 10736825"/>
                <a:gd name="connsiteY5" fmla="*/ 1249004 h 3948246"/>
                <a:gd name="connsiteX6" fmla="*/ 865238 w 10736825"/>
                <a:gd name="connsiteY6" fmla="*/ 2596023 h 3948246"/>
                <a:gd name="connsiteX7" fmla="*/ 3854245 w 10736825"/>
                <a:gd name="connsiteY7" fmla="*/ 3943043 h 3948246"/>
                <a:gd name="connsiteX8" fmla="*/ 4503174 w 10736825"/>
                <a:gd name="connsiteY8" fmla="*/ 2084746 h 3948246"/>
                <a:gd name="connsiteX9" fmla="*/ 5270090 w 10736825"/>
                <a:gd name="connsiteY9" fmla="*/ 1386656 h 3948246"/>
                <a:gd name="connsiteX10" fmla="*/ 5456903 w 10736825"/>
                <a:gd name="connsiteY10" fmla="*/ 2753339 h 3948246"/>
                <a:gd name="connsiteX11" fmla="*/ 4031225 w 10736825"/>
                <a:gd name="connsiteY11" fmla="*/ 2468204 h 3948246"/>
                <a:gd name="connsiteX12" fmla="*/ 5014451 w 10736825"/>
                <a:gd name="connsiteY12" fmla="*/ 698398 h 3948246"/>
                <a:gd name="connsiteX13" fmla="*/ 6666271 w 10736825"/>
                <a:gd name="connsiteY13" fmla="*/ 2556695 h 3948246"/>
                <a:gd name="connsiteX14" fmla="*/ 7954298 w 10736825"/>
                <a:gd name="connsiteY14" fmla="*/ 1160515 h 3948246"/>
                <a:gd name="connsiteX15" fmla="*/ 9409471 w 10736825"/>
                <a:gd name="connsiteY15" fmla="*/ 1494810 h 3948246"/>
                <a:gd name="connsiteX16" fmla="*/ 10736825 w 10736825"/>
                <a:gd name="connsiteY16" fmla="*/ 934372 h 3948246"/>
                <a:gd name="connsiteX0" fmla="*/ 0 w 10756490"/>
                <a:gd name="connsiteY0" fmla="*/ 560746 h 3948246"/>
                <a:gd name="connsiteX1" fmla="*/ 865238 w 10756490"/>
                <a:gd name="connsiteY1" fmla="*/ 39636 h 3948246"/>
                <a:gd name="connsiteX2" fmla="*/ 1425677 w 10756490"/>
                <a:gd name="connsiteY2" fmla="*/ 1504643 h 3948246"/>
                <a:gd name="connsiteX3" fmla="*/ 2507225 w 10756490"/>
                <a:gd name="connsiteY3" fmla="*/ 2222398 h 3948246"/>
                <a:gd name="connsiteX4" fmla="*/ 2654709 w 10756490"/>
                <a:gd name="connsiteY4" fmla="*/ 629572 h 3948246"/>
                <a:gd name="connsiteX5" fmla="*/ 1514167 w 10756490"/>
                <a:gd name="connsiteY5" fmla="*/ 1249004 h 3948246"/>
                <a:gd name="connsiteX6" fmla="*/ 865238 w 10756490"/>
                <a:gd name="connsiteY6" fmla="*/ 2596023 h 3948246"/>
                <a:gd name="connsiteX7" fmla="*/ 3854245 w 10756490"/>
                <a:gd name="connsiteY7" fmla="*/ 3943043 h 3948246"/>
                <a:gd name="connsiteX8" fmla="*/ 4503174 w 10756490"/>
                <a:gd name="connsiteY8" fmla="*/ 2084746 h 3948246"/>
                <a:gd name="connsiteX9" fmla="*/ 5270090 w 10756490"/>
                <a:gd name="connsiteY9" fmla="*/ 1386656 h 3948246"/>
                <a:gd name="connsiteX10" fmla="*/ 5456903 w 10756490"/>
                <a:gd name="connsiteY10" fmla="*/ 2753339 h 3948246"/>
                <a:gd name="connsiteX11" fmla="*/ 4031225 w 10756490"/>
                <a:gd name="connsiteY11" fmla="*/ 2468204 h 3948246"/>
                <a:gd name="connsiteX12" fmla="*/ 5014451 w 10756490"/>
                <a:gd name="connsiteY12" fmla="*/ 698398 h 3948246"/>
                <a:gd name="connsiteX13" fmla="*/ 6666271 w 10756490"/>
                <a:gd name="connsiteY13" fmla="*/ 2556695 h 3948246"/>
                <a:gd name="connsiteX14" fmla="*/ 7954298 w 10756490"/>
                <a:gd name="connsiteY14" fmla="*/ 1160515 h 3948246"/>
                <a:gd name="connsiteX15" fmla="*/ 9409471 w 10756490"/>
                <a:gd name="connsiteY15" fmla="*/ 1494810 h 3948246"/>
                <a:gd name="connsiteX16" fmla="*/ 10756490 w 10756490"/>
                <a:gd name="connsiteY16" fmla="*/ 963868 h 3948246"/>
                <a:gd name="connsiteX0" fmla="*/ 0 w 10756490"/>
                <a:gd name="connsiteY0" fmla="*/ 560746 h 3948246"/>
                <a:gd name="connsiteX1" fmla="*/ 865238 w 10756490"/>
                <a:gd name="connsiteY1" fmla="*/ 39636 h 3948246"/>
                <a:gd name="connsiteX2" fmla="*/ 1425677 w 10756490"/>
                <a:gd name="connsiteY2" fmla="*/ 1504643 h 3948246"/>
                <a:gd name="connsiteX3" fmla="*/ 2507225 w 10756490"/>
                <a:gd name="connsiteY3" fmla="*/ 2222398 h 3948246"/>
                <a:gd name="connsiteX4" fmla="*/ 2654709 w 10756490"/>
                <a:gd name="connsiteY4" fmla="*/ 629572 h 3948246"/>
                <a:gd name="connsiteX5" fmla="*/ 1514167 w 10756490"/>
                <a:gd name="connsiteY5" fmla="*/ 1249004 h 3948246"/>
                <a:gd name="connsiteX6" fmla="*/ 865238 w 10756490"/>
                <a:gd name="connsiteY6" fmla="*/ 2596023 h 3948246"/>
                <a:gd name="connsiteX7" fmla="*/ 3854245 w 10756490"/>
                <a:gd name="connsiteY7" fmla="*/ 3943043 h 3948246"/>
                <a:gd name="connsiteX8" fmla="*/ 4503174 w 10756490"/>
                <a:gd name="connsiteY8" fmla="*/ 2084746 h 3948246"/>
                <a:gd name="connsiteX9" fmla="*/ 5270090 w 10756490"/>
                <a:gd name="connsiteY9" fmla="*/ 1386656 h 3948246"/>
                <a:gd name="connsiteX10" fmla="*/ 5456903 w 10756490"/>
                <a:gd name="connsiteY10" fmla="*/ 2753339 h 3948246"/>
                <a:gd name="connsiteX11" fmla="*/ 4031225 w 10756490"/>
                <a:gd name="connsiteY11" fmla="*/ 2468204 h 3948246"/>
                <a:gd name="connsiteX12" fmla="*/ 5014451 w 10756490"/>
                <a:gd name="connsiteY12" fmla="*/ 698398 h 3948246"/>
                <a:gd name="connsiteX13" fmla="*/ 6666271 w 10756490"/>
                <a:gd name="connsiteY13" fmla="*/ 2556695 h 3948246"/>
                <a:gd name="connsiteX14" fmla="*/ 7954298 w 10756490"/>
                <a:gd name="connsiteY14" fmla="*/ 1160515 h 3948246"/>
                <a:gd name="connsiteX15" fmla="*/ 8750710 w 10756490"/>
                <a:gd name="connsiteY15" fmla="*/ 2094578 h 3948246"/>
                <a:gd name="connsiteX16" fmla="*/ 10756490 w 10756490"/>
                <a:gd name="connsiteY16" fmla="*/ 963868 h 3948246"/>
                <a:gd name="connsiteX0" fmla="*/ 0 w 10756490"/>
                <a:gd name="connsiteY0" fmla="*/ 808063 h 4195563"/>
                <a:gd name="connsiteX1" fmla="*/ 865238 w 10756490"/>
                <a:gd name="connsiteY1" fmla="*/ 286953 h 4195563"/>
                <a:gd name="connsiteX2" fmla="*/ 1425677 w 10756490"/>
                <a:gd name="connsiteY2" fmla="*/ 1751960 h 4195563"/>
                <a:gd name="connsiteX3" fmla="*/ 2507225 w 10756490"/>
                <a:gd name="connsiteY3" fmla="*/ 2469715 h 4195563"/>
                <a:gd name="connsiteX4" fmla="*/ 2654709 w 10756490"/>
                <a:gd name="connsiteY4" fmla="*/ 876889 h 4195563"/>
                <a:gd name="connsiteX5" fmla="*/ 1514167 w 10756490"/>
                <a:gd name="connsiteY5" fmla="*/ 1496321 h 4195563"/>
                <a:gd name="connsiteX6" fmla="*/ 865238 w 10756490"/>
                <a:gd name="connsiteY6" fmla="*/ 2843340 h 4195563"/>
                <a:gd name="connsiteX7" fmla="*/ 3854245 w 10756490"/>
                <a:gd name="connsiteY7" fmla="*/ 4190360 h 4195563"/>
                <a:gd name="connsiteX8" fmla="*/ 4503174 w 10756490"/>
                <a:gd name="connsiteY8" fmla="*/ 2332063 h 4195563"/>
                <a:gd name="connsiteX9" fmla="*/ 5270090 w 10756490"/>
                <a:gd name="connsiteY9" fmla="*/ 1633973 h 4195563"/>
                <a:gd name="connsiteX10" fmla="*/ 5456903 w 10756490"/>
                <a:gd name="connsiteY10" fmla="*/ 3000656 h 4195563"/>
                <a:gd name="connsiteX11" fmla="*/ 4031225 w 10756490"/>
                <a:gd name="connsiteY11" fmla="*/ 2715521 h 4195563"/>
                <a:gd name="connsiteX12" fmla="*/ 5014451 w 10756490"/>
                <a:gd name="connsiteY12" fmla="*/ 945715 h 4195563"/>
                <a:gd name="connsiteX13" fmla="*/ 6666271 w 10756490"/>
                <a:gd name="connsiteY13" fmla="*/ 2804012 h 4195563"/>
                <a:gd name="connsiteX14" fmla="*/ 7541343 w 10756490"/>
                <a:gd name="connsiteY14" fmla="*/ 1819 h 4195563"/>
                <a:gd name="connsiteX15" fmla="*/ 8750710 w 10756490"/>
                <a:gd name="connsiteY15" fmla="*/ 2341895 h 4195563"/>
                <a:gd name="connsiteX16" fmla="*/ 10756490 w 10756490"/>
                <a:gd name="connsiteY16" fmla="*/ 1211185 h 4195563"/>
                <a:gd name="connsiteX0" fmla="*/ 0 w 10756490"/>
                <a:gd name="connsiteY0" fmla="*/ 835040 h 4222540"/>
                <a:gd name="connsiteX1" fmla="*/ 865238 w 10756490"/>
                <a:gd name="connsiteY1" fmla="*/ 313930 h 4222540"/>
                <a:gd name="connsiteX2" fmla="*/ 1425677 w 10756490"/>
                <a:gd name="connsiteY2" fmla="*/ 1778937 h 4222540"/>
                <a:gd name="connsiteX3" fmla="*/ 2507225 w 10756490"/>
                <a:gd name="connsiteY3" fmla="*/ 2496692 h 4222540"/>
                <a:gd name="connsiteX4" fmla="*/ 2654709 w 10756490"/>
                <a:gd name="connsiteY4" fmla="*/ 903866 h 4222540"/>
                <a:gd name="connsiteX5" fmla="*/ 1514167 w 10756490"/>
                <a:gd name="connsiteY5" fmla="*/ 1523298 h 4222540"/>
                <a:gd name="connsiteX6" fmla="*/ 865238 w 10756490"/>
                <a:gd name="connsiteY6" fmla="*/ 2870317 h 4222540"/>
                <a:gd name="connsiteX7" fmla="*/ 3854245 w 10756490"/>
                <a:gd name="connsiteY7" fmla="*/ 4217337 h 4222540"/>
                <a:gd name="connsiteX8" fmla="*/ 4503174 w 10756490"/>
                <a:gd name="connsiteY8" fmla="*/ 2359040 h 4222540"/>
                <a:gd name="connsiteX9" fmla="*/ 5270090 w 10756490"/>
                <a:gd name="connsiteY9" fmla="*/ 1660950 h 4222540"/>
                <a:gd name="connsiteX10" fmla="*/ 5456903 w 10756490"/>
                <a:gd name="connsiteY10" fmla="*/ 3027633 h 4222540"/>
                <a:gd name="connsiteX11" fmla="*/ 4031225 w 10756490"/>
                <a:gd name="connsiteY11" fmla="*/ 2742498 h 4222540"/>
                <a:gd name="connsiteX12" fmla="*/ 5014451 w 10756490"/>
                <a:gd name="connsiteY12" fmla="*/ 972692 h 4222540"/>
                <a:gd name="connsiteX13" fmla="*/ 6666271 w 10756490"/>
                <a:gd name="connsiteY13" fmla="*/ 2830989 h 4222540"/>
                <a:gd name="connsiteX14" fmla="*/ 7541343 w 10756490"/>
                <a:gd name="connsiteY14" fmla="*/ 28796 h 4222540"/>
                <a:gd name="connsiteX15" fmla="*/ 8750710 w 10756490"/>
                <a:gd name="connsiteY15" fmla="*/ 1306988 h 4222540"/>
                <a:gd name="connsiteX16" fmla="*/ 10756490 w 10756490"/>
                <a:gd name="connsiteY16" fmla="*/ 1238162 h 4222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756490" h="4222540">
                  <a:moveTo>
                    <a:pt x="0" y="835040"/>
                  </a:moveTo>
                  <a:cubicBezTo>
                    <a:pt x="313812" y="495827"/>
                    <a:pt x="627625" y="156614"/>
                    <a:pt x="865238" y="313930"/>
                  </a:cubicBezTo>
                  <a:cubicBezTo>
                    <a:pt x="1102851" y="471246"/>
                    <a:pt x="1152013" y="1415143"/>
                    <a:pt x="1425677" y="1778937"/>
                  </a:cubicBezTo>
                  <a:cubicBezTo>
                    <a:pt x="1699341" y="2142731"/>
                    <a:pt x="2302386" y="2642537"/>
                    <a:pt x="2507225" y="2496692"/>
                  </a:cubicBezTo>
                  <a:cubicBezTo>
                    <a:pt x="2712064" y="2350847"/>
                    <a:pt x="2820219" y="1066098"/>
                    <a:pt x="2654709" y="903866"/>
                  </a:cubicBezTo>
                  <a:cubicBezTo>
                    <a:pt x="2489199" y="741634"/>
                    <a:pt x="1812412" y="1195556"/>
                    <a:pt x="1514167" y="1523298"/>
                  </a:cubicBezTo>
                  <a:cubicBezTo>
                    <a:pt x="1215922" y="1851040"/>
                    <a:pt x="475225" y="2421311"/>
                    <a:pt x="865238" y="2870317"/>
                  </a:cubicBezTo>
                  <a:cubicBezTo>
                    <a:pt x="1255251" y="3319323"/>
                    <a:pt x="3247922" y="4302550"/>
                    <a:pt x="3854245" y="4217337"/>
                  </a:cubicBezTo>
                  <a:cubicBezTo>
                    <a:pt x="4460568" y="4132124"/>
                    <a:pt x="4267200" y="2785105"/>
                    <a:pt x="4503174" y="2359040"/>
                  </a:cubicBezTo>
                  <a:cubicBezTo>
                    <a:pt x="4739148" y="1932976"/>
                    <a:pt x="5111135" y="1549518"/>
                    <a:pt x="5270090" y="1660950"/>
                  </a:cubicBezTo>
                  <a:cubicBezTo>
                    <a:pt x="5429045" y="1772382"/>
                    <a:pt x="5663381" y="2847375"/>
                    <a:pt x="5456903" y="3027633"/>
                  </a:cubicBezTo>
                  <a:cubicBezTo>
                    <a:pt x="5250426" y="3207891"/>
                    <a:pt x="4104967" y="3084988"/>
                    <a:pt x="4031225" y="2742498"/>
                  </a:cubicBezTo>
                  <a:cubicBezTo>
                    <a:pt x="3957483" y="2400008"/>
                    <a:pt x="4575277" y="957944"/>
                    <a:pt x="5014451" y="972692"/>
                  </a:cubicBezTo>
                  <a:cubicBezTo>
                    <a:pt x="5453625" y="987441"/>
                    <a:pt x="6245122" y="2988305"/>
                    <a:pt x="6666271" y="2830989"/>
                  </a:cubicBezTo>
                  <a:cubicBezTo>
                    <a:pt x="7087420" y="2673673"/>
                    <a:pt x="7193937" y="282796"/>
                    <a:pt x="7541343" y="28796"/>
                  </a:cubicBezTo>
                  <a:cubicBezTo>
                    <a:pt x="7888749" y="-225204"/>
                    <a:pt x="8188633" y="1284046"/>
                    <a:pt x="8750710" y="1306988"/>
                  </a:cubicBezTo>
                  <a:cubicBezTo>
                    <a:pt x="9312787" y="1329930"/>
                    <a:pt x="9797844" y="771131"/>
                    <a:pt x="10756490" y="1238162"/>
                  </a:cubicBezTo>
                </a:path>
              </a:pathLst>
            </a:custGeom>
            <a:noFill/>
            <a:ln w="76200">
              <a:solidFill>
                <a:srgbClr val="BF5954"/>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1" name="TextBox 20">
              <a:extLst>
                <a:ext uri="{FF2B5EF4-FFF2-40B4-BE49-F238E27FC236}">
                  <a16:creationId xmlns:a16="http://schemas.microsoft.com/office/drawing/2014/main" id="{400C1CD7-933B-2780-7784-15A0B80DF649}"/>
                </a:ext>
              </a:extLst>
            </p:cNvPr>
            <p:cNvSpPr txBox="1"/>
            <p:nvPr/>
          </p:nvSpPr>
          <p:spPr>
            <a:xfrm>
              <a:off x="4422371" y="2028305"/>
              <a:ext cx="1780801" cy="400109"/>
            </a:xfrm>
            <a:prstGeom prst="rect">
              <a:avLst/>
            </a:prstGeom>
            <a:noFill/>
          </p:spPr>
          <p:txBody>
            <a:bodyPr wrap="square" rtlCol="0">
              <a:spAutoFit/>
            </a:bodyPr>
            <a:lstStyle/>
            <a:p>
              <a:r>
                <a:rPr lang="en-US" sz="1350" dirty="0">
                  <a:solidFill>
                    <a:srgbClr val="BF5954"/>
                  </a:solidFill>
                  <a:latin typeface="Arial" panose="020B0604020202020204" pitchFamily="34" charset="0"/>
                  <a:cs typeface="Arial" panose="020B0604020202020204" pitchFamily="34" charset="0"/>
                </a:rPr>
                <a:t>climatology</a:t>
              </a:r>
            </a:p>
          </p:txBody>
        </p:sp>
        <p:sp>
          <p:nvSpPr>
            <p:cNvPr id="22" name="TextBox 21">
              <a:extLst>
                <a:ext uri="{FF2B5EF4-FFF2-40B4-BE49-F238E27FC236}">
                  <a16:creationId xmlns:a16="http://schemas.microsoft.com/office/drawing/2014/main" id="{6638AC53-FFC2-D7B7-5EE2-1F61CC35B003}"/>
                </a:ext>
              </a:extLst>
            </p:cNvPr>
            <p:cNvSpPr txBox="1"/>
            <p:nvPr/>
          </p:nvSpPr>
          <p:spPr>
            <a:xfrm>
              <a:off x="7002088" y="3593880"/>
              <a:ext cx="1780801" cy="400109"/>
            </a:xfrm>
            <a:prstGeom prst="rect">
              <a:avLst/>
            </a:prstGeom>
            <a:noFill/>
          </p:spPr>
          <p:txBody>
            <a:bodyPr wrap="square" rtlCol="0">
              <a:spAutoFit/>
            </a:bodyPr>
            <a:lstStyle/>
            <a:p>
              <a:r>
                <a:rPr lang="en-US" sz="1350" dirty="0">
                  <a:solidFill>
                    <a:srgbClr val="BF5954"/>
                  </a:solidFill>
                  <a:latin typeface="Arial" panose="020B0604020202020204" pitchFamily="34" charset="0"/>
                  <a:cs typeface="Arial" panose="020B0604020202020204" pitchFamily="34" charset="0"/>
                </a:rPr>
                <a:t>hydrology</a:t>
              </a:r>
            </a:p>
          </p:txBody>
        </p:sp>
        <p:sp>
          <p:nvSpPr>
            <p:cNvPr id="23" name="TextBox 22">
              <a:extLst>
                <a:ext uri="{FF2B5EF4-FFF2-40B4-BE49-F238E27FC236}">
                  <a16:creationId xmlns:a16="http://schemas.microsoft.com/office/drawing/2014/main" id="{CF776F11-AB8B-7A8D-341D-5206BDA5B812}"/>
                </a:ext>
              </a:extLst>
            </p:cNvPr>
            <p:cNvSpPr txBox="1"/>
            <p:nvPr/>
          </p:nvSpPr>
          <p:spPr>
            <a:xfrm>
              <a:off x="3778390" y="2484746"/>
              <a:ext cx="1780801" cy="400109"/>
            </a:xfrm>
            <a:prstGeom prst="rect">
              <a:avLst/>
            </a:prstGeom>
            <a:noFill/>
          </p:spPr>
          <p:txBody>
            <a:bodyPr wrap="square" rtlCol="0">
              <a:spAutoFit/>
            </a:bodyPr>
            <a:lstStyle/>
            <a:p>
              <a:r>
                <a:rPr lang="en-US" sz="1350" dirty="0">
                  <a:solidFill>
                    <a:srgbClr val="BF5954"/>
                  </a:solidFill>
                  <a:latin typeface="Arial" panose="020B0604020202020204" pitchFamily="34" charset="0"/>
                  <a:cs typeface="Arial" panose="020B0604020202020204" pitchFamily="34" charset="0"/>
                </a:rPr>
                <a:t>physiology</a:t>
              </a:r>
            </a:p>
          </p:txBody>
        </p:sp>
        <p:sp>
          <p:nvSpPr>
            <p:cNvPr id="24" name="TextBox 23">
              <a:extLst>
                <a:ext uri="{FF2B5EF4-FFF2-40B4-BE49-F238E27FC236}">
                  <a16:creationId xmlns:a16="http://schemas.microsoft.com/office/drawing/2014/main" id="{BB9B417E-C3E2-3834-7FBA-FCDE872F0D29}"/>
                </a:ext>
              </a:extLst>
            </p:cNvPr>
            <p:cNvSpPr txBox="1"/>
            <p:nvPr/>
          </p:nvSpPr>
          <p:spPr>
            <a:xfrm>
              <a:off x="5937067" y="2183197"/>
              <a:ext cx="1780801" cy="677108"/>
            </a:xfrm>
            <a:prstGeom prst="rect">
              <a:avLst/>
            </a:prstGeom>
            <a:noFill/>
          </p:spPr>
          <p:txBody>
            <a:bodyPr wrap="square" rtlCol="0">
              <a:spAutoFit/>
            </a:bodyPr>
            <a:lstStyle/>
            <a:p>
              <a:r>
                <a:rPr lang="en-US" sz="1350" dirty="0">
                  <a:solidFill>
                    <a:srgbClr val="BF5954"/>
                  </a:solidFill>
                  <a:latin typeface="Arial" panose="020B0604020202020204" pitchFamily="34" charset="0"/>
                  <a:cs typeface="Arial" panose="020B0604020202020204" pitchFamily="34" charset="0"/>
                </a:rPr>
                <a:t>disturbance</a:t>
              </a:r>
            </a:p>
            <a:p>
              <a:r>
                <a:rPr lang="en-US" sz="1350" dirty="0">
                  <a:solidFill>
                    <a:srgbClr val="BF5954"/>
                  </a:solidFill>
                  <a:latin typeface="Arial" panose="020B0604020202020204" pitchFamily="34" charset="0"/>
                  <a:cs typeface="Arial" panose="020B0604020202020204" pitchFamily="34" charset="0"/>
                </a:rPr>
                <a:t>ecology </a:t>
              </a:r>
            </a:p>
          </p:txBody>
        </p:sp>
        <p:sp>
          <p:nvSpPr>
            <p:cNvPr id="25" name="TextBox 24">
              <a:extLst>
                <a:ext uri="{FF2B5EF4-FFF2-40B4-BE49-F238E27FC236}">
                  <a16:creationId xmlns:a16="http://schemas.microsoft.com/office/drawing/2014/main" id="{4D6A4F9B-49BB-000F-23BE-701B7B475C28}"/>
                </a:ext>
              </a:extLst>
            </p:cNvPr>
            <p:cNvSpPr txBox="1"/>
            <p:nvPr/>
          </p:nvSpPr>
          <p:spPr>
            <a:xfrm>
              <a:off x="5500202" y="4213725"/>
              <a:ext cx="1780801" cy="677108"/>
            </a:xfrm>
            <a:prstGeom prst="rect">
              <a:avLst/>
            </a:prstGeom>
            <a:noFill/>
          </p:spPr>
          <p:txBody>
            <a:bodyPr wrap="square" rtlCol="0">
              <a:spAutoFit/>
            </a:bodyPr>
            <a:lstStyle/>
            <a:p>
              <a:r>
                <a:rPr lang="en-US" sz="1350" dirty="0">
                  <a:solidFill>
                    <a:srgbClr val="BF5954"/>
                  </a:solidFill>
                  <a:latin typeface="Arial" panose="020B0604020202020204" pitchFamily="34" charset="0"/>
                  <a:cs typeface="Arial" panose="020B0604020202020204" pitchFamily="34" charset="0"/>
                </a:rPr>
                <a:t>community ecology</a:t>
              </a:r>
            </a:p>
          </p:txBody>
        </p:sp>
        <p:sp>
          <p:nvSpPr>
            <p:cNvPr id="26" name="TextBox 25">
              <a:extLst>
                <a:ext uri="{FF2B5EF4-FFF2-40B4-BE49-F238E27FC236}">
                  <a16:creationId xmlns:a16="http://schemas.microsoft.com/office/drawing/2014/main" id="{98ACC958-691F-4CBE-25E6-C172984FD20C}"/>
                </a:ext>
              </a:extLst>
            </p:cNvPr>
            <p:cNvSpPr txBox="1"/>
            <p:nvPr/>
          </p:nvSpPr>
          <p:spPr>
            <a:xfrm>
              <a:off x="3854786" y="3791521"/>
              <a:ext cx="1780801" cy="400109"/>
            </a:xfrm>
            <a:prstGeom prst="rect">
              <a:avLst/>
            </a:prstGeom>
            <a:noFill/>
          </p:spPr>
          <p:txBody>
            <a:bodyPr wrap="square" rtlCol="0">
              <a:spAutoFit/>
            </a:bodyPr>
            <a:lstStyle/>
            <a:p>
              <a:r>
                <a:rPr lang="en-US" sz="1350" dirty="0">
                  <a:solidFill>
                    <a:srgbClr val="BF5954"/>
                  </a:solidFill>
                  <a:latin typeface="Arial" panose="020B0604020202020204" pitchFamily="34" charset="0"/>
                  <a:cs typeface="Arial" panose="020B0604020202020204" pitchFamily="34" charset="0"/>
                </a:rPr>
                <a:t>paleoecology</a:t>
              </a:r>
            </a:p>
          </p:txBody>
        </p:sp>
      </p:grpSp>
    </p:spTree>
    <p:extLst>
      <p:ext uri="{BB962C8B-B14F-4D97-AF65-F5344CB8AC3E}">
        <p14:creationId xmlns:p14="http://schemas.microsoft.com/office/powerpoint/2010/main" val="3456052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C125344-8A75-86CD-F8F2-CA9BF11F6083}"/>
              </a:ext>
            </a:extLst>
          </p:cNvPr>
          <p:cNvPicPr>
            <a:picLocks noChangeAspect="1"/>
          </p:cNvPicPr>
          <p:nvPr/>
        </p:nvPicPr>
        <p:blipFill>
          <a:blip r:embed="rId3" cstate="hq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732721" y="1489628"/>
            <a:ext cx="4188787" cy="2484964"/>
          </a:xfrm>
          <a:prstGeom prst="rect">
            <a:avLst/>
          </a:prstGeom>
        </p:spPr>
      </p:pic>
      <p:sp>
        <p:nvSpPr>
          <p:cNvPr id="2" name="TextBox 1">
            <a:extLst>
              <a:ext uri="{FF2B5EF4-FFF2-40B4-BE49-F238E27FC236}">
                <a16:creationId xmlns:a16="http://schemas.microsoft.com/office/drawing/2014/main" id="{ED5002BD-3744-4936-A925-459C24F1B6E1}"/>
              </a:ext>
            </a:extLst>
          </p:cNvPr>
          <p:cNvSpPr txBox="1"/>
          <p:nvPr/>
        </p:nvSpPr>
        <p:spPr>
          <a:xfrm>
            <a:off x="1512655" y="4675632"/>
            <a:ext cx="2286000" cy="261610"/>
          </a:xfrm>
          <a:prstGeom prst="rect">
            <a:avLst/>
          </a:prstGeom>
          <a:noFill/>
        </p:spPr>
        <p:txBody>
          <a:bodyPr wrap="square" rtlCol="0">
            <a:spAutoFit/>
          </a:bodyPr>
          <a:lstStyle/>
          <a:p>
            <a:pPr algn="r"/>
            <a:r>
              <a:rPr lang="en-US" sz="1100" dirty="0">
                <a:solidFill>
                  <a:schemeClr val="tx2"/>
                </a:solidFill>
                <a:latin typeface="Arial" panose="020B0604020202020204" pitchFamily="34" charset="0"/>
                <a:cs typeface="Arial" panose="020B0604020202020204" pitchFamily="34" charset="0"/>
              </a:rPr>
              <a:t>Images: Angie Moline</a:t>
            </a:r>
          </a:p>
        </p:txBody>
      </p:sp>
      <p:sp>
        <p:nvSpPr>
          <p:cNvPr id="6" name="Title 1">
            <a:extLst>
              <a:ext uri="{FF2B5EF4-FFF2-40B4-BE49-F238E27FC236}">
                <a16:creationId xmlns:a16="http://schemas.microsoft.com/office/drawing/2014/main" id="{359483E0-3FFA-8037-3785-0602FCD3C515}"/>
              </a:ext>
            </a:extLst>
          </p:cNvPr>
          <p:cNvSpPr txBox="1">
            <a:spLocks/>
          </p:cNvSpPr>
          <p:nvPr/>
        </p:nvSpPr>
        <p:spPr>
          <a:xfrm>
            <a:off x="426039" y="324533"/>
            <a:ext cx="7886700" cy="994172"/>
          </a:xfrm>
          <a:prstGeom prst="rect">
            <a:avLst/>
          </a:prstGeom>
        </p:spPr>
        <p:txBody>
          <a:bodyPr>
            <a:normAutofit/>
          </a:bodyPr>
          <a:lstStyle>
            <a:lvl1pPr algn="ctr">
              <a:spcBef>
                <a:spcPct val="0"/>
              </a:spcBef>
              <a:buNone/>
              <a:defRPr sz="2800" b="1">
                <a:solidFill>
                  <a:schemeClr val="accent1">
                    <a:lumMod val="75000"/>
                  </a:schemeClr>
                </a:solidFill>
                <a:latin typeface="Arial" panose="020B0604020202020204" pitchFamily="34" charset="0"/>
                <a:ea typeface="+mj-ea"/>
                <a:cs typeface="Arial" panose="020B0604020202020204" pitchFamily="34" charset="0"/>
              </a:defRPr>
            </a:lvl1pPr>
          </a:lstStyle>
          <a:p>
            <a:r>
              <a:rPr lang="en-US" dirty="0">
                <a:solidFill>
                  <a:schemeClr val="tx2"/>
                </a:solidFill>
              </a:rPr>
              <a:t>Interdisciplinary team science</a:t>
            </a:r>
          </a:p>
        </p:txBody>
      </p:sp>
      <p:pic>
        <p:nvPicPr>
          <p:cNvPr id="8" name="Picture 7">
            <a:extLst>
              <a:ext uri="{FF2B5EF4-FFF2-40B4-BE49-F238E27FC236}">
                <a16:creationId xmlns:a16="http://schemas.microsoft.com/office/drawing/2014/main" id="{FB3C962A-6101-F472-0420-B9911C80F16E}"/>
              </a:ext>
            </a:extLst>
          </p:cNvPr>
          <p:cNvPicPr>
            <a:picLocks noChangeAspect="1"/>
          </p:cNvPicPr>
          <p:nvPr/>
        </p:nvPicPr>
        <p:blipFill rotWithShape="1">
          <a:blip r:embed="rId4" cstate="hq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222492" y="1495681"/>
            <a:ext cx="4296168" cy="2900369"/>
          </a:xfrm>
          <a:prstGeom prst="rect">
            <a:avLst/>
          </a:prstGeom>
        </p:spPr>
      </p:pic>
      <p:sp>
        <p:nvSpPr>
          <p:cNvPr id="9" name="TextBox 8">
            <a:extLst>
              <a:ext uri="{FF2B5EF4-FFF2-40B4-BE49-F238E27FC236}">
                <a16:creationId xmlns:a16="http://schemas.microsoft.com/office/drawing/2014/main" id="{1F9B4451-37DF-7AA5-39F6-F7B7B0D94257}"/>
              </a:ext>
            </a:extLst>
          </p:cNvPr>
          <p:cNvSpPr txBox="1"/>
          <p:nvPr/>
        </p:nvSpPr>
        <p:spPr>
          <a:xfrm>
            <a:off x="329379" y="1015733"/>
            <a:ext cx="4093556" cy="415498"/>
          </a:xfrm>
          <a:prstGeom prst="rect">
            <a:avLst/>
          </a:prstGeom>
          <a:noFill/>
        </p:spPr>
        <p:txBody>
          <a:bodyPr wrap="square" rtlCol="0">
            <a:spAutoFit/>
          </a:bodyPr>
          <a:lstStyle/>
          <a:p>
            <a:r>
              <a:rPr lang="en-US" sz="2100" b="1" dirty="0">
                <a:solidFill>
                  <a:schemeClr val="tx2"/>
                </a:solidFill>
                <a:latin typeface="Arial" panose="020B0604020202020204" pitchFamily="34" charset="0"/>
                <a:cs typeface="Arial" panose="020B0604020202020204" pitchFamily="34" charset="0"/>
              </a:rPr>
              <a:t>The TED working group</a:t>
            </a:r>
          </a:p>
        </p:txBody>
      </p:sp>
      <p:sp>
        <p:nvSpPr>
          <p:cNvPr id="12" name="TextBox 11">
            <a:extLst>
              <a:ext uri="{FF2B5EF4-FFF2-40B4-BE49-F238E27FC236}">
                <a16:creationId xmlns:a16="http://schemas.microsoft.com/office/drawing/2014/main" id="{C4DC5A65-35B8-30FF-476D-19CAFDA58ABF}"/>
              </a:ext>
            </a:extLst>
          </p:cNvPr>
          <p:cNvSpPr txBox="1"/>
          <p:nvPr/>
        </p:nvSpPr>
        <p:spPr>
          <a:xfrm>
            <a:off x="5023104" y="1014846"/>
            <a:ext cx="3880942" cy="415498"/>
          </a:xfrm>
          <a:prstGeom prst="rect">
            <a:avLst/>
          </a:prstGeom>
          <a:noFill/>
        </p:spPr>
        <p:txBody>
          <a:bodyPr wrap="square" rtlCol="0">
            <a:spAutoFit/>
          </a:bodyPr>
          <a:lstStyle>
            <a:defPPr>
              <a:defRPr lang="en-US"/>
            </a:defPPr>
            <a:lvl1pPr algn="ctr">
              <a:defRPr sz="2100" b="1">
                <a:solidFill>
                  <a:schemeClr val="tx2"/>
                </a:solidFill>
                <a:latin typeface="Arial" panose="020B0604020202020204" pitchFamily="34" charset="0"/>
                <a:cs typeface="Arial" panose="020B0604020202020204" pitchFamily="34" charset="0"/>
              </a:defRPr>
            </a:lvl1pPr>
          </a:lstStyle>
          <a:p>
            <a:r>
              <a:rPr lang="en-US" dirty="0"/>
              <a:t>The TED advisory group</a:t>
            </a:r>
          </a:p>
        </p:txBody>
      </p:sp>
      <p:grpSp>
        <p:nvGrpSpPr>
          <p:cNvPr id="4" name="Group 3">
            <a:extLst>
              <a:ext uri="{FF2B5EF4-FFF2-40B4-BE49-F238E27FC236}">
                <a16:creationId xmlns:a16="http://schemas.microsoft.com/office/drawing/2014/main" id="{C32BC8F3-A016-4768-98A3-D03927C0B18A}"/>
              </a:ext>
            </a:extLst>
          </p:cNvPr>
          <p:cNvGrpSpPr/>
          <p:nvPr/>
        </p:nvGrpSpPr>
        <p:grpSpPr>
          <a:xfrm>
            <a:off x="6116309" y="3803962"/>
            <a:ext cx="2970764" cy="1127901"/>
            <a:chOff x="4225542" y="3621163"/>
            <a:chExt cx="2970764" cy="1127901"/>
          </a:xfrm>
        </p:grpSpPr>
        <p:pic>
          <p:nvPicPr>
            <p:cNvPr id="10" name="Picture 9" descr="A picture containing text, person&#10;&#10;Description automatically generated">
              <a:extLst>
                <a:ext uri="{FF2B5EF4-FFF2-40B4-BE49-F238E27FC236}">
                  <a16:creationId xmlns:a16="http://schemas.microsoft.com/office/drawing/2014/main" id="{DAC356CC-5E1F-4889-9532-8714AFEB4BE6}"/>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5865247" y="3628093"/>
              <a:ext cx="843972" cy="843972"/>
            </a:xfrm>
            <a:prstGeom prst="ellipse">
              <a:avLst/>
            </a:prstGeom>
          </p:spPr>
        </p:pic>
        <p:pic>
          <p:nvPicPr>
            <p:cNvPr id="14" name="Picture 13" descr="A person with curly hair&#10;&#10;Description automatically generated with low confidence">
              <a:extLst>
                <a:ext uri="{FF2B5EF4-FFF2-40B4-BE49-F238E27FC236}">
                  <a16:creationId xmlns:a16="http://schemas.microsoft.com/office/drawing/2014/main" id="{78E9331A-11A4-426E-BF51-EDF401D56ABE}"/>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4712630" y="3621163"/>
              <a:ext cx="843972" cy="844375"/>
            </a:xfrm>
            <a:prstGeom prst="ellipse">
              <a:avLst/>
            </a:prstGeom>
          </p:spPr>
        </p:pic>
        <p:sp>
          <p:nvSpPr>
            <p:cNvPr id="16" name="TextBox 15">
              <a:extLst>
                <a:ext uri="{FF2B5EF4-FFF2-40B4-BE49-F238E27FC236}">
                  <a16:creationId xmlns:a16="http://schemas.microsoft.com/office/drawing/2014/main" id="{7C3C596D-65F3-4E08-8C91-DAECBDAFB6B2}"/>
                </a:ext>
              </a:extLst>
            </p:cNvPr>
            <p:cNvSpPr txBox="1"/>
            <p:nvPr/>
          </p:nvSpPr>
          <p:spPr>
            <a:xfrm>
              <a:off x="4225542" y="4465538"/>
              <a:ext cx="1818147" cy="276999"/>
            </a:xfrm>
            <a:prstGeom prst="rect">
              <a:avLst/>
            </a:prstGeom>
            <a:noFill/>
          </p:spPr>
          <p:txBody>
            <a:bodyPr wrap="square" rtlCol="0">
              <a:spAutoFit/>
            </a:bodyPr>
            <a:lstStyle/>
            <a:p>
              <a:pPr algn="ctr"/>
              <a:r>
                <a:rPr lang="en-US" sz="1200" dirty="0">
                  <a:latin typeface="Arial" panose="020B0604020202020204" pitchFamily="34" charset="0"/>
                  <a:cs typeface="Arial" panose="020B0604020202020204" pitchFamily="34" charset="0"/>
                </a:rPr>
                <a:t>Stacy Lischka</a:t>
              </a:r>
            </a:p>
          </p:txBody>
        </p:sp>
        <p:sp>
          <p:nvSpPr>
            <p:cNvPr id="17" name="TextBox 16">
              <a:extLst>
                <a:ext uri="{FF2B5EF4-FFF2-40B4-BE49-F238E27FC236}">
                  <a16:creationId xmlns:a16="http://schemas.microsoft.com/office/drawing/2014/main" id="{934F6DE8-6BDE-4BB4-88FD-D8BA4000CE62}"/>
                </a:ext>
              </a:extLst>
            </p:cNvPr>
            <p:cNvSpPr txBox="1"/>
            <p:nvPr/>
          </p:nvSpPr>
          <p:spPr>
            <a:xfrm>
              <a:off x="5378159" y="4472065"/>
              <a:ext cx="1818147" cy="276999"/>
            </a:xfrm>
            <a:prstGeom prst="rect">
              <a:avLst/>
            </a:prstGeom>
            <a:noFill/>
          </p:spPr>
          <p:txBody>
            <a:bodyPr wrap="square" rtlCol="0">
              <a:spAutoFit/>
            </a:bodyPr>
            <a:lstStyle/>
            <a:p>
              <a:pPr algn="ctr"/>
              <a:r>
                <a:rPr lang="en-US" sz="1200" dirty="0">
                  <a:latin typeface="Arial" panose="020B0604020202020204" pitchFamily="34" charset="0"/>
                  <a:cs typeface="Arial" panose="020B0604020202020204" pitchFamily="34" charset="0"/>
                </a:rPr>
                <a:t>Angie Moline</a:t>
              </a:r>
            </a:p>
          </p:txBody>
        </p:sp>
      </p:grpSp>
      <p:pic>
        <p:nvPicPr>
          <p:cNvPr id="18" name="Picture 17" descr="Text, whiteboard&#10;&#10;Description automatically generated">
            <a:extLst>
              <a:ext uri="{FF2B5EF4-FFF2-40B4-BE49-F238E27FC236}">
                <a16:creationId xmlns:a16="http://schemas.microsoft.com/office/drawing/2014/main" id="{FCCB849F-85CC-4139-A836-84428E6B2ECF}"/>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1926714" y="1295747"/>
            <a:ext cx="5829300" cy="3278982"/>
          </a:xfrm>
          <a:prstGeom prst="rect">
            <a:avLst/>
          </a:prstGeom>
        </p:spPr>
      </p:pic>
    </p:spTree>
    <p:extLst>
      <p:ext uri="{BB962C8B-B14F-4D97-AF65-F5344CB8AC3E}">
        <p14:creationId xmlns:p14="http://schemas.microsoft.com/office/powerpoint/2010/main" val="2461643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xit" presetSubtype="0" fill="hold" nodeType="withEffect">
                                  <p:stCondLst>
                                    <p:cond delay="0"/>
                                  </p:stCondLst>
                                  <p:childTnLst>
                                    <p:set>
                                      <p:cBhvr>
                                        <p:cTn id="18" dur="1" fill="hold">
                                          <p:stCondLst>
                                            <p:cond delay="0"/>
                                          </p:stCondLst>
                                        </p:cTn>
                                        <p:tgtEl>
                                          <p:spTgt spid="11"/>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12"/>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4"/>
                                        </p:tgtEl>
                                        <p:attrNameLst>
                                          <p:attrName>style.visibility</p:attrName>
                                        </p:attrNameLst>
                                      </p:cBhvr>
                                      <p:to>
                                        <p:strVal val="hidden"/>
                                      </p:to>
                                    </p:set>
                                  </p:childTnLst>
                                </p:cTn>
                              </p:par>
                              <p:par>
                                <p:cTn id="23" presetID="1" presetClass="exit" presetSubtype="0" fill="hold" grpId="0" nodeType="withEffect">
                                  <p:stCondLst>
                                    <p:cond delay="0"/>
                                  </p:stCondLst>
                                  <p:childTnLst>
                                    <p:set>
                                      <p:cBhvr>
                                        <p:cTn id="24" dur="1" fill="hold">
                                          <p:stCondLst>
                                            <p:cond delay="0"/>
                                          </p:stCondLst>
                                        </p:cTn>
                                        <p:tgtEl>
                                          <p:spTgt spid="2"/>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8"/>
                                        </p:tgtEl>
                                        <p:attrNameLst>
                                          <p:attrName>style.visibility</p:attrName>
                                        </p:attrNameLst>
                                      </p:cBhvr>
                                      <p:to>
                                        <p:strVal val="hidden"/>
                                      </p:to>
                                    </p:set>
                                  </p:childTnLst>
                                </p:cTn>
                              </p:par>
                              <p:par>
                                <p:cTn id="27" presetID="1" presetClass="exit"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2" grpId="0"/>
      <p:bldP spid="12" grpId="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2895</TotalTime>
  <Words>1899</Words>
  <Application>Microsoft Office PowerPoint</Application>
  <PresentationFormat>On-screen Show (16:9)</PresentationFormat>
  <Paragraphs>343</Paragraphs>
  <Slides>37</Slides>
  <Notes>37</Notes>
  <HiddenSlides>0</HiddenSlides>
  <MMClips>0</MMClips>
  <ScaleCrop>false</ScaleCrop>
  <HeadingPairs>
    <vt:vector size="6" baseType="variant">
      <vt:variant>
        <vt:lpstr>Fonts Used</vt:lpstr>
      </vt:variant>
      <vt:variant>
        <vt:i4>2</vt:i4>
      </vt:variant>
      <vt:variant>
        <vt:lpstr>Theme</vt:lpstr>
      </vt:variant>
      <vt:variant>
        <vt:i4>4</vt:i4>
      </vt:variant>
      <vt:variant>
        <vt:lpstr>Slide Titles</vt:lpstr>
      </vt:variant>
      <vt:variant>
        <vt:i4>37</vt:i4>
      </vt:variant>
    </vt:vector>
  </HeadingPairs>
  <TitlesOfParts>
    <vt:vector size="43" baseType="lpstr">
      <vt:lpstr>Arial</vt:lpstr>
      <vt:lpstr>Calibri</vt:lpstr>
      <vt:lpstr>Office Theme</vt:lpstr>
      <vt:lpstr>Office Theme</vt:lpstr>
      <vt:lpstr>Office Theme</vt:lpstr>
      <vt:lpstr>Office Theme</vt:lpstr>
      <vt:lpstr>PowerPoint Presentation</vt:lpstr>
      <vt:lpstr>PowerPoint Presentation</vt:lpstr>
      <vt:lpstr>PowerPoint Presentation</vt:lpstr>
      <vt:lpstr>PowerPoint Presentation</vt:lpstr>
      <vt:lpstr>Ecological transformation in an era of extremes</vt:lpstr>
      <vt:lpstr>PowerPoint Presentation</vt:lpstr>
      <vt:lpstr>PowerPoint Presentation</vt:lpstr>
      <vt:lpstr>Tackling a complex problem</vt:lpstr>
      <vt:lpstr>PowerPoint Presentation</vt:lpstr>
      <vt:lpstr>Synthesizing the science on TED</vt:lpstr>
      <vt:lpstr>PowerPoint Presentation</vt:lpstr>
      <vt:lpstr>TEDs are happening across the globe</vt:lpstr>
      <vt:lpstr>TEDs are happening across the globe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PK</dc:creator>
  <cp:lastModifiedBy>Moss, Wynne E</cp:lastModifiedBy>
  <cp:revision>8</cp:revision>
  <dcterms:created xsi:type="dcterms:W3CDTF">2015-03-10T12:14:06Z</dcterms:created>
  <dcterms:modified xsi:type="dcterms:W3CDTF">2023-02-08T21:21:54Z</dcterms:modified>
</cp:coreProperties>
</file>