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butus Slab" panose="02000000000000000000" pitchFamily="2" charset="77"/>
      <p:regular r:id="rId10"/>
    </p:embeddedFont>
    <p:embeddedFont>
      <p:font typeface="Barlow" pitchFamily="2" charset="77"/>
      <p:regular r:id="rId11"/>
    </p:embeddedFont>
    <p:embeddedFont>
      <p:font typeface="Barlow Bold" pitchFamily="2" charset="77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6" autoAdjust="0"/>
  </p:normalViewPr>
  <p:slideViewPr>
    <p:cSldViewPr>
      <p:cViewPr varScale="1">
        <p:scale>
          <a:sx n="72" d="100"/>
          <a:sy n="72" d="100"/>
        </p:scale>
        <p:origin x="76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B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50280" y="8299450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23224"/>
            <a:ext cx="18288000" cy="3522163"/>
          </a:xfrm>
          <a:custGeom>
            <a:avLst/>
            <a:gdLst/>
            <a:ahLst/>
            <a:cxnLst/>
            <a:rect l="l" t="t" r="r" b="b"/>
            <a:pathLst>
              <a:path w="18288000" h="3522163">
                <a:moveTo>
                  <a:pt x="0" y="0"/>
                </a:moveTo>
                <a:lnTo>
                  <a:pt x="18288000" y="0"/>
                </a:lnTo>
                <a:lnTo>
                  <a:pt x="18288000" y="3522163"/>
                </a:lnTo>
                <a:lnTo>
                  <a:pt x="0" y="35221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89266" b="-4044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4021637"/>
            <a:ext cx="16230600" cy="399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82"/>
              </a:lnSpc>
            </a:pPr>
            <a:r>
              <a:rPr lang="en-US" sz="5701" spc="-114">
                <a:solidFill>
                  <a:srgbClr val="372A28"/>
                </a:solidFill>
                <a:latin typeface="Arbutus Slab"/>
              </a:rPr>
              <a:t>"Climate-smart" management in the North Central grasslands: Manager perspectives on challenges, capacity-building, and research integration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8537575"/>
            <a:ext cx="162306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360">
                <a:solidFill>
                  <a:srgbClr val="372A28"/>
                </a:solidFill>
                <a:latin typeface="Barlow Bold"/>
              </a:rPr>
              <a:t>Elizabeth Woolner, Heather Yocum, Christy Miller-Hesed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1100" y="9191625"/>
            <a:ext cx="16230600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360">
                <a:solidFill>
                  <a:srgbClr val="372A28"/>
                </a:solidFill>
                <a:latin typeface="Barlow Bold"/>
              </a:rPr>
              <a:t>8/11/23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B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86205" y="4908286"/>
            <a:ext cx="7501795" cy="5023077"/>
          </a:xfrm>
          <a:custGeom>
            <a:avLst/>
            <a:gdLst/>
            <a:ahLst/>
            <a:cxnLst/>
            <a:rect l="l" t="t" r="r" b="b"/>
            <a:pathLst>
              <a:path w="7501795" h="5023077">
                <a:moveTo>
                  <a:pt x="0" y="0"/>
                </a:moveTo>
                <a:lnTo>
                  <a:pt x="7501795" y="0"/>
                </a:lnTo>
                <a:lnTo>
                  <a:pt x="7501795" y="5023077"/>
                </a:lnTo>
                <a:lnTo>
                  <a:pt x="0" y="50230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786205" y="525094"/>
            <a:ext cx="7501795" cy="4383192"/>
          </a:xfrm>
          <a:custGeom>
            <a:avLst/>
            <a:gdLst/>
            <a:ahLst/>
            <a:cxnLst/>
            <a:rect l="l" t="t" r="r" b="b"/>
            <a:pathLst>
              <a:path w="7501795" h="4383192">
                <a:moveTo>
                  <a:pt x="0" y="0"/>
                </a:moveTo>
                <a:lnTo>
                  <a:pt x="7501795" y="0"/>
                </a:lnTo>
                <a:lnTo>
                  <a:pt x="7501795" y="4383192"/>
                </a:lnTo>
                <a:lnTo>
                  <a:pt x="0" y="43831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481965"/>
            <a:ext cx="10330335" cy="979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80"/>
              </a:lnSpc>
            </a:pPr>
            <a:r>
              <a:rPr lang="en-US" sz="5700">
                <a:solidFill>
                  <a:srgbClr val="000000"/>
                </a:solidFill>
                <a:latin typeface="Barlow Bold"/>
              </a:rPr>
              <a:t>Project introduction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797990"/>
            <a:ext cx="9470419" cy="7934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Arbutus Slab"/>
              </a:rPr>
              <a:t>Goal:</a:t>
            </a:r>
            <a:r>
              <a:rPr lang="en-US" sz="3000">
                <a:solidFill>
                  <a:srgbClr val="000000"/>
                </a:solidFill>
                <a:latin typeface="Arbutus Slab"/>
              </a:rPr>
              <a:t> Support the grasslands synthesis project by discussing findings with grasslands managers while building relationships with individuals and agencies</a:t>
            </a:r>
          </a:p>
          <a:p>
            <a:pPr>
              <a:lnSpc>
                <a:spcPts val="4340"/>
              </a:lnSpc>
            </a:pPr>
            <a:endParaRPr lang="en-US" sz="3000">
              <a:solidFill>
                <a:srgbClr val="000000"/>
              </a:solidFill>
              <a:latin typeface="Arbutus Slab"/>
            </a:endParaRPr>
          </a:p>
          <a:p>
            <a:pPr>
              <a:lnSpc>
                <a:spcPts val="4340"/>
              </a:lnSpc>
            </a:pPr>
            <a:r>
              <a:rPr lang="en-US" sz="3100" u="sng">
                <a:solidFill>
                  <a:srgbClr val="000000"/>
                </a:solidFill>
                <a:latin typeface="Arbutus Slab"/>
              </a:rPr>
              <a:t>Target agencies:</a:t>
            </a:r>
          </a:p>
          <a:p>
            <a:pPr marL="626112" lvl="1" indent="-313056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rbutus Slab"/>
              </a:rPr>
              <a:t>BLM</a:t>
            </a:r>
          </a:p>
          <a:p>
            <a:pPr marL="626112" lvl="1" indent="-313056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rbutus Slab"/>
              </a:rPr>
              <a:t>FWS</a:t>
            </a:r>
          </a:p>
          <a:p>
            <a:pPr marL="626112" lvl="1" indent="-313056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rbutus Slab"/>
              </a:rPr>
              <a:t>Nebraska Game &amp; Parks</a:t>
            </a:r>
          </a:p>
          <a:p>
            <a:pPr marL="1252224" lvl="2" indent="-417408">
              <a:lnSpc>
                <a:spcPts val="4060"/>
              </a:lnSpc>
              <a:buFont typeface="Arial"/>
              <a:buChar char="⚬"/>
            </a:pPr>
            <a:r>
              <a:rPr lang="en-US" sz="2900">
                <a:solidFill>
                  <a:srgbClr val="000000"/>
                </a:solidFill>
                <a:latin typeface="Arbutus Slab"/>
              </a:rPr>
              <a:t>Other NE agencies</a:t>
            </a:r>
          </a:p>
          <a:p>
            <a:pPr marL="626112" lvl="1" indent="-313056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rbutus Slab"/>
              </a:rPr>
              <a:t>Wyoming Game &amp; Fish</a:t>
            </a:r>
          </a:p>
          <a:p>
            <a:pPr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Arbutus Slab"/>
            </a:endParaRPr>
          </a:p>
          <a:p>
            <a:pPr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Arbutus Slab"/>
              </a:rPr>
              <a:t>Questions:</a:t>
            </a:r>
            <a:r>
              <a:rPr lang="en-US" sz="3000">
                <a:solidFill>
                  <a:srgbClr val="000000"/>
                </a:solidFill>
                <a:latin typeface="Arbutus Slab"/>
              </a:rPr>
              <a:t> Their duties/responsibilities; main ecosystem threats; collaboration and novel ways of thinking; climate and weather info needs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B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9773" y="5370437"/>
            <a:ext cx="5091249" cy="3887863"/>
          </a:xfrm>
          <a:custGeom>
            <a:avLst/>
            <a:gdLst/>
            <a:ahLst/>
            <a:cxnLst/>
            <a:rect l="l" t="t" r="r" b="b"/>
            <a:pathLst>
              <a:path w="5091249" h="3887863">
                <a:moveTo>
                  <a:pt x="0" y="0"/>
                </a:moveTo>
                <a:lnTo>
                  <a:pt x="5091249" y="0"/>
                </a:lnTo>
                <a:lnTo>
                  <a:pt x="5091249" y="3887863"/>
                </a:lnTo>
                <a:lnTo>
                  <a:pt x="0" y="38878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126928" y="1466850"/>
            <a:ext cx="5270895" cy="367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0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Barlow Bold"/>
              </a:rPr>
              <a:t>Qualitative Research Methods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58957" y="1680846"/>
            <a:ext cx="8000343" cy="7577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3" lvl="1" indent="-399416">
              <a:lnSpc>
                <a:spcPts val="7400"/>
              </a:lnSpc>
              <a:buFont typeface="Arial"/>
              <a:buChar char="•"/>
            </a:pPr>
            <a:r>
              <a:rPr lang="en-US" sz="3700">
                <a:solidFill>
                  <a:srgbClr val="000000"/>
                </a:solidFill>
                <a:latin typeface="Arbutus Slab"/>
              </a:rPr>
              <a:t>IRB &amp; other permissions</a:t>
            </a:r>
          </a:p>
          <a:p>
            <a:pPr marL="798833" lvl="1" indent="-399416">
              <a:lnSpc>
                <a:spcPts val="7400"/>
              </a:lnSpc>
              <a:buFont typeface="Arial"/>
              <a:buChar char="•"/>
            </a:pPr>
            <a:r>
              <a:rPr lang="en-US" sz="3700">
                <a:solidFill>
                  <a:srgbClr val="000000"/>
                </a:solidFill>
                <a:latin typeface="Arbutus Slab"/>
              </a:rPr>
              <a:t>Recruitment</a:t>
            </a:r>
          </a:p>
          <a:p>
            <a:pPr marL="798833" lvl="1" indent="-399416">
              <a:lnSpc>
                <a:spcPts val="7400"/>
              </a:lnSpc>
              <a:buFont typeface="Arial"/>
              <a:buChar char="•"/>
            </a:pPr>
            <a:r>
              <a:rPr lang="en-US" sz="3700">
                <a:solidFill>
                  <a:srgbClr val="000000"/>
                </a:solidFill>
                <a:latin typeface="Arbutus Slab"/>
              </a:rPr>
              <a:t>Interviews  (17 total)</a:t>
            </a:r>
          </a:p>
          <a:p>
            <a:pPr marL="798833" lvl="1" indent="-399416">
              <a:lnSpc>
                <a:spcPts val="7400"/>
              </a:lnSpc>
              <a:buFont typeface="Arial"/>
              <a:buChar char="•"/>
            </a:pPr>
            <a:r>
              <a:rPr lang="en-US" sz="3700">
                <a:solidFill>
                  <a:srgbClr val="000000"/>
                </a:solidFill>
                <a:latin typeface="Arbutus Slab"/>
              </a:rPr>
              <a:t>Thematic Analysis</a:t>
            </a:r>
          </a:p>
          <a:p>
            <a:pPr marL="1252234" lvl="2" indent="-417411">
              <a:lnSpc>
                <a:spcPts val="5800"/>
              </a:lnSpc>
              <a:buFont typeface="Arial"/>
              <a:buChar char="⚬"/>
            </a:pPr>
            <a:r>
              <a:rPr lang="en-US" sz="2900">
                <a:solidFill>
                  <a:srgbClr val="000000"/>
                </a:solidFill>
                <a:latin typeface="Arbutus Slab"/>
              </a:rPr>
              <a:t>Field notes / memos</a:t>
            </a:r>
          </a:p>
          <a:p>
            <a:pPr marL="1252234" lvl="2" indent="-417411">
              <a:lnSpc>
                <a:spcPts val="5800"/>
              </a:lnSpc>
              <a:buFont typeface="Arial"/>
              <a:buChar char="⚬"/>
            </a:pPr>
            <a:r>
              <a:rPr lang="en-US" sz="2900">
                <a:solidFill>
                  <a:srgbClr val="000000"/>
                </a:solidFill>
                <a:latin typeface="Arbutus Slab"/>
              </a:rPr>
              <a:t>Preliminary Coding</a:t>
            </a:r>
          </a:p>
          <a:p>
            <a:pPr marL="1252234" lvl="2" indent="-417411">
              <a:lnSpc>
                <a:spcPts val="5800"/>
              </a:lnSpc>
              <a:buFont typeface="Arial"/>
              <a:buChar char="⚬"/>
            </a:pPr>
            <a:r>
              <a:rPr lang="en-US" sz="2900">
                <a:solidFill>
                  <a:srgbClr val="000000"/>
                </a:solidFill>
                <a:latin typeface="Arbutus Slab"/>
              </a:rPr>
              <a:t>Codebook development</a:t>
            </a:r>
          </a:p>
          <a:p>
            <a:pPr marL="1252234" lvl="2" indent="-417411">
              <a:lnSpc>
                <a:spcPts val="5800"/>
              </a:lnSpc>
              <a:buFont typeface="Arial"/>
              <a:buChar char="⚬"/>
            </a:pPr>
            <a:r>
              <a:rPr lang="en-US" sz="2900">
                <a:solidFill>
                  <a:srgbClr val="000000"/>
                </a:solidFill>
                <a:latin typeface="Arbutus Slab"/>
              </a:rPr>
              <a:t>"Final" coding</a:t>
            </a:r>
          </a:p>
          <a:p>
            <a:pPr marL="798829" lvl="1" indent="-399415" algn="l">
              <a:lnSpc>
                <a:spcPts val="7399"/>
              </a:lnSpc>
              <a:buFont typeface="Arial"/>
              <a:buChar char="•"/>
            </a:pPr>
            <a:r>
              <a:rPr lang="en-US" sz="3699">
                <a:solidFill>
                  <a:srgbClr val="000000"/>
                </a:solidFill>
                <a:latin typeface="Arbutus Slab"/>
              </a:rPr>
              <a:t>Verification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B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32247"/>
            <a:ext cx="16230600" cy="8622506"/>
          </a:xfrm>
          <a:custGeom>
            <a:avLst/>
            <a:gdLst/>
            <a:ahLst/>
            <a:cxnLst/>
            <a:rect l="l" t="t" r="r" b="b"/>
            <a:pathLst>
              <a:path w="16230600" h="8622506">
                <a:moveTo>
                  <a:pt x="0" y="0"/>
                </a:moveTo>
                <a:lnTo>
                  <a:pt x="16230600" y="0"/>
                </a:lnTo>
                <a:lnTo>
                  <a:pt x="16230600" y="8622506"/>
                </a:lnTo>
                <a:lnTo>
                  <a:pt x="0" y="86225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B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36829" y="4274503"/>
            <a:ext cx="10614343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000000"/>
                </a:solidFill>
                <a:latin typeface="Barlow Bold"/>
              </a:rPr>
              <a:t>Preliminary Findings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B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9192" y="395543"/>
            <a:ext cx="16880780" cy="9537840"/>
          </a:xfrm>
          <a:custGeom>
            <a:avLst/>
            <a:gdLst/>
            <a:ahLst/>
            <a:cxnLst/>
            <a:rect l="l" t="t" r="r" b="b"/>
            <a:pathLst>
              <a:path w="16880780" h="9537840">
                <a:moveTo>
                  <a:pt x="0" y="0"/>
                </a:moveTo>
                <a:lnTo>
                  <a:pt x="16880780" y="0"/>
                </a:lnTo>
                <a:lnTo>
                  <a:pt x="16880780" y="9537840"/>
                </a:lnTo>
                <a:lnTo>
                  <a:pt x="0" y="9537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B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4932" y="1942874"/>
            <a:ext cx="17198136" cy="6401252"/>
            <a:chOff x="0" y="0"/>
            <a:chExt cx="22930847" cy="8535002"/>
          </a:xfrm>
        </p:grpSpPr>
        <p:sp>
          <p:nvSpPr>
            <p:cNvPr id="3" name="Freeform 3"/>
            <p:cNvSpPr/>
            <p:nvPr/>
          </p:nvSpPr>
          <p:spPr>
            <a:xfrm>
              <a:off x="12433867" y="0"/>
              <a:ext cx="1108420" cy="765745"/>
            </a:xfrm>
            <a:custGeom>
              <a:avLst/>
              <a:gdLst/>
              <a:ahLst/>
              <a:cxnLst/>
              <a:rect l="l" t="t" r="r" b="b"/>
              <a:pathLst>
                <a:path w="1108420" h="765745">
                  <a:moveTo>
                    <a:pt x="0" y="0"/>
                  </a:moveTo>
                  <a:lnTo>
                    <a:pt x="1108420" y="0"/>
                  </a:lnTo>
                  <a:lnTo>
                    <a:pt x="1108420" y="765745"/>
                  </a:lnTo>
                  <a:lnTo>
                    <a:pt x="0" y="7657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11677842" cy="8535002"/>
            </a:xfrm>
            <a:custGeom>
              <a:avLst/>
              <a:gdLst/>
              <a:ahLst/>
              <a:cxnLst/>
              <a:rect l="l" t="t" r="r" b="b"/>
              <a:pathLst>
                <a:path w="11677842" h="8535002">
                  <a:moveTo>
                    <a:pt x="0" y="0"/>
                  </a:moveTo>
                  <a:lnTo>
                    <a:pt x="11677842" y="0"/>
                  </a:lnTo>
                  <a:lnTo>
                    <a:pt x="11677842" y="8535002"/>
                  </a:lnTo>
                  <a:lnTo>
                    <a:pt x="0" y="85350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963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433867" y="1519146"/>
              <a:ext cx="10496981" cy="6521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800"/>
                </a:lnSpc>
                <a:spcBef>
                  <a:spcPct val="0"/>
                </a:spcBef>
              </a:pPr>
              <a:r>
                <a:rPr lang="en-US" sz="4000">
                  <a:solidFill>
                    <a:srgbClr val="000000"/>
                  </a:solidFill>
                  <a:latin typeface="Barlow"/>
                </a:rPr>
                <a:t>I mean it's our personal bias. It's our fear of the unknown ... A [lack of] willingness to listen or to consider different viewpoints is a barrier. And you break those down by starting relationships. </a:t>
              </a:r>
              <a:r>
                <a:rPr lang="en-US" sz="4000">
                  <a:solidFill>
                    <a:srgbClr val="000000"/>
                  </a:solidFill>
                  <a:latin typeface="Barlow Bold"/>
                </a:rPr>
                <a:t>Build trust and then you get your answers. You don't get it the other way.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CB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352220" y="6357128"/>
            <a:ext cx="7935780" cy="3929872"/>
          </a:xfrm>
          <a:custGeom>
            <a:avLst/>
            <a:gdLst/>
            <a:ahLst/>
            <a:cxnLst/>
            <a:rect l="l" t="t" r="r" b="b"/>
            <a:pathLst>
              <a:path w="7935780" h="3929872">
                <a:moveTo>
                  <a:pt x="0" y="0"/>
                </a:moveTo>
                <a:lnTo>
                  <a:pt x="7935780" y="0"/>
                </a:lnTo>
                <a:lnTo>
                  <a:pt x="7935780" y="3929872"/>
                </a:lnTo>
                <a:lnTo>
                  <a:pt x="0" y="39298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1053" b="-199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341591" y="0"/>
            <a:ext cx="7946409" cy="6357128"/>
          </a:xfrm>
          <a:custGeom>
            <a:avLst/>
            <a:gdLst/>
            <a:ahLst/>
            <a:cxnLst/>
            <a:rect l="l" t="t" r="r" b="b"/>
            <a:pathLst>
              <a:path w="7946409" h="6357128">
                <a:moveTo>
                  <a:pt x="0" y="0"/>
                </a:moveTo>
                <a:lnTo>
                  <a:pt x="7946409" y="0"/>
                </a:lnTo>
                <a:lnTo>
                  <a:pt x="7946409" y="6357128"/>
                </a:lnTo>
                <a:lnTo>
                  <a:pt x="0" y="63571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923925"/>
            <a:ext cx="914400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Barlow Bold"/>
              </a:rPr>
              <a:t>Why qualitative research?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350524"/>
            <a:ext cx="8543408" cy="633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butus Slab"/>
              </a:rPr>
              <a:t>Rich data collection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Arbutus Slab"/>
            </a:endParaR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butus Slab"/>
              </a:rPr>
              <a:t>Emotion &amp; Tone</a:t>
            </a:r>
          </a:p>
          <a:p>
            <a:pPr marL="626112" lvl="1" indent="-313056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rbutus Slab"/>
              </a:rPr>
              <a:t>Climate exhaustion, grief, uncertainty, inadequacy</a:t>
            </a:r>
          </a:p>
          <a:p>
            <a:pPr marL="626112" lvl="1" indent="-313056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Arbutus Slab"/>
              </a:rPr>
              <a:t>Belief, dedication</a:t>
            </a:r>
          </a:p>
          <a:p>
            <a:pPr>
              <a:lnSpc>
                <a:spcPts val="4759"/>
              </a:lnSpc>
            </a:pPr>
            <a:endParaRPr lang="en-US" sz="2900">
              <a:solidFill>
                <a:srgbClr val="000000"/>
              </a:solidFill>
              <a:latin typeface="Arbutus Slab"/>
            </a:endParaRP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butus Slab"/>
              </a:rPr>
              <a:t>"Making member's meanings" &amp; setting the stage for future research</a:t>
            </a:r>
          </a:p>
          <a:p>
            <a:pPr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Arbutus Slab"/>
            </a:endParaRPr>
          </a:p>
          <a:p>
            <a:pPr>
              <a:lnSpc>
                <a:spcPts val="4759"/>
              </a:lnSpc>
            </a:pPr>
            <a:r>
              <a:rPr lang="en-US" sz="3399" u="sng">
                <a:solidFill>
                  <a:srgbClr val="000000"/>
                </a:solidFill>
                <a:latin typeface="Arbutus Slab"/>
              </a:rPr>
              <a:t>Relationship and trust building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214</Words>
  <Application>Microsoft Macintosh PowerPoint</Application>
  <PresentationFormat>Custom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Barlow Bold</vt:lpstr>
      <vt:lpstr>Arbutus Slab</vt:lpstr>
      <vt:lpstr>Barlow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RCAP Grasslands Interviews Presentation 8/11/23</dc:title>
  <cp:lastModifiedBy>Ulyana Horodyskyj</cp:lastModifiedBy>
  <cp:revision>1</cp:revision>
  <dcterms:created xsi:type="dcterms:W3CDTF">2006-08-16T00:00:00Z</dcterms:created>
  <dcterms:modified xsi:type="dcterms:W3CDTF">2023-08-28T16:49:45Z</dcterms:modified>
  <dc:identifier>DAFqgm3WwBM</dc:identifier>
</cp:coreProperties>
</file>